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80"/>
  </p:notesMasterIdLst>
  <p:sldIdLst>
    <p:sldId id="256" r:id="rId6"/>
    <p:sldId id="282" r:id="rId7"/>
    <p:sldId id="264" r:id="rId8"/>
    <p:sldId id="262" r:id="rId9"/>
    <p:sldId id="268" r:id="rId10"/>
    <p:sldId id="366" r:id="rId11"/>
    <p:sldId id="367" r:id="rId12"/>
    <p:sldId id="368" r:id="rId13"/>
    <p:sldId id="369" r:id="rId14"/>
    <p:sldId id="370" r:id="rId15"/>
    <p:sldId id="371" r:id="rId16"/>
    <p:sldId id="269" r:id="rId17"/>
    <p:sldId id="372" r:id="rId18"/>
    <p:sldId id="315" r:id="rId19"/>
    <p:sldId id="373" r:id="rId20"/>
    <p:sldId id="374" r:id="rId21"/>
    <p:sldId id="272" r:id="rId22"/>
    <p:sldId id="375" r:id="rId23"/>
    <p:sldId id="376" r:id="rId24"/>
    <p:sldId id="378" r:id="rId25"/>
    <p:sldId id="379" r:id="rId26"/>
    <p:sldId id="380" r:id="rId27"/>
    <p:sldId id="381" r:id="rId28"/>
    <p:sldId id="382" r:id="rId29"/>
    <p:sldId id="383" r:id="rId30"/>
    <p:sldId id="384" r:id="rId31"/>
    <p:sldId id="385" r:id="rId32"/>
    <p:sldId id="386" r:id="rId33"/>
    <p:sldId id="317" r:id="rId34"/>
    <p:sldId id="387" r:id="rId35"/>
    <p:sldId id="388" r:id="rId36"/>
    <p:sldId id="389" r:id="rId37"/>
    <p:sldId id="390" r:id="rId38"/>
    <p:sldId id="391" r:id="rId39"/>
    <p:sldId id="392" r:id="rId40"/>
    <p:sldId id="393" r:id="rId41"/>
    <p:sldId id="316" r:id="rId42"/>
    <p:sldId id="394" r:id="rId43"/>
    <p:sldId id="395" r:id="rId44"/>
    <p:sldId id="318" r:id="rId45"/>
    <p:sldId id="396" r:id="rId46"/>
    <p:sldId id="397" r:id="rId47"/>
    <p:sldId id="398" r:id="rId48"/>
    <p:sldId id="399" r:id="rId49"/>
    <p:sldId id="400" r:id="rId50"/>
    <p:sldId id="319" r:id="rId51"/>
    <p:sldId id="402" r:id="rId52"/>
    <p:sldId id="403" r:id="rId53"/>
    <p:sldId id="404" r:id="rId54"/>
    <p:sldId id="405" r:id="rId55"/>
    <p:sldId id="427" r:id="rId56"/>
    <p:sldId id="406" r:id="rId57"/>
    <p:sldId id="407" r:id="rId58"/>
    <p:sldId id="408" r:id="rId59"/>
    <p:sldId id="409" r:id="rId60"/>
    <p:sldId id="410" r:id="rId61"/>
    <p:sldId id="412" r:id="rId62"/>
    <p:sldId id="411" r:id="rId63"/>
    <p:sldId id="413" r:id="rId64"/>
    <p:sldId id="414" r:id="rId65"/>
    <p:sldId id="415" r:id="rId66"/>
    <p:sldId id="416" r:id="rId67"/>
    <p:sldId id="417" r:id="rId68"/>
    <p:sldId id="418" r:id="rId69"/>
    <p:sldId id="419" r:id="rId70"/>
    <p:sldId id="420" r:id="rId71"/>
    <p:sldId id="421" r:id="rId72"/>
    <p:sldId id="422" r:id="rId73"/>
    <p:sldId id="423" r:id="rId74"/>
    <p:sldId id="424" r:id="rId75"/>
    <p:sldId id="425" r:id="rId76"/>
    <p:sldId id="426" r:id="rId77"/>
    <p:sldId id="342" r:id="rId78"/>
    <p:sldId id="310" r:id="rId7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FC46A4-DAE9-9266-75E7-2E03B5ABE091}" name="Shepherd, Millie (DHHS)" initials="MS" userId="S::ShepherdM@michigan.gov::97ad60bf-6e39-450b-9390-e983d676008e" providerId="AD"/>
  <p188:author id="{549E9CA7-518C-CA6B-5D67-6B4789584AFB}" name="Hawks, Belinda (DHHS)" initials="BH" userId="S::HawksB@michigan.gov::4adf1748-612f-4b35-bfc8-c609c179f1d0" providerId="AD"/>
  <p188:author id="{A152F7F1-C4BE-A137-3177-137DD2F3F3EF}" name="Slewo, Ashourina (DHHS)" initials="AS" userId="S::SlewoA1@michigan.gov::01f703e0-9dde-4da8-a249-09652985598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D4E"/>
    <a:srgbClr val="0F40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68"/>
    <p:restoredTop sz="96327"/>
  </p:normalViewPr>
  <p:slideViewPr>
    <p:cSldViewPr snapToGrid="0">
      <p:cViewPr varScale="1">
        <p:scale>
          <a:sx n="103" d="100"/>
          <a:sy n="103" d="100"/>
        </p:scale>
        <p:origin x="114"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tableStyles" Target="tableStyle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notesMaster" Target="notesMasters/notesMaster1.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61" Type="http://schemas.openxmlformats.org/officeDocument/2006/relationships/slide" Target="slides/slide56.xml"/><Relationship Id="rId8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419611-B6D8-3346-8802-AF9955C36B3C}" type="doc">
      <dgm:prSet loTypeId="urn:microsoft.com/office/officeart/2008/layout/VerticalCurvedList" loCatId="" qsTypeId="urn:microsoft.com/office/officeart/2005/8/quickstyle/simple1" qsCatId="simple" csTypeId="urn:microsoft.com/office/officeart/2005/8/colors/accent0_1" csCatId="mainScheme" phldr="1"/>
      <dgm:spPr/>
      <dgm:t>
        <a:bodyPr/>
        <a:lstStyle/>
        <a:p>
          <a:endParaRPr lang="en-US"/>
        </a:p>
      </dgm:t>
    </dgm:pt>
    <dgm:pt modelId="{AF981D07-0233-9141-84CD-6563F9EB3E72}">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Learn about the history, intent, and implementation of HCBS in Michigan</a:t>
          </a:r>
        </a:p>
      </dgm:t>
    </dgm:pt>
    <dgm:pt modelId="{156B2907-1C16-6840-94C7-3E510BD65C8D}" type="parTrans" cxnId="{2AF7D58C-88C8-B749-AC42-6454B636646E}">
      <dgm:prSet/>
      <dgm:spPr/>
      <dgm:t>
        <a:bodyPr/>
        <a:lstStyle/>
        <a:p>
          <a:endParaRPr lang="en-US"/>
        </a:p>
      </dgm:t>
    </dgm:pt>
    <dgm:pt modelId="{87A47DDA-5569-4C4B-804D-A18A671FA5BC}" type="sibTrans" cxnId="{2AF7D58C-88C8-B749-AC42-6454B636646E}">
      <dgm:prSet/>
      <dgm:spPr/>
      <dgm:t>
        <a:bodyPr/>
        <a:lstStyle/>
        <a:p>
          <a:endParaRPr lang="en-US"/>
        </a:p>
      </dgm:t>
    </dgm:pt>
    <dgm:pt modelId="{4BCFDA33-CED3-704D-94EB-E5ED319F36D9}">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Become familiar with Michigan’s Medicaid waiver programs that support HCBS</a:t>
          </a:r>
        </a:p>
      </dgm:t>
    </dgm:pt>
    <dgm:pt modelId="{32AA36A4-C9D8-D143-A32D-1CE8F75D4E37}" type="parTrans" cxnId="{86E16833-121C-7F47-AA2D-85D3ACCA411A}">
      <dgm:prSet/>
      <dgm:spPr/>
      <dgm:t>
        <a:bodyPr/>
        <a:lstStyle/>
        <a:p>
          <a:endParaRPr lang="en-US"/>
        </a:p>
      </dgm:t>
    </dgm:pt>
    <dgm:pt modelId="{2822932B-7D72-5E47-BA3D-EEB968D7B8FF}" type="sibTrans" cxnId="{86E16833-121C-7F47-AA2D-85D3ACCA411A}">
      <dgm:prSet/>
      <dgm:spPr/>
      <dgm:t>
        <a:bodyPr/>
        <a:lstStyle/>
        <a:p>
          <a:endParaRPr lang="en-US"/>
        </a:p>
      </dgm:t>
    </dgm:pt>
    <dgm:pt modelId="{2FD387A1-299B-3640-BA86-16C099C8957D}">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Understand the intent of the HCBS Final Rule Set and the PCP process </a:t>
          </a:r>
        </a:p>
      </dgm:t>
    </dgm:pt>
    <dgm:pt modelId="{EE8CA620-AD42-0344-BAA0-284AA6E3F6A6}" type="parTrans" cxnId="{DECB3C9D-2D9C-6340-BC20-51DF33E41EF2}">
      <dgm:prSet/>
      <dgm:spPr/>
      <dgm:t>
        <a:bodyPr/>
        <a:lstStyle/>
        <a:p>
          <a:endParaRPr lang="en-US"/>
        </a:p>
      </dgm:t>
    </dgm:pt>
    <dgm:pt modelId="{F11E6B7B-3212-654A-A22A-1C5EF62BA3B3}" type="sibTrans" cxnId="{DECB3C9D-2D9C-6340-BC20-51DF33E41EF2}">
      <dgm:prSet/>
      <dgm:spPr/>
      <dgm:t>
        <a:bodyPr/>
        <a:lstStyle/>
        <a:p>
          <a:endParaRPr lang="en-US"/>
        </a:p>
      </dgm:t>
    </dgm:pt>
    <dgm:pt modelId="{D9215280-A93B-5C47-96D4-2D848DEF8565}" type="pres">
      <dgm:prSet presAssocID="{85419611-B6D8-3346-8802-AF9955C36B3C}" presName="Name0" presStyleCnt="0">
        <dgm:presLayoutVars>
          <dgm:chMax val="7"/>
          <dgm:chPref val="7"/>
          <dgm:dir/>
        </dgm:presLayoutVars>
      </dgm:prSet>
      <dgm:spPr/>
    </dgm:pt>
    <dgm:pt modelId="{5F409E46-6DA5-314F-8791-FBDC44112BA2}" type="pres">
      <dgm:prSet presAssocID="{85419611-B6D8-3346-8802-AF9955C36B3C}" presName="Name1" presStyleCnt="0"/>
      <dgm:spPr/>
    </dgm:pt>
    <dgm:pt modelId="{33A8892D-DEBB-E64D-93CF-C6638E08B4DB}" type="pres">
      <dgm:prSet presAssocID="{85419611-B6D8-3346-8802-AF9955C36B3C}" presName="cycle" presStyleCnt="0"/>
      <dgm:spPr/>
    </dgm:pt>
    <dgm:pt modelId="{5893959A-1217-9941-8820-6F1E645ECAA0}" type="pres">
      <dgm:prSet presAssocID="{85419611-B6D8-3346-8802-AF9955C36B3C}" presName="srcNode" presStyleLbl="node1" presStyleIdx="0" presStyleCnt="3"/>
      <dgm:spPr/>
    </dgm:pt>
    <dgm:pt modelId="{B8C2DD3A-6823-B640-AE10-934746AF8B21}" type="pres">
      <dgm:prSet presAssocID="{85419611-B6D8-3346-8802-AF9955C36B3C}" presName="conn" presStyleLbl="parChTrans1D2" presStyleIdx="0" presStyleCnt="1"/>
      <dgm:spPr/>
    </dgm:pt>
    <dgm:pt modelId="{44E2B820-2E0B-A148-B1B8-7376043E161B}" type="pres">
      <dgm:prSet presAssocID="{85419611-B6D8-3346-8802-AF9955C36B3C}" presName="extraNode" presStyleLbl="node1" presStyleIdx="0" presStyleCnt="3"/>
      <dgm:spPr/>
    </dgm:pt>
    <dgm:pt modelId="{3FA93747-AD12-434C-B33C-359D9C8E77C9}" type="pres">
      <dgm:prSet presAssocID="{85419611-B6D8-3346-8802-AF9955C36B3C}" presName="dstNode" presStyleLbl="node1" presStyleIdx="0" presStyleCnt="3"/>
      <dgm:spPr/>
    </dgm:pt>
    <dgm:pt modelId="{52B551AF-E713-104F-AB36-50D5AD36BFC1}" type="pres">
      <dgm:prSet presAssocID="{AF981D07-0233-9141-84CD-6563F9EB3E72}" presName="text_1" presStyleLbl="node1" presStyleIdx="0" presStyleCnt="3">
        <dgm:presLayoutVars>
          <dgm:bulletEnabled val="1"/>
        </dgm:presLayoutVars>
      </dgm:prSet>
      <dgm:spPr/>
    </dgm:pt>
    <dgm:pt modelId="{A06EEE03-8A1F-0A4B-92F8-54BEF868C3F2}" type="pres">
      <dgm:prSet presAssocID="{AF981D07-0233-9141-84CD-6563F9EB3E72}" presName="accent_1" presStyleCnt="0"/>
      <dgm:spPr/>
    </dgm:pt>
    <dgm:pt modelId="{698D4336-6BAF-254F-A81A-3939A6EE438B}" type="pres">
      <dgm:prSet presAssocID="{AF981D07-0233-9141-84CD-6563F9EB3E72}" presName="accentRepeatNode" presStyleLbl="solidFgAcc1" presStyleIdx="0" presStyleCnt="3"/>
      <dgm:spPr>
        <a:solidFill>
          <a:schemeClr val="bg1">
            <a:lumMod val="85000"/>
          </a:schemeClr>
        </a:solidFill>
      </dgm:spPr>
    </dgm:pt>
    <dgm:pt modelId="{346431E0-94D2-EA4C-96B6-CB085DE49FA5}" type="pres">
      <dgm:prSet presAssocID="{4BCFDA33-CED3-704D-94EB-E5ED319F36D9}" presName="text_2" presStyleLbl="node1" presStyleIdx="1" presStyleCnt="3">
        <dgm:presLayoutVars>
          <dgm:bulletEnabled val="1"/>
        </dgm:presLayoutVars>
      </dgm:prSet>
      <dgm:spPr/>
    </dgm:pt>
    <dgm:pt modelId="{B2D8DE73-2974-B547-885D-799F9CB76DA3}" type="pres">
      <dgm:prSet presAssocID="{4BCFDA33-CED3-704D-94EB-E5ED319F36D9}" presName="accent_2" presStyleCnt="0"/>
      <dgm:spPr/>
    </dgm:pt>
    <dgm:pt modelId="{7430FCCF-85A5-3545-83EB-5ABF664BF4CD}" type="pres">
      <dgm:prSet presAssocID="{4BCFDA33-CED3-704D-94EB-E5ED319F36D9}" presName="accentRepeatNode" presStyleLbl="solidFgAcc1" presStyleIdx="1" presStyleCnt="3"/>
      <dgm:spPr>
        <a:solidFill>
          <a:schemeClr val="bg1">
            <a:lumMod val="85000"/>
          </a:schemeClr>
        </a:solidFill>
      </dgm:spPr>
    </dgm:pt>
    <dgm:pt modelId="{09778ADF-20D2-0541-A67D-FD1FC20967C9}" type="pres">
      <dgm:prSet presAssocID="{2FD387A1-299B-3640-BA86-16C099C8957D}" presName="text_3" presStyleLbl="node1" presStyleIdx="2" presStyleCnt="3">
        <dgm:presLayoutVars>
          <dgm:bulletEnabled val="1"/>
        </dgm:presLayoutVars>
      </dgm:prSet>
      <dgm:spPr/>
    </dgm:pt>
    <dgm:pt modelId="{C1D7A054-8162-284D-905F-0C99E5FCE975}" type="pres">
      <dgm:prSet presAssocID="{2FD387A1-299B-3640-BA86-16C099C8957D}" presName="accent_3" presStyleCnt="0"/>
      <dgm:spPr/>
    </dgm:pt>
    <dgm:pt modelId="{9A187C3C-36D2-6747-98C3-4579EE2FB016}" type="pres">
      <dgm:prSet presAssocID="{2FD387A1-299B-3640-BA86-16C099C8957D}" presName="accentRepeatNode" presStyleLbl="solidFgAcc1" presStyleIdx="2" presStyleCnt="3"/>
      <dgm:spPr>
        <a:solidFill>
          <a:schemeClr val="bg1">
            <a:lumMod val="85000"/>
          </a:schemeClr>
        </a:solidFill>
      </dgm:spPr>
    </dgm:pt>
  </dgm:ptLst>
  <dgm:cxnLst>
    <dgm:cxn modelId="{03D41730-F80B-DC49-8A02-7FB317215094}" type="presOf" srcId="{87A47DDA-5569-4C4B-804D-A18A671FA5BC}" destId="{B8C2DD3A-6823-B640-AE10-934746AF8B21}" srcOrd="0" destOrd="0" presId="urn:microsoft.com/office/officeart/2008/layout/VerticalCurvedList"/>
    <dgm:cxn modelId="{86E16833-121C-7F47-AA2D-85D3ACCA411A}" srcId="{85419611-B6D8-3346-8802-AF9955C36B3C}" destId="{4BCFDA33-CED3-704D-94EB-E5ED319F36D9}" srcOrd="1" destOrd="0" parTransId="{32AA36A4-C9D8-D143-A32D-1CE8F75D4E37}" sibTransId="{2822932B-7D72-5E47-BA3D-EEB968D7B8FF}"/>
    <dgm:cxn modelId="{E03D9E6A-81C0-8D43-825F-A7B67A5C4057}" type="presOf" srcId="{85419611-B6D8-3346-8802-AF9955C36B3C}" destId="{D9215280-A93B-5C47-96D4-2D848DEF8565}" srcOrd="0" destOrd="0" presId="urn:microsoft.com/office/officeart/2008/layout/VerticalCurvedList"/>
    <dgm:cxn modelId="{908BB155-0092-3740-9130-15A7871F9D2E}" type="presOf" srcId="{2FD387A1-299B-3640-BA86-16C099C8957D}" destId="{09778ADF-20D2-0541-A67D-FD1FC20967C9}" srcOrd="0" destOrd="0" presId="urn:microsoft.com/office/officeart/2008/layout/VerticalCurvedList"/>
    <dgm:cxn modelId="{2AF7D58C-88C8-B749-AC42-6454B636646E}" srcId="{85419611-B6D8-3346-8802-AF9955C36B3C}" destId="{AF981D07-0233-9141-84CD-6563F9EB3E72}" srcOrd="0" destOrd="0" parTransId="{156B2907-1C16-6840-94C7-3E510BD65C8D}" sibTransId="{87A47DDA-5569-4C4B-804D-A18A671FA5BC}"/>
    <dgm:cxn modelId="{DECB3C9D-2D9C-6340-BC20-51DF33E41EF2}" srcId="{85419611-B6D8-3346-8802-AF9955C36B3C}" destId="{2FD387A1-299B-3640-BA86-16C099C8957D}" srcOrd="2" destOrd="0" parTransId="{EE8CA620-AD42-0344-BAA0-284AA6E3F6A6}" sibTransId="{F11E6B7B-3212-654A-A22A-1C5EF62BA3B3}"/>
    <dgm:cxn modelId="{3EA848B2-C3D6-C543-9CF2-C70E44D825B7}" type="presOf" srcId="{AF981D07-0233-9141-84CD-6563F9EB3E72}" destId="{52B551AF-E713-104F-AB36-50D5AD36BFC1}" srcOrd="0" destOrd="0" presId="urn:microsoft.com/office/officeart/2008/layout/VerticalCurvedList"/>
    <dgm:cxn modelId="{9770F1CC-C106-764D-8318-F27FF5BFE11D}" type="presOf" srcId="{4BCFDA33-CED3-704D-94EB-E5ED319F36D9}" destId="{346431E0-94D2-EA4C-96B6-CB085DE49FA5}" srcOrd="0" destOrd="0" presId="urn:microsoft.com/office/officeart/2008/layout/VerticalCurvedList"/>
    <dgm:cxn modelId="{D83E499A-2FDC-2444-B745-A4C158F2C272}" type="presParOf" srcId="{D9215280-A93B-5C47-96D4-2D848DEF8565}" destId="{5F409E46-6DA5-314F-8791-FBDC44112BA2}" srcOrd="0" destOrd="0" presId="urn:microsoft.com/office/officeart/2008/layout/VerticalCurvedList"/>
    <dgm:cxn modelId="{A2381259-9145-2D43-8A81-AB7353C80DF4}" type="presParOf" srcId="{5F409E46-6DA5-314F-8791-FBDC44112BA2}" destId="{33A8892D-DEBB-E64D-93CF-C6638E08B4DB}" srcOrd="0" destOrd="0" presId="urn:microsoft.com/office/officeart/2008/layout/VerticalCurvedList"/>
    <dgm:cxn modelId="{5379C93F-B279-0943-9312-7C85E932505B}" type="presParOf" srcId="{33A8892D-DEBB-E64D-93CF-C6638E08B4DB}" destId="{5893959A-1217-9941-8820-6F1E645ECAA0}" srcOrd="0" destOrd="0" presId="urn:microsoft.com/office/officeart/2008/layout/VerticalCurvedList"/>
    <dgm:cxn modelId="{123C35DD-3C90-A64C-9A17-B8479D9CE0BD}" type="presParOf" srcId="{33A8892D-DEBB-E64D-93CF-C6638E08B4DB}" destId="{B8C2DD3A-6823-B640-AE10-934746AF8B21}" srcOrd="1" destOrd="0" presId="urn:microsoft.com/office/officeart/2008/layout/VerticalCurvedList"/>
    <dgm:cxn modelId="{344D09EC-0878-DE46-B391-ED3ACBBCCB44}" type="presParOf" srcId="{33A8892D-DEBB-E64D-93CF-C6638E08B4DB}" destId="{44E2B820-2E0B-A148-B1B8-7376043E161B}" srcOrd="2" destOrd="0" presId="urn:microsoft.com/office/officeart/2008/layout/VerticalCurvedList"/>
    <dgm:cxn modelId="{05CCC14F-B1F0-224A-854C-9409C729861D}" type="presParOf" srcId="{33A8892D-DEBB-E64D-93CF-C6638E08B4DB}" destId="{3FA93747-AD12-434C-B33C-359D9C8E77C9}" srcOrd="3" destOrd="0" presId="urn:microsoft.com/office/officeart/2008/layout/VerticalCurvedList"/>
    <dgm:cxn modelId="{06EB9445-A413-1042-B247-6CC5E1B65BC0}" type="presParOf" srcId="{5F409E46-6DA5-314F-8791-FBDC44112BA2}" destId="{52B551AF-E713-104F-AB36-50D5AD36BFC1}" srcOrd="1" destOrd="0" presId="urn:microsoft.com/office/officeart/2008/layout/VerticalCurvedList"/>
    <dgm:cxn modelId="{924CEB51-39EE-AF42-80E6-185638EEFBA9}" type="presParOf" srcId="{5F409E46-6DA5-314F-8791-FBDC44112BA2}" destId="{A06EEE03-8A1F-0A4B-92F8-54BEF868C3F2}" srcOrd="2" destOrd="0" presId="urn:microsoft.com/office/officeart/2008/layout/VerticalCurvedList"/>
    <dgm:cxn modelId="{72A59207-6674-C84E-8E37-EEDADD636486}" type="presParOf" srcId="{A06EEE03-8A1F-0A4B-92F8-54BEF868C3F2}" destId="{698D4336-6BAF-254F-A81A-3939A6EE438B}" srcOrd="0" destOrd="0" presId="urn:microsoft.com/office/officeart/2008/layout/VerticalCurvedList"/>
    <dgm:cxn modelId="{9311955A-BC82-2642-A237-EAD9B0F809C9}" type="presParOf" srcId="{5F409E46-6DA5-314F-8791-FBDC44112BA2}" destId="{346431E0-94D2-EA4C-96B6-CB085DE49FA5}" srcOrd="3" destOrd="0" presId="urn:microsoft.com/office/officeart/2008/layout/VerticalCurvedList"/>
    <dgm:cxn modelId="{C9AE1FA2-246F-3749-A4DE-81F43D430E90}" type="presParOf" srcId="{5F409E46-6DA5-314F-8791-FBDC44112BA2}" destId="{B2D8DE73-2974-B547-885D-799F9CB76DA3}" srcOrd="4" destOrd="0" presId="urn:microsoft.com/office/officeart/2008/layout/VerticalCurvedList"/>
    <dgm:cxn modelId="{AAE3019A-83B9-9F4F-87AD-2E88BAAC3C8A}" type="presParOf" srcId="{B2D8DE73-2974-B547-885D-799F9CB76DA3}" destId="{7430FCCF-85A5-3545-83EB-5ABF664BF4CD}" srcOrd="0" destOrd="0" presId="urn:microsoft.com/office/officeart/2008/layout/VerticalCurvedList"/>
    <dgm:cxn modelId="{439AD7D3-632B-AF45-9F0D-69B8DB360F83}" type="presParOf" srcId="{5F409E46-6DA5-314F-8791-FBDC44112BA2}" destId="{09778ADF-20D2-0541-A67D-FD1FC20967C9}" srcOrd="5" destOrd="0" presId="urn:microsoft.com/office/officeart/2008/layout/VerticalCurvedList"/>
    <dgm:cxn modelId="{53890F30-404A-C54A-9DC0-FF0A403408BB}" type="presParOf" srcId="{5F409E46-6DA5-314F-8791-FBDC44112BA2}" destId="{C1D7A054-8162-284D-905F-0C99E5FCE975}" srcOrd="6" destOrd="0" presId="urn:microsoft.com/office/officeart/2008/layout/VerticalCurvedList"/>
    <dgm:cxn modelId="{B4F3EE85-E426-0A4D-BCFC-BC3D96CD9073}" type="presParOf" srcId="{C1D7A054-8162-284D-905F-0C99E5FCE975}" destId="{9A187C3C-36D2-6747-98C3-4579EE2FB016}" srcOrd="0" destOrd="0" presId="urn:microsoft.com/office/officeart/2008/layout/VerticalCurvedList"/>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4DED3A-A040-4642-8B8D-70251875EB4F}" type="doc">
      <dgm:prSet loTypeId="urn:microsoft.com/office/officeart/2016/7/layout/BasicTimeline" loCatId="timeline" qsTypeId="urn:microsoft.com/office/officeart/2005/8/quickstyle/simple1" qsCatId="simple" csTypeId="urn:microsoft.com/office/officeart/2005/8/colors/accent0_1" csCatId="mainScheme" phldr="1"/>
      <dgm:spPr/>
      <dgm:t>
        <a:bodyPr/>
        <a:lstStyle/>
        <a:p>
          <a:endParaRPr lang="en-US"/>
        </a:p>
      </dgm:t>
    </dgm:pt>
    <dgm:pt modelId="{A88BA21D-1474-48C9-8E50-579597EB0BAB}">
      <dgm:prSet phldrT="[Text]" phldr="0"/>
      <dgm:spPr/>
      <dgm:t>
        <a:bodyPr/>
        <a:lstStyle/>
        <a:p>
          <a:pPr>
            <a:defRPr b="1"/>
          </a:pPr>
          <a:r>
            <a:rPr lang="en-US" dirty="0">
              <a:latin typeface="Arial" panose="020B0604020202020204" pitchFamily="34" charset="0"/>
              <a:cs typeface="Arial" panose="020B0604020202020204" pitchFamily="34" charset="0"/>
            </a:rPr>
            <a:t>1983</a:t>
          </a:r>
        </a:p>
      </dgm:t>
    </dgm:pt>
    <dgm:pt modelId="{D129C358-D175-47CD-8E6A-952A419330A4}" type="parTrans" cxnId="{E319D21F-0585-4AFC-BF5F-4EFDC0993185}">
      <dgm:prSet/>
      <dgm:spPr/>
      <dgm:t>
        <a:bodyPr/>
        <a:lstStyle/>
        <a:p>
          <a:endParaRPr lang="en-US">
            <a:latin typeface="Arial" panose="020B0604020202020204" pitchFamily="34" charset="0"/>
            <a:cs typeface="Arial" panose="020B0604020202020204" pitchFamily="34" charset="0"/>
          </a:endParaRPr>
        </a:p>
      </dgm:t>
    </dgm:pt>
    <dgm:pt modelId="{E767FB05-E0E7-4B40-9481-4071D529B979}" type="sibTrans" cxnId="{E319D21F-0585-4AFC-BF5F-4EFDC0993185}">
      <dgm:prSet/>
      <dgm:spPr/>
      <dgm:t>
        <a:bodyPr/>
        <a:lstStyle/>
        <a:p>
          <a:endParaRPr lang="en-US">
            <a:latin typeface="Arial" panose="020B0604020202020204" pitchFamily="34" charset="0"/>
            <a:cs typeface="Arial" panose="020B0604020202020204" pitchFamily="34" charset="0"/>
          </a:endParaRPr>
        </a:p>
      </dgm:t>
    </dgm:pt>
    <dgm:pt modelId="{04125A10-7888-4770-8586-3E55489D7F8D}">
      <dgm:prSet phldrT="[Text]" phldr="0" custT="1"/>
      <dgm:spPr/>
      <dgm:t>
        <a:bodyPr/>
        <a:lstStyle/>
        <a:p>
          <a:pPr algn="ctr"/>
          <a:r>
            <a:rPr lang="en-US" sz="1400" dirty="0">
              <a:latin typeface="Arial" panose="020B0604020202020204" pitchFamily="34" charset="0"/>
              <a:cs typeface="Arial" panose="020B0604020202020204" pitchFamily="34" charset="0"/>
            </a:rPr>
            <a:t>Congress added section 1915(c) to the Social Security Act, giving States the option to receive a waiver of Medicaid rules governing institutional care.</a:t>
          </a:r>
        </a:p>
      </dgm:t>
    </dgm:pt>
    <dgm:pt modelId="{C840BD46-7FD3-45C3-AEA6-49A6EA92728D}" type="parTrans" cxnId="{685125AC-4F44-499D-A207-D002F64A13F9}">
      <dgm:prSet/>
      <dgm:spPr/>
      <dgm:t>
        <a:bodyPr/>
        <a:lstStyle/>
        <a:p>
          <a:endParaRPr lang="en-US">
            <a:latin typeface="Arial" panose="020B0604020202020204" pitchFamily="34" charset="0"/>
            <a:cs typeface="Arial" panose="020B0604020202020204" pitchFamily="34" charset="0"/>
          </a:endParaRPr>
        </a:p>
      </dgm:t>
    </dgm:pt>
    <dgm:pt modelId="{B4A9A84B-911E-4E2E-BF42-78EDD1609A0F}" type="sibTrans" cxnId="{685125AC-4F44-499D-A207-D002F64A13F9}">
      <dgm:prSet/>
      <dgm:spPr/>
      <dgm:t>
        <a:bodyPr/>
        <a:lstStyle/>
        <a:p>
          <a:endParaRPr lang="en-US">
            <a:latin typeface="Arial" panose="020B0604020202020204" pitchFamily="34" charset="0"/>
            <a:cs typeface="Arial" panose="020B0604020202020204" pitchFamily="34" charset="0"/>
          </a:endParaRPr>
        </a:p>
      </dgm:t>
    </dgm:pt>
    <dgm:pt modelId="{71BB6E4A-F0C6-41A5-8015-C3D33D09C1EF}">
      <dgm:prSet phldrT="[Text]" phldr="0"/>
      <dgm:spPr/>
      <dgm:t>
        <a:bodyPr/>
        <a:lstStyle/>
        <a:p>
          <a:pPr>
            <a:defRPr b="1"/>
          </a:pPr>
          <a:r>
            <a:rPr lang="en-US" dirty="0">
              <a:latin typeface="Arial" panose="020B0604020202020204" pitchFamily="34" charset="0"/>
              <a:cs typeface="Arial" panose="020B0604020202020204" pitchFamily="34" charset="0"/>
            </a:rPr>
            <a:t>1987</a:t>
          </a:r>
        </a:p>
      </dgm:t>
    </dgm:pt>
    <dgm:pt modelId="{95B9973A-C9F1-4E67-8A3F-A1DA038629D0}" type="parTrans" cxnId="{D1D8911C-733D-49B0-80B8-C418C45F1F03}">
      <dgm:prSet/>
      <dgm:spPr/>
      <dgm:t>
        <a:bodyPr/>
        <a:lstStyle/>
        <a:p>
          <a:endParaRPr lang="en-US">
            <a:latin typeface="Arial" panose="020B0604020202020204" pitchFamily="34" charset="0"/>
            <a:cs typeface="Arial" panose="020B0604020202020204" pitchFamily="34" charset="0"/>
          </a:endParaRPr>
        </a:p>
      </dgm:t>
    </dgm:pt>
    <dgm:pt modelId="{1F6751F1-67FB-482D-9226-E4A720BFEA80}" type="sibTrans" cxnId="{D1D8911C-733D-49B0-80B8-C418C45F1F03}">
      <dgm:prSet/>
      <dgm:spPr/>
      <dgm:t>
        <a:bodyPr/>
        <a:lstStyle/>
        <a:p>
          <a:endParaRPr lang="en-US">
            <a:latin typeface="Arial" panose="020B0604020202020204" pitchFamily="34" charset="0"/>
            <a:cs typeface="Arial" panose="020B0604020202020204" pitchFamily="34" charset="0"/>
          </a:endParaRPr>
        </a:p>
      </dgm:t>
    </dgm:pt>
    <dgm:pt modelId="{F3C0D925-8CA1-4BE1-AFF3-2A5E6C15BDF2}">
      <dgm:prSet phldrT="[Text]" phldr="0" custT="1"/>
      <dgm:spPr/>
      <dgm:t>
        <a:bodyPr/>
        <a:lstStyle/>
        <a:p>
          <a:pPr algn="ctr"/>
          <a:r>
            <a:rPr lang="en-US" sz="1400" dirty="0">
              <a:latin typeface="Arial" panose="020B0604020202020204" pitchFamily="34" charset="0"/>
              <a:cs typeface="Arial" panose="020B0604020202020204" pitchFamily="34" charset="0"/>
            </a:rPr>
            <a:t>Michigan began providing Medicaid funded HCBS services with the 1915(c) Habilitation Supports Waiver in 1987</a:t>
          </a:r>
          <a:r>
            <a:rPr lang="en-US" sz="1200" dirty="0">
              <a:latin typeface="Arial" panose="020B0604020202020204" pitchFamily="34" charset="0"/>
              <a:cs typeface="Arial" panose="020B0604020202020204" pitchFamily="34" charset="0"/>
            </a:rPr>
            <a:t>.</a:t>
          </a:r>
        </a:p>
      </dgm:t>
    </dgm:pt>
    <dgm:pt modelId="{CCC069C2-6E85-43B2-9C54-7186025E65CD}" type="parTrans" cxnId="{A2895BB1-BAA6-473C-9D1F-632AB5C02B70}">
      <dgm:prSet/>
      <dgm:spPr/>
      <dgm:t>
        <a:bodyPr/>
        <a:lstStyle/>
        <a:p>
          <a:endParaRPr lang="en-US">
            <a:latin typeface="Arial" panose="020B0604020202020204" pitchFamily="34" charset="0"/>
            <a:cs typeface="Arial" panose="020B0604020202020204" pitchFamily="34" charset="0"/>
          </a:endParaRPr>
        </a:p>
      </dgm:t>
    </dgm:pt>
    <dgm:pt modelId="{DF60AEA5-43F6-4B7E-8ADD-215B06D5C8A7}" type="sibTrans" cxnId="{A2895BB1-BAA6-473C-9D1F-632AB5C02B70}">
      <dgm:prSet/>
      <dgm:spPr/>
      <dgm:t>
        <a:bodyPr/>
        <a:lstStyle/>
        <a:p>
          <a:endParaRPr lang="en-US">
            <a:latin typeface="Arial" panose="020B0604020202020204" pitchFamily="34" charset="0"/>
            <a:cs typeface="Arial" panose="020B0604020202020204" pitchFamily="34" charset="0"/>
          </a:endParaRPr>
        </a:p>
      </dgm:t>
    </dgm:pt>
    <dgm:pt modelId="{3332A5FA-F8D7-4C78-AD3F-08F9DE0361DD}">
      <dgm:prSet phldrT="[Text]" phldr="0"/>
      <dgm:spPr/>
      <dgm:t>
        <a:bodyPr/>
        <a:lstStyle/>
        <a:p>
          <a:pPr>
            <a:defRPr b="1"/>
          </a:pPr>
          <a:r>
            <a:rPr lang="en-US" dirty="0">
              <a:latin typeface="Arial" panose="020B0604020202020204" pitchFamily="34" charset="0"/>
              <a:cs typeface="Arial" panose="020B0604020202020204" pitchFamily="34" charset="0"/>
            </a:rPr>
            <a:t>2005</a:t>
          </a:r>
        </a:p>
      </dgm:t>
    </dgm:pt>
    <dgm:pt modelId="{3814A272-E957-4A2A-8CF4-53A6994FD26A}" type="parTrans" cxnId="{05234A01-C395-4000-AF5E-C21343161EB6}">
      <dgm:prSet/>
      <dgm:spPr/>
      <dgm:t>
        <a:bodyPr/>
        <a:lstStyle/>
        <a:p>
          <a:endParaRPr lang="en-US">
            <a:latin typeface="Arial" panose="020B0604020202020204" pitchFamily="34" charset="0"/>
            <a:cs typeface="Arial" panose="020B0604020202020204" pitchFamily="34" charset="0"/>
          </a:endParaRPr>
        </a:p>
      </dgm:t>
    </dgm:pt>
    <dgm:pt modelId="{3030B4FF-696B-4A12-9132-345E1473E0B6}" type="sibTrans" cxnId="{05234A01-C395-4000-AF5E-C21343161EB6}">
      <dgm:prSet/>
      <dgm:spPr/>
      <dgm:t>
        <a:bodyPr/>
        <a:lstStyle/>
        <a:p>
          <a:endParaRPr lang="en-US">
            <a:latin typeface="Arial" panose="020B0604020202020204" pitchFamily="34" charset="0"/>
            <a:cs typeface="Arial" panose="020B0604020202020204" pitchFamily="34" charset="0"/>
          </a:endParaRPr>
        </a:p>
      </dgm:t>
    </dgm:pt>
    <dgm:pt modelId="{314A7F8D-EAF8-4641-A068-F78FDB9A2D79}">
      <dgm:prSet phldrT="[Text]" phldr="0" custT="1"/>
      <dgm:spPr/>
      <dgm:t>
        <a:bodyPr/>
        <a:lstStyle/>
        <a:p>
          <a:pPr algn="ctr"/>
          <a:r>
            <a:rPr lang="en-US" sz="1400" dirty="0">
              <a:latin typeface="Arial" panose="020B0604020202020204" pitchFamily="34" charset="0"/>
              <a:cs typeface="Arial" panose="020B0604020202020204" pitchFamily="34" charset="0"/>
            </a:rPr>
            <a:t>HCBS became a formal Medicaid State plan option.</a:t>
          </a:r>
        </a:p>
      </dgm:t>
    </dgm:pt>
    <dgm:pt modelId="{E380FA36-795C-43AA-A80E-973DD99B004A}" type="parTrans" cxnId="{26EF0182-C365-4D43-AB47-A69BF0B8302F}">
      <dgm:prSet/>
      <dgm:spPr/>
      <dgm:t>
        <a:bodyPr/>
        <a:lstStyle/>
        <a:p>
          <a:endParaRPr lang="en-US">
            <a:latin typeface="Arial" panose="020B0604020202020204" pitchFamily="34" charset="0"/>
            <a:cs typeface="Arial" panose="020B0604020202020204" pitchFamily="34" charset="0"/>
          </a:endParaRPr>
        </a:p>
      </dgm:t>
    </dgm:pt>
    <dgm:pt modelId="{436B4E0E-D699-4E28-AE37-8B03FA6AA8F6}" type="sibTrans" cxnId="{26EF0182-C365-4D43-AB47-A69BF0B8302F}">
      <dgm:prSet/>
      <dgm:spPr/>
      <dgm:t>
        <a:bodyPr/>
        <a:lstStyle/>
        <a:p>
          <a:endParaRPr lang="en-US">
            <a:latin typeface="Arial" panose="020B0604020202020204" pitchFamily="34" charset="0"/>
            <a:cs typeface="Arial" panose="020B0604020202020204" pitchFamily="34" charset="0"/>
          </a:endParaRPr>
        </a:p>
      </dgm:t>
    </dgm:pt>
    <dgm:pt modelId="{D91F7C59-9AC5-DF4C-B5EE-B9E830572E94}">
      <dgm:prSet phldrT="[Text]" phldr="0"/>
      <dgm:spPr/>
      <dgm:t>
        <a:bodyPr/>
        <a:lstStyle/>
        <a:p>
          <a:pPr>
            <a:defRPr b="1"/>
          </a:pPr>
          <a:r>
            <a:rPr lang="en-US" dirty="0">
              <a:latin typeface="Arial" panose="020B0604020202020204" pitchFamily="34" charset="0"/>
              <a:cs typeface="Arial" panose="020B0604020202020204" pitchFamily="34" charset="0"/>
            </a:rPr>
            <a:t>2014</a:t>
          </a:r>
        </a:p>
      </dgm:t>
    </dgm:pt>
    <dgm:pt modelId="{67CEC0F1-2201-B342-8D56-3AB2D50B4D94}" type="parTrans" cxnId="{C7EA3475-59FB-1B4A-8B1E-D44D2C216A2F}">
      <dgm:prSet/>
      <dgm:spPr/>
      <dgm:t>
        <a:bodyPr/>
        <a:lstStyle/>
        <a:p>
          <a:endParaRPr lang="en-US">
            <a:latin typeface="Arial" panose="020B0604020202020204" pitchFamily="34" charset="0"/>
            <a:cs typeface="Arial" panose="020B0604020202020204" pitchFamily="34" charset="0"/>
          </a:endParaRPr>
        </a:p>
      </dgm:t>
    </dgm:pt>
    <dgm:pt modelId="{7D8C573B-36F6-8945-9788-A6A1A83226F0}" type="sibTrans" cxnId="{C7EA3475-59FB-1B4A-8B1E-D44D2C216A2F}">
      <dgm:prSet/>
      <dgm:spPr/>
      <dgm:t>
        <a:bodyPr/>
        <a:lstStyle/>
        <a:p>
          <a:endParaRPr lang="en-US">
            <a:latin typeface="Arial" panose="020B0604020202020204" pitchFamily="34" charset="0"/>
            <a:cs typeface="Arial" panose="020B0604020202020204" pitchFamily="34" charset="0"/>
          </a:endParaRPr>
        </a:p>
      </dgm:t>
    </dgm:pt>
    <dgm:pt modelId="{D8CA074E-6E97-024C-88A6-49338B801A4A}">
      <dgm:prSet phldrT="[Text]" phldr="0" custT="1"/>
      <dgm:spPr/>
      <dgm:t>
        <a:bodyPr/>
        <a:lstStyle/>
        <a:p>
          <a:pPr algn="ctr"/>
          <a:r>
            <a:rPr lang="en-US" sz="1400" b="0" i="0" u="none" dirty="0">
              <a:latin typeface="Arial" panose="020B0604020202020204" pitchFamily="34" charset="0"/>
              <a:cs typeface="Arial" panose="020B0604020202020204" pitchFamily="34" charset="0"/>
            </a:rPr>
            <a:t>CMS officially promulgated the HCBS Final Rule Set in January 2014 in Vol. 79 No. 11 of the Federal Register</a:t>
          </a:r>
          <a:r>
            <a:rPr lang="en-US" sz="1200" b="0" i="0" u="none" dirty="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dgm:t>
    </dgm:pt>
    <dgm:pt modelId="{72951F46-5719-B64A-8402-6FCB6C84D77A}" type="parTrans" cxnId="{E70871B6-05FC-5647-8068-6343C21A6304}">
      <dgm:prSet/>
      <dgm:spPr/>
      <dgm:t>
        <a:bodyPr/>
        <a:lstStyle/>
        <a:p>
          <a:endParaRPr lang="en-US">
            <a:latin typeface="Arial" panose="020B0604020202020204" pitchFamily="34" charset="0"/>
            <a:cs typeface="Arial" panose="020B0604020202020204" pitchFamily="34" charset="0"/>
          </a:endParaRPr>
        </a:p>
      </dgm:t>
    </dgm:pt>
    <dgm:pt modelId="{888BCC05-35D4-9E4C-B3D1-FC8FD5CE1C15}" type="sibTrans" cxnId="{E70871B6-05FC-5647-8068-6343C21A6304}">
      <dgm:prSet/>
      <dgm:spPr/>
      <dgm:t>
        <a:bodyPr/>
        <a:lstStyle/>
        <a:p>
          <a:endParaRPr lang="en-US">
            <a:latin typeface="Arial" panose="020B0604020202020204" pitchFamily="34" charset="0"/>
            <a:cs typeface="Arial" panose="020B0604020202020204" pitchFamily="34" charset="0"/>
          </a:endParaRPr>
        </a:p>
      </dgm:t>
    </dgm:pt>
    <dgm:pt modelId="{EAF47862-E6CD-491A-BC50-7381311962C3}" type="pres">
      <dgm:prSet presAssocID="{154DED3A-A040-4642-8B8D-70251875EB4F}" presName="root" presStyleCnt="0">
        <dgm:presLayoutVars>
          <dgm:chMax/>
          <dgm:chPref/>
          <dgm:animLvl val="lvl"/>
        </dgm:presLayoutVars>
      </dgm:prSet>
      <dgm:spPr/>
    </dgm:pt>
    <dgm:pt modelId="{01C22740-21C4-4F77-B27E-CEBD3C310AD6}" type="pres">
      <dgm:prSet presAssocID="{154DED3A-A040-4642-8B8D-70251875EB4F}" presName="divider" presStyleLbl="fgAccFollowNode1" presStyleIdx="0" presStyleCnt="1"/>
      <dgm:spPr>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tailEnd type="triangle" w="lg" len="lg"/>
        </a:ln>
        <a:effectLst/>
      </dgm:spPr>
    </dgm:pt>
    <dgm:pt modelId="{FE51086F-B44A-47D0-8584-BD6E17439962}" type="pres">
      <dgm:prSet presAssocID="{154DED3A-A040-4642-8B8D-70251875EB4F}" presName="nodes" presStyleCnt="0">
        <dgm:presLayoutVars>
          <dgm:chMax/>
          <dgm:chPref/>
          <dgm:animLvl val="lvl"/>
        </dgm:presLayoutVars>
      </dgm:prSet>
      <dgm:spPr/>
    </dgm:pt>
    <dgm:pt modelId="{EABCB068-0014-46E9-B6B5-30D1948F1493}" type="pres">
      <dgm:prSet presAssocID="{A88BA21D-1474-48C9-8E50-579597EB0BAB}" presName="composite" presStyleCnt="0"/>
      <dgm:spPr/>
    </dgm:pt>
    <dgm:pt modelId="{DA66D775-9060-49B4-88AF-E5FE319A075C}" type="pres">
      <dgm:prSet presAssocID="{A88BA21D-1474-48C9-8E50-579597EB0BAB}" presName="L1TextContainer" presStyleLbl="revTx" presStyleIdx="0" presStyleCnt="4">
        <dgm:presLayoutVars>
          <dgm:chMax val="1"/>
          <dgm:chPref val="1"/>
          <dgm:bulletEnabled val="1"/>
        </dgm:presLayoutVars>
      </dgm:prSet>
      <dgm:spPr/>
    </dgm:pt>
    <dgm:pt modelId="{6CE8AC79-3CC8-4B5E-AED4-EED5CFE52C5C}" type="pres">
      <dgm:prSet presAssocID="{A88BA21D-1474-48C9-8E50-579597EB0BAB}" presName="L2TextContainerWrapper" presStyleCnt="0">
        <dgm:presLayoutVars>
          <dgm:chMax val="0"/>
          <dgm:chPref val="0"/>
          <dgm:bulletEnabled val="1"/>
        </dgm:presLayoutVars>
      </dgm:prSet>
      <dgm:spPr/>
    </dgm:pt>
    <dgm:pt modelId="{086AC45D-F91E-4989-A06B-02A68483A82F}" type="pres">
      <dgm:prSet presAssocID="{A88BA21D-1474-48C9-8E50-579597EB0BAB}" presName="L2TextContainer" presStyleLbl="bgAcc1" presStyleIdx="0" presStyleCnt="4" custScaleX="101045" custScaleY="92551"/>
      <dgm:spPr/>
    </dgm:pt>
    <dgm:pt modelId="{925EB5CB-EB01-455A-94D2-15140C33E8A4}" type="pres">
      <dgm:prSet presAssocID="{A88BA21D-1474-48C9-8E50-579597EB0BAB}" presName="FlexibleEmptyPlaceHolder" presStyleCnt="0"/>
      <dgm:spPr/>
    </dgm:pt>
    <dgm:pt modelId="{275E270A-778C-41CC-B9DB-4C7D6164363B}" type="pres">
      <dgm:prSet presAssocID="{A88BA21D-1474-48C9-8E50-579597EB0BAB}" presName="ConnectLine" presStyleLbl="sibTrans1D1" presStyleIdx="0" presStyleCnt="4"/>
      <dgm:spPr>
        <a:noFill/>
        <a:ln w="9525" cap="flat" cmpd="sng" algn="ctr">
          <a:solidFill>
            <a:schemeClr val="dk1">
              <a:hueOff val="0"/>
              <a:satOff val="0"/>
              <a:lumOff val="0"/>
              <a:alphaOff val="0"/>
            </a:schemeClr>
          </a:solidFill>
          <a:prstDash val="dash"/>
        </a:ln>
        <a:effectLst/>
      </dgm:spPr>
    </dgm:pt>
    <dgm:pt modelId="{8DBEEDA3-E12C-41E6-AB2A-A4A26948AA5D}" type="pres">
      <dgm:prSet presAssocID="{A88BA21D-1474-48C9-8E50-579597EB0BAB}" presName="ConnectorPoint" presStyleLbl="alignNode1" presStyleIdx="0" presStyleCnt="4"/>
      <dgm:spPr/>
    </dgm:pt>
    <dgm:pt modelId="{94FD1B7D-E4B8-4B2D-A6FB-37EF03A456E0}" type="pres">
      <dgm:prSet presAssocID="{A88BA21D-1474-48C9-8E50-579597EB0BAB}" presName="EmptyPlaceHolder" presStyleCnt="0"/>
      <dgm:spPr/>
    </dgm:pt>
    <dgm:pt modelId="{877B7CAD-23F4-40DC-A693-D6B52F7559B5}" type="pres">
      <dgm:prSet presAssocID="{E767FB05-E0E7-4B40-9481-4071D529B979}" presName="spaceBetweenRectangles" presStyleCnt="0"/>
      <dgm:spPr/>
    </dgm:pt>
    <dgm:pt modelId="{CA357C2B-6726-4130-A514-8FFC8BB6C5AC}" type="pres">
      <dgm:prSet presAssocID="{71BB6E4A-F0C6-41A5-8015-C3D33D09C1EF}" presName="composite" presStyleCnt="0"/>
      <dgm:spPr/>
    </dgm:pt>
    <dgm:pt modelId="{0D0E301A-5AC0-4DF9-999C-ABFD5EA2F61D}" type="pres">
      <dgm:prSet presAssocID="{71BB6E4A-F0C6-41A5-8015-C3D33D09C1EF}" presName="L1TextContainer" presStyleLbl="revTx" presStyleIdx="1" presStyleCnt="4">
        <dgm:presLayoutVars>
          <dgm:chMax val="1"/>
          <dgm:chPref val="1"/>
          <dgm:bulletEnabled val="1"/>
        </dgm:presLayoutVars>
      </dgm:prSet>
      <dgm:spPr/>
    </dgm:pt>
    <dgm:pt modelId="{47B6ED09-25E4-4EB5-8135-66A26C0F0611}" type="pres">
      <dgm:prSet presAssocID="{71BB6E4A-F0C6-41A5-8015-C3D33D09C1EF}" presName="L2TextContainerWrapper" presStyleCnt="0">
        <dgm:presLayoutVars>
          <dgm:chMax val="0"/>
          <dgm:chPref val="0"/>
          <dgm:bulletEnabled val="1"/>
        </dgm:presLayoutVars>
      </dgm:prSet>
      <dgm:spPr/>
    </dgm:pt>
    <dgm:pt modelId="{97BBF430-29D6-47FA-9364-770356AD226D}" type="pres">
      <dgm:prSet presAssocID="{71BB6E4A-F0C6-41A5-8015-C3D33D09C1EF}" presName="L2TextContainer" presStyleLbl="bgAcc1" presStyleIdx="1" presStyleCnt="4" custScaleX="97562" custScaleY="157005" custLinFactNeighborX="414" custLinFactNeighborY="-31448"/>
      <dgm:spPr/>
    </dgm:pt>
    <dgm:pt modelId="{58E7CBF5-7B5E-46D9-B2F0-2AC052E0F593}" type="pres">
      <dgm:prSet presAssocID="{71BB6E4A-F0C6-41A5-8015-C3D33D09C1EF}" presName="FlexibleEmptyPlaceHolder" presStyleCnt="0"/>
      <dgm:spPr/>
    </dgm:pt>
    <dgm:pt modelId="{3EBFA83D-991D-494F-9C3E-95B6F4092584}" type="pres">
      <dgm:prSet presAssocID="{71BB6E4A-F0C6-41A5-8015-C3D33D09C1EF}" presName="ConnectLine" presStyleLbl="sibTrans1D1" presStyleIdx="1" presStyleCnt="4"/>
      <dgm:spPr>
        <a:noFill/>
        <a:ln w="9525" cap="flat" cmpd="sng" algn="ctr">
          <a:solidFill>
            <a:schemeClr val="dk1">
              <a:hueOff val="0"/>
              <a:satOff val="0"/>
              <a:lumOff val="0"/>
              <a:alphaOff val="0"/>
            </a:schemeClr>
          </a:solidFill>
          <a:prstDash val="dash"/>
        </a:ln>
        <a:effectLst/>
      </dgm:spPr>
    </dgm:pt>
    <dgm:pt modelId="{52BC020E-CD95-4E63-A977-9F8EC35CB5F1}" type="pres">
      <dgm:prSet presAssocID="{71BB6E4A-F0C6-41A5-8015-C3D33D09C1EF}" presName="ConnectorPoint" presStyleLbl="alignNode1" presStyleIdx="1" presStyleCnt="4" custScaleX="91726" custScaleY="127407" custLinFactY="-355206" custLinFactNeighborX="18623" custLinFactNeighborY="-400000"/>
      <dgm:spPr/>
    </dgm:pt>
    <dgm:pt modelId="{A1B950B2-BF7F-4E8C-ADF7-643D217A1FC0}" type="pres">
      <dgm:prSet presAssocID="{71BB6E4A-F0C6-41A5-8015-C3D33D09C1EF}" presName="EmptyPlaceHolder" presStyleCnt="0"/>
      <dgm:spPr/>
    </dgm:pt>
    <dgm:pt modelId="{8C9471E5-C95F-4436-A05C-329854CA0B1A}" type="pres">
      <dgm:prSet presAssocID="{1F6751F1-67FB-482D-9226-E4A720BFEA80}" presName="spaceBetweenRectangles" presStyleCnt="0"/>
      <dgm:spPr/>
    </dgm:pt>
    <dgm:pt modelId="{344C9B10-A7DA-4700-B7A4-392F1D360491}" type="pres">
      <dgm:prSet presAssocID="{3332A5FA-F8D7-4C78-AD3F-08F9DE0361DD}" presName="composite" presStyleCnt="0"/>
      <dgm:spPr/>
    </dgm:pt>
    <dgm:pt modelId="{8F45F2AB-E0ED-4BBD-BD0F-B55906BC4FFD}" type="pres">
      <dgm:prSet presAssocID="{3332A5FA-F8D7-4C78-AD3F-08F9DE0361DD}" presName="L1TextContainer" presStyleLbl="revTx" presStyleIdx="2" presStyleCnt="4">
        <dgm:presLayoutVars>
          <dgm:chMax val="1"/>
          <dgm:chPref val="1"/>
          <dgm:bulletEnabled val="1"/>
        </dgm:presLayoutVars>
      </dgm:prSet>
      <dgm:spPr/>
    </dgm:pt>
    <dgm:pt modelId="{99F67C8F-BD84-42BE-BE0D-4359B6E8B4B5}" type="pres">
      <dgm:prSet presAssocID="{3332A5FA-F8D7-4C78-AD3F-08F9DE0361DD}" presName="L2TextContainerWrapper" presStyleCnt="0">
        <dgm:presLayoutVars>
          <dgm:chMax val="0"/>
          <dgm:chPref val="0"/>
          <dgm:bulletEnabled val="1"/>
        </dgm:presLayoutVars>
      </dgm:prSet>
      <dgm:spPr/>
    </dgm:pt>
    <dgm:pt modelId="{5D3C42B3-089B-4865-A11E-5D53E768DEFD}" type="pres">
      <dgm:prSet presAssocID="{3332A5FA-F8D7-4C78-AD3F-08F9DE0361DD}" presName="L2TextContainer" presStyleLbl="bgAcc1" presStyleIdx="2" presStyleCnt="4" custScaleX="97450" custScaleY="145272"/>
      <dgm:spPr/>
    </dgm:pt>
    <dgm:pt modelId="{F3698501-6C5F-4F62-963D-7CC6C2BFB8B8}" type="pres">
      <dgm:prSet presAssocID="{3332A5FA-F8D7-4C78-AD3F-08F9DE0361DD}" presName="FlexibleEmptyPlaceHolder" presStyleCnt="0"/>
      <dgm:spPr/>
    </dgm:pt>
    <dgm:pt modelId="{5F3BC942-0CBC-470B-BD60-C23EEFF4E365}" type="pres">
      <dgm:prSet presAssocID="{3332A5FA-F8D7-4C78-AD3F-08F9DE0361DD}" presName="ConnectLine" presStyleLbl="sibTrans1D1" presStyleIdx="2" presStyleCnt="4"/>
      <dgm:spPr>
        <a:noFill/>
        <a:ln w="9525" cap="flat" cmpd="sng" algn="ctr">
          <a:solidFill>
            <a:schemeClr val="dk1">
              <a:hueOff val="0"/>
              <a:satOff val="0"/>
              <a:lumOff val="0"/>
              <a:alphaOff val="0"/>
            </a:schemeClr>
          </a:solidFill>
          <a:prstDash val="dash"/>
        </a:ln>
        <a:effectLst/>
      </dgm:spPr>
    </dgm:pt>
    <dgm:pt modelId="{FC96ED96-0436-40F5-848B-525428AB4677}" type="pres">
      <dgm:prSet presAssocID="{3332A5FA-F8D7-4C78-AD3F-08F9DE0361DD}" presName="ConnectorPoint" presStyleLbl="alignNode1" presStyleIdx="2" presStyleCnt="4"/>
      <dgm:spPr/>
    </dgm:pt>
    <dgm:pt modelId="{013A2047-248B-405E-A7E3-DDD6EB9C0F2B}" type="pres">
      <dgm:prSet presAssocID="{3332A5FA-F8D7-4C78-AD3F-08F9DE0361DD}" presName="EmptyPlaceHolder" presStyleCnt="0"/>
      <dgm:spPr/>
    </dgm:pt>
    <dgm:pt modelId="{6C85817F-7105-FB42-9018-91EB34D27C29}" type="pres">
      <dgm:prSet presAssocID="{3030B4FF-696B-4A12-9132-345E1473E0B6}" presName="spaceBetweenRectangles" presStyleCnt="0"/>
      <dgm:spPr/>
    </dgm:pt>
    <dgm:pt modelId="{8E71F82C-3E88-2941-A0DA-FA29CE8A8F94}" type="pres">
      <dgm:prSet presAssocID="{D91F7C59-9AC5-DF4C-B5EE-B9E830572E94}" presName="composite" presStyleCnt="0"/>
      <dgm:spPr/>
    </dgm:pt>
    <dgm:pt modelId="{7247D374-6BA0-B84E-A9E4-5849BB39F65A}" type="pres">
      <dgm:prSet presAssocID="{D91F7C59-9AC5-DF4C-B5EE-B9E830572E94}" presName="L1TextContainer" presStyleLbl="revTx" presStyleIdx="3" presStyleCnt="4">
        <dgm:presLayoutVars>
          <dgm:chMax val="1"/>
          <dgm:chPref val="1"/>
          <dgm:bulletEnabled val="1"/>
        </dgm:presLayoutVars>
      </dgm:prSet>
      <dgm:spPr/>
    </dgm:pt>
    <dgm:pt modelId="{F2CCAE77-767F-A846-9E75-34B13409CFB7}" type="pres">
      <dgm:prSet presAssocID="{D91F7C59-9AC5-DF4C-B5EE-B9E830572E94}" presName="L2TextContainerWrapper" presStyleCnt="0">
        <dgm:presLayoutVars>
          <dgm:chMax val="0"/>
          <dgm:chPref val="0"/>
          <dgm:bulletEnabled val="1"/>
        </dgm:presLayoutVars>
      </dgm:prSet>
      <dgm:spPr/>
    </dgm:pt>
    <dgm:pt modelId="{FE3721BC-F0FA-244B-8755-018848C6BE1D}" type="pres">
      <dgm:prSet presAssocID="{D91F7C59-9AC5-DF4C-B5EE-B9E830572E94}" presName="L2TextContainer" presStyleLbl="bgAcc1" presStyleIdx="3" presStyleCnt="4" custScaleX="94683" custScaleY="147706" custLinFactNeighborX="4106" custLinFactNeighborY="-35476"/>
      <dgm:spPr/>
    </dgm:pt>
    <dgm:pt modelId="{7463E06C-18B1-1144-B3B0-172E1602790E}" type="pres">
      <dgm:prSet presAssocID="{D91F7C59-9AC5-DF4C-B5EE-B9E830572E94}" presName="FlexibleEmptyPlaceHolder" presStyleCnt="0"/>
      <dgm:spPr/>
    </dgm:pt>
    <dgm:pt modelId="{B7A9ED5B-2F5E-9449-A981-72AF96DC3719}" type="pres">
      <dgm:prSet presAssocID="{D91F7C59-9AC5-DF4C-B5EE-B9E830572E94}" presName="ConnectLine" presStyleLbl="sibTrans1D1" presStyleIdx="3" presStyleCnt="4"/>
      <dgm:spPr>
        <a:noFill/>
        <a:ln w="9525" cap="flat" cmpd="sng" algn="ctr">
          <a:solidFill>
            <a:schemeClr val="dk1">
              <a:hueOff val="0"/>
              <a:satOff val="0"/>
              <a:lumOff val="0"/>
              <a:alphaOff val="0"/>
            </a:schemeClr>
          </a:solidFill>
          <a:prstDash val="dash"/>
        </a:ln>
        <a:effectLst/>
      </dgm:spPr>
    </dgm:pt>
    <dgm:pt modelId="{F4A2A7A6-A4EC-D14B-A17B-99B63ED223AC}" type="pres">
      <dgm:prSet presAssocID="{D91F7C59-9AC5-DF4C-B5EE-B9E830572E94}" presName="ConnectorPoint" presStyleLbl="alignNode1" presStyleIdx="3" presStyleCnt="4" custFlipVert="1" custScaleX="76579" custScaleY="124070" custLinFactY="-298998" custLinFactNeighborY="-300000"/>
      <dgm:spPr/>
    </dgm:pt>
    <dgm:pt modelId="{6CB8F215-282C-4C4F-9DC6-E04CA32C9676}" type="pres">
      <dgm:prSet presAssocID="{D91F7C59-9AC5-DF4C-B5EE-B9E830572E94}" presName="EmptyPlaceHolder" presStyleCnt="0"/>
      <dgm:spPr/>
    </dgm:pt>
  </dgm:ptLst>
  <dgm:cxnLst>
    <dgm:cxn modelId="{05234A01-C395-4000-AF5E-C21343161EB6}" srcId="{154DED3A-A040-4642-8B8D-70251875EB4F}" destId="{3332A5FA-F8D7-4C78-AD3F-08F9DE0361DD}" srcOrd="2" destOrd="0" parTransId="{3814A272-E957-4A2A-8CF4-53A6994FD26A}" sibTransId="{3030B4FF-696B-4A12-9132-345E1473E0B6}"/>
    <dgm:cxn modelId="{D1D8911C-733D-49B0-80B8-C418C45F1F03}" srcId="{154DED3A-A040-4642-8B8D-70251875EB4F}" destId="{71BB6E4A-F0C6-41A5-8015-C3D33D09C1EF}" srcOrd="1" destOrd="0" parTransId="{95B9973A-C9F1-4E67-8A3F-A1DA038629D0}" sibTransId="{1F6751F1-67FB-482D-9226-E4A720BFEA80}"/>
    <dgm:cxn modelId="{E319D21F-0585-4AFC-BF5F-4EFDC0993185}" srcId="{154DED3A-A040-4642-8B8D-70251875EB4F}" destId="{A88BA21D-1474-48C9-8E50-579597EB0BAB}" srcOrd="0" destOrd="0" parTransId="{D129C358-D175-47CD-8E6A-952A419330A4}" sibTransId="{E767FB05-E0E7-4B40-9481-4071D529B979}"/>
    <dgm:cxn modelId="{C587552E-1558-D744-A828-2F07F7F4BEC5}" type="presOf" srcId="{D8CA074E-6E97-024C-88A6-49338B801A4A}" destId="{FE3721BC-F0FA-244B-8755-018848C6BE1D}" srcOrd="0" destOrd="0" presId="urn:microsoft.com/office/officeart/2016/7/layout/BasicTimeline"/>
    <dgm:cxn modelId="{5E3A794A-AFB1-43B5-B7F7-41B1F76AA714}" type="presOf" srcId="{71BB6E4A-F0C6-41A5-8015-C3D33D09C1EF}" destId="{0D0E301A-5AC0-4DF9-999C-ABFD5EA2F61D}" srcOrd="0" destOrd="0" presId="urn:microsoft.com/office/officeart/2016/7/layout/BasicTimeline"/>
    <dgm:cxn modelId="{C3B66B6F-2B10-4C27-BA83-C7F41C337FDD}" type="presOf" srcId="{314A7F8D-EAF8-4641-A068-F78FDB9A2D79}" destId="{5D3C42B3-089B-4865-A11E-5D53E768DEFD}" srcOrd="0" destOrd="0" presId="urn:microsoft.com/office/officeart/2016/7/layout/BasicTimeline"/>
    <dgm:cxn modelId="{5BB5FC73-F21C-4A28-B94F-DD1BD628BBC5}" type="presOf" srcId="{04125A10-7888-4770-8586-3E55489D7F8D}" destId="{086AC45D-F91E-4989-A06B-02A68483A82F}" srcOrd="0" destOrd="0" presId="urn:microsoft.com/office/officeart/2016/7/layout/BasicTimeline"/>
    <dgm:cxn modelId="{C7EA3475-59FB-1B4A-8B1E-D44D2C216A2F}" srcId="{154DED3A-A040-4642-8B8D-70251875EB4F}" destId="{D91F7C59-9AC5-DF4C-B5EE-B9E830572E94}" srcOrd="3" destOrd="0" parTransId="{67CEC0F1-2201-B342-8D56-3AB2D50B4D94}" sibTransId="{7D8C573B-36F6-8945-9788-A6A1A83226F0}"/>
    <dgm:cxn modelId="{E1E6D35A-8332-754D-A08F-16077448DF72}" type="presOf" srcId="{D91F7C59-9AC5-DF4C-B5EE-B9E830572E94}" destId="{7247D374-6BA0-B84E-A9E4-5849BB39F65A}" srcOrd="0" destOrd="0" presId="urn:microsoft.com/office/officeart/2016/7/layout/BasicTimeline"/>
    <dgm:cxn modelId="{26EF0182-C365-4D43-AB47-A69BF0B8302F}" srcId="{3332A5FA-F8D7-4C78-AD3F-08F9DE0361DD}" destId="{314A7F8D-EAF8-4641-A068-F78FDB9A2D79}" srcOrd="0" destOrd="0" parTransId="{E380FA36-795C-43AA-A80E-973DD99B004A}" sibTransId="{436B4E0E-D699-4E28-AE37-8B03FA6AA8F6}"/>
    <dgm:cxn modelId="{8969BCA3-A700-478F-BD0D-F11F89D134CF}" type="presOf" srcId="{154DED3A-A040-4642-8B8D-70251875EB4F}" destId="{EAF47862-E6CD-491A-BC50-7381311962C3}" srcOrd="0" destOrd="0" presId="urn:microsoft.com/office/officeart/2016/7/layout/BasicTimeline"/>
    <dgm:cxn modelId="{685125AC-4F44-499D-A207-D002F64A13F9}" srcId="{A88BA21D-1474-48C9-8E50-579597EB0BAB}" destId="{04125A10-7888-4770-8586-3E55489D7F8D}" srcOrd="0" destOrd="0" parTransId="{C840BD46-7FD3-45C3-AEA6-49A6EA92728D}" sibTransId="{B4A9A84B-911E-4E2E-BF42-78EDD1609A0F}"/>
    <dgm:cxn modelId="{A2895BB1-BAA6-473C-9D1F-632AB5C02B70}" srcId="{71BB6E4A-F0C6-41A5-8015-C3D33D09C1EF}" destId="{F3C0D925-8CA1-4BE1-AFF3-2A5E6C15BDF2}" srcOrd="0" destOrd="0" parTransId="{CCC069C2-6E85-43B2-9C54-7186025E65CD}" sibTransId="{DF60AEA5-43F6-4B7E-8ADD-215B06D5C8A7}"/>
    <dgm:cxn modelId="{E70871B6-05FC-5647-8068-6343C21A6304}" srcId="{D91F7C59-9AC5-DF4C-B5EE-B9E830572E94}" destId="{D8CA074E-6E97-024C-88A6-49338B801A4A}" srcOrd="0" destOrd="0" parTransId="{72951F46-5719-B64A-8402-6FCB6C84D77A}" sibTransId="{888BCC05-35D4-9E4C-B3D1-FC8FD5CE1C15}"/>
    <dgm:cxn modelId="{A6A598B8-F8D1-4327-B721-35D1CE738DFC}" type="presOf" srcId="{A88BA21D-1474-48C9-8E50-579597EB0BAB}" destId="{DA66D775-9060-49B4-88AF-E5FE319A075C}" srcOrd="0" destOrd="0" presId="urn:microsoft.com/office/officeart/2016/7/layout/BasicTimeline"/>
    <dgm:cxn modelId="{D7D717BA-AF65-4ADF-BC75-699DC829C3EE}" type="presOf" srcId="{F3C0D925-8CA1-4BE1-AFF3-2A5E6C15BDF2}" destId="{97BBF430-29D6-47FA-9364-770356AD226D}" srcOrd="0" destOrd="0" presId="urn:microsoft.com/office/officeart/2016/7/layout/BasicTimeline"/>
    <dgm:cxn modelId="{138D53F3-8CB5-4249-B85C-FCC1C5CBC3B1}" type="presOf" srcId="{3332A5FA-F8D7-4C78-AD3F-08F9DE0361DD}" destId="{8F45F2AB-E0ED-4BBD-BD0F-B55906BC4FFD}" srcOrd="0" destOrd="0" presId="urn:microsoft.com/office/officeart/2016/7/layout/BasicTimeline"/>
    <dgm:cxn modelId="{539ED068-4D15-4E81-BC5D-C5DFC7E2D565}" type="presParOf" srcId="{EAF47862-E6CD-491A-BC50-7381311962C3}" destId="{01C22740-21C4-4F77-B27E-CEBD3C310AD6}" srcOrd="0" destOrd="0" presId="urn:microsoft.com/office/officeart/2016/7/layout/BasicTimeline"/>
    <dgm:cxn modelId="{18B2EA02-2BE3-4CB1-AB1D-E9219ECE03D4}" type="presParOf" srcId="{EAF47862-E6CD-491A-BC50-7381311962C3}" destId="{FE51086F-B44A-47D0-8584-BD6E17439962}" srcOrd="1" destOrd="0" presId="urn:microsoft.com/office/officeart/2016/7/layout/BasicTimeline"/>
    <dgm:cxn modelId="{A8A6AA9D-3148-4864-ACB6-BC89A6FFCB6D}" type="presParOf" srcId="{FE51086F-B44A-47D0-8584-BD6E17439962}" destId="{EABCB068-0014-46E9-B6B5-30D1948F1493}" srcOrd="0" destOrd="0" presId="urn:microsoft.com/office/officeart/2016/7/layout/BasicTimeline"/>
    <dgm:cxn modelId="{99D9DE61-3688-4B77-8F80-3DAA27F688DB}" type="presParOf" srcId="{EABCB068-0014-46E9-B6B5-30D1948F1493}" destId="{DA66D775-9060-49B4-88AF-E5FE319A075C}" srcOrd="0" destOrd="0" presId="urn:microsoft.com/office/officeart/2016/7/layout/BasicTimeline"/>
    <dgm:cxn modelId="{CB1A1953-EF07-434C-8111-3561A647256E}" type="presParOf" srcId="{EABCB068-0014-46E9-B6B5-30D1948F1493}" destId="{6CE8AC79-3CC8-4B5E-AED4-EED5CFE52C5C}" srcOrd="1" destOrd="0" presId="urn:microsoft.com/office/officeart/2016/7/layout/BasicTimeline"/>
    <dgm:cxn modelId="{264CA374-3876-48EB-9248-1D6F6EF56675}" type="presParOf" srcId="{6CE8AC79-3CC8-4B5E-AED4-EED5CFE52C5C}" destId="{086AC45D-F91E-4989-A06B-02A68483A82F}" srcOrd="0" destOrd="0" presId="urn:microsoft.com/office/officeart/2016/7/layout/BasicTimeline"/>
    <dgm:cxn modelId="{88F16191-908A-42EA-A703-B01E81AA51AE}" type="presParOf" srcId="{6CE8AC79-3CC8-4B5E-AED4-EED5CFE52C5C}" destId="{925EB5CB-EB01-455A-94D2-15140C33E8A4}" srcOrd="1" destOrd="0" presId="urn:microsoft.com/office/officeart/2016/7/layout/BasicTimeline"/>
    <dgm:cxn modelId="{C1826D91-5081-46C8-B342-C5462F0B30E3}" type="presParOf" srcId="{EABCB068-0014-46E9-B6B5-30D1948F1493}" destId="{275E270A-778C-41CC-B9DB-4C7D6164363B}" srcOrd="2" destOrd="0" presId="urn:microsoft.com/office/officeart/2016/7/layout/BasicTimeline"/>
    <dgm:cxn modelId="{800194AF-ACA2-4977-A0EA-4A4D06BF8088}" type="presParOf" srcId="{EABCB068-0014-46E9-B6B5-30D1948F1493}" destId="{8DBEEDA3-E12C-41E6-AB2A-A4A26948AA5D}" srcOrd="3" destOrd="0" presId="urn:microsoft.com/office/officeart/2016/7/layout/BasicTimeline"/>
    <dgm:cxn modelId="{3446038B-1CA3-45ED-AC65-A0597DAC77E9}" type="presParOf" srcId="{EABCB068-0014-46E9-B6B5-30D1948F1493}" destId="{94FD1B7D-E4B8-4B2D-A6FB-37EF03A456E0}" srcOrd="4" destOrd="0" presId="urn:microsoft.com/office/officeart/2016/7/layout/BasicTimeline"/>
    <dgm:cxn modelId="{41A82065-E2B7-4914-B706-B2B037F309DE}" type="presParOf" srcId="{FE51086F-B44A-47D0-8584-BD6E17439962}" destId="{877B7CAD-23F4-40DC-A693-D6B52F7559B5}" srcOrd="1" destOrd="0" presId="urn:microsoft.com/office/officeart/2016/7/layout/BasicTimeline"/>
    <dgm:cxn modelId="{23FEA7B4-0BF5-4C11-9EBE-EEBEAA3CC432}" type="presParOf" srcId="{FE51086F-B44A-47D0-8584-BD6E17439962}" destId="{CA357C2B-6726-4130-A514-8FFC8BB6C5AC}" srcOrd="2" destOrd="0" presId="urn:microsoft.com/office/officeart/2016/7/layout/BasicTimeline"/>
    <dgm:cxn modelId="{91A1A29A-B45A-47CC-AC20-2260772C6450}" type="presParOf" srcId="{CA357C2B-6726-4130-A514-8FFC8BB6C5AC}" destId="{0D0E301A-5AC0-4DF9-999C-ABFD5EA2F61D}" srcOrd="0" destOrd="0" presId="urn:microsoft.com/office/officeart/2016/7/layout/BasicTimeline"/>
    <dgm:cxn modelId="{B20B37C0-E027-479A-95CF-3D354CB8B43F}" type="presParOf" srcId="{CA357C2B-6726-4130-A514-8FFC8BB6C5AC}" destId="{47B6ED09-25E4-4EB5-8135-66A26C0F0611}" srcOrd="1" destOrd="0" presId="urn:microsoft.com/office/officeart/2016/7/layout/BasicTimeline"/>
    <dgm:cxn modelId="{FC8E8AF4-EC22-4F3C-84FC-CF5687EC2275}" type="presParOf" srcId="{47B6ED09-25E4-4EB5-8135-66A26C0F0611}" destId="{97BBF430-29D6-47FA-9364-770356AD226D}" srcOrd="0" destOrd="0" presId="urn:microsoft.com/office/officeart/2016/7/layout/BasicTimeline"/>
    <dgm:cxn modelId="{51F335B8-CE95-4A07-AB01-91A73A089FBF}" type="presParOf" srcId="{47B6ED09-25E4-4EB5-8135-66A26C0F0611}" destId="{58E7CBF5-7B5E-46D9-B2F0-2AC052E0F593}" srcOrd="1" destOrd="0" presId="urn:microsoft.com/office/officeart/2016/7/layout/BasicTimeline"/>
    <dgm:cxn modelId="{0D9461A5-41FC-443E-918F-8028F4524789}" type="presParOf" srcId="{CA357C2B-6726-4130-A514-8FFC8BB6C5AC}" destId="{3EBFA83D-991D-494F-9C3E-95B6F4092584}" srcOrd="2" destOrd="0" presId="urn:microsoft.com/office/officeart/2016/7/layout/BasicTimeline"/>
    <dgm:cxn modelId="{A2D88E6C-0175-44C7-A17C-9F3B4FD29B7B}" type="presParOf" srcId="{CA357C2B-6726-4130-A514-8FFC8BB6C5AC}" destId="{52BC020E-CD95-4E63-A977-9F8EC35CB5F1}" srcOrd="3" destOrd="0" presId="urn:microsoft.com/office/officeart/2016/7/layout/BasicTimeline"/>
    <dgm:cxn modelId="{9B59A60F-AD52-47DE-A239-5755B712B57A}" type="presParOf" srcId="{CA357C2B-6726-4130-A514-8FFC8BB6C5AC}" destId="{A1B950B2-BF7F-4E8C-ADF7-643D217A1FC0}" srcOrd="4" destOrd="0" presId="urn:microsoft.com/office/officeart/2016/7/layout/BasicTimeline"/>
    <dgm:cxn modelId="{32A22E9D-4D66-48BC-BC55-72E0C9A3B451}" type="presParOf" srcId="{FE51086F-B44A-47D0-8584-BD6E17439962}" destId="{8C9471E5-C95F-4436-A05C-329854CA0B1A}" srcOrd="3" destOrd="0" presId="urn:microsoft.com/office/officeart/2016/7/layout/BasicTimeline"/>
    <dgm:cxn modelId="{F6A62360-FBBD-4592-A61E-C4DD7BFC736A}" type="presParOf" srcId="{FE51086F-B44A-47D0-8584-BD6E17439962}" destId="{344C9B10-A7DA-4700-B7A4-392F1D360491}" srcOrd="4" destOrd="0" presId="urn:microsoft.com/office/officeart/2016/7/layout/BasicTimeline"/>
    <dgm:cxn modelId="{0D8CB0CA-F913-4D59-A29F-617AC5F86386}" type="presParOf" srcId="{344C9B10-A7DA-4700-B7A4-392F1D360491}" destId="{8F45F2AB-E0ED-4BBD-BD0F-B55906BC4FFD}" srcOrd="0" destOrd="0" presId="urn:microsoft.com/office/officeart/2016/7/layout/BasicTimeline"/>
    <dgm:cxn modelId="{2CB111B7-8148-4AA5-9BE5-36A5CD8C810D}" type="presParOf" srcId="{344C9B10-A7DA-4700-B7A4-392F1D360491}" destId="{99F67C8F-BD84-42BE-BE0D-4359B6E8B4B5}" srcOrd="1" destOrd="0" presId="urn:microsoft.com/office/officeart/2016/7/layout/BasicTimeline"/>
    <dgm:cxn modelId="{1F1650BD-E5EB-487C-BB1D-56EA83AD7232}" type="presParOf" srcId="{99F67C8F-BD84-42BE-BE0D-4359B6E8B4B5}" destId="{5D3C42B3-089B-4865-A11E-5D53E768DEFD}" srcOrd="0" destOrd="0" presId="urn:microsoft.com/office/officeart/2016/7/layout/BasicTimeline"/>
    <dgm:cxn modelId="{9A217929-AE28-429E-974F-A7D3240DB0DA}" type="presParOf" srcId="{99F67C8F-BD84-42BE-BE0D-4359B6E8B4B5}" destId="{F3698501-6C5F-4F62-963D-7CC6C2BFB8B8}" srcOrd="1" destOrd="0" presId="urn:microsoft.com/office/officeart/2016/7/layout/BasicTimeline"/>
    <dgm:cxn modelId="{696C4667-20B5-40D8-87B3-A5D57AEFB499}" type="presParOf" srcId="{344C9B10-A7DA-4700-B7A4-392F1D360491}" destId="{5F3BC942-0CBC-470B-BD60-C23EEFF4E365}" srcOrd="2" destOrd="0" presId="urn:microsoft.com/office/officeart/2016/7/layout/BasicTimeline"/>
    <dgm:cxn modelId="{56C0074F-A0F6-41B6-B34B-186351ADA76D}" type="presParOf" srcId="{344C9B10-A7DA-4700-B7A4-392F1D360491}" destId="{FC96ED96-0436-40F5-848B-525428AB4677}" srcOrd="3" destOrd="0" presId="urn:microsoft.com/office/officeart/2016/7/layout/BasicTimeline"/>
    <dgm:cxn modelId="{3A0898BB-04EF-41C8-A9C9-9FD4C5BAF272}" type="presParOf" srcId="{344C9B10-A7DA-4700-B7A4-392F1D360491}" destId="{013A2047-248B-405E-A7E3-DDD6EB9C0F2B}" srcOrd="4" destOrd="0" presId="urn:microsoft.com/office/officeart/2016/7/layout/BasicTimeline"/>
    <dgm:cxn modelId="{F42BD198-440B-B443-BB14-796A18A1EFEC}" type="presParOf" srcId="{FE51086F-B44A-47D0-8584-BD6E17439962}" destId="{6C85817F-7105-FB42-9018-91EB34D27C29}" srcOrd="5" destOrd="0" presId="urn:microsoft.com/office/officeart/2016/7/layout/BasicTimeline"/>
    <dgm:cxn modelId="{F3FB918E-AF5C-8E47-856A-CC83AD78A56A}" type="presParOf" srcId="{FE51086F-B44A-47D0-8584-BD6E17439962}" destId="{8E71F82C-3E88-2941-A0DA-FA29CE8A8F94}" srcOrd="6" destOrd="0" presId="urn:microsoft.com/office/officeart/2016/7/layout/BasicTimeline"/>
    <dgm:cxn modelId="{DDF59E05-AD47-BF47-BDED-64331CE26C9A}" type="presParOf" srcId="{8E71F82C-3E88-2941-A0DA-FA29CE8A8F94}" destId="{7247D374-6BA0-B84E-A9E4-5849BB39F65A}" srcOrd="0" destOrd="0" presId="urn:microsoft.com/office/officeart/2016/7/layout/BasicTimeline"/>
    <dgm:cxn modelId="{911D05FD-4FE5-A74A-B43E-2829B434DD99}" type="presParOf" srcId="{8E71F82C-3E88-2941-A0DA-FA29CE8A8F94}" destId="{F2CCAE77-767F-A846-9E75-34B13409CFB7}" srcOrd="1" destOrd="0" presId="urn:microsoft.com/office/officeart/2016/7/layout/BasicTimeline"/>
    <dgm:cxn modelId="{1EC5BF92-5F93-1145-BC1C-774F908F0A86}" type="presParOf" srcId="{F2CCAE77-767F-A846-9E75-34B13409CFB7}" destId="{FE3721BC-F0FA-244B-8755-018848C6BE1D}" srcOrd="0" destOrd="0" presId="urn:microsoft.com/office/officeart/2016/7/layout/BasicTimeline"/>
    <dgm:cxn modelId="{D9CEBE6F-C02E-0A44-96CB-A6BDA4D0DF88}" type="presParOf" srcId="{F2CCAE77-767F-A846-9E75-34B13409CFB7}" destId="{7463E06C-18B1-1144-B3B0-172E1602790E}" srcOrd="1" destOrd="0" presId="urn:microsoft.com/office/officeart/2016/7/layout/BasicTimeline"/>
    <dgm:cxn modelId="{7F516E74-00D7-EA40-AECD-1DD7E3B7CE0D}" type="presParOf" srcId="{8E71F82C-3E88-2941-A0DA-FA29CE8A8F94}" destId="{B7A9ED5B-2F5E-9449-A981-72AF96DC3719}" srcOrd="2" destOrd="0" presId="urn:microsoft.com/office/officeart/2016/7/layout/BasicTimeline"/>
    <dgm:cxn modelId="{8165B986-0438-AC4C-926A-FB80A395EB50}" type="presParOf" srcId="{8E71F82C-3E88-2941-A0DA-FA29CE8A8F94}" destId="{F4A2A7A6-A4EC-D14B-A17B-99B63ED223AC}" srcOrd="3" destOrd="0" presId="urn:microsoft.com/office/officeart/2016/7/layout/BasicTimeline"/>
    <dgm:cxn modelId="{E76F0851-39D6-D542-A720-C784CF8CF6BF}" type="presParOf" srcId="{8E71F82C-3E88-2941-A0DA-FA29CE8A8F94}" destId="{6CB8F215-282C-4C4F-9DC6-E04CA32C9676}" srcOrd="4" destOrd="0" presId="urn:microsoft.com/office/officeart/2016/7/layout/BasicTimeline"/>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419611-B6D8-3346-8802-AF9955C36B3C}" type="doc">
      <dgm:prSet loTypeId="urn:microsoft.com/office/officeart/2008/layout/VerticalCurvedList" loCatId="" qsTypeId="urn:microsoft.com/office/officeart/2005/8/quickstyle/simple1" qsCatId="simple" csTypeId="urn:microsoft.com/office/officeart/2005/8/colors/accent0_1" csCatId="mainScheme" phldr="1"/>
      <dgm:spPr/>
      <dgm:t>
        <a:bodyPr/>
        <a:lstStyle/>
        <a:p>
          <a:endParaRPr lang="en-US"/>
        </a:p>
      </dgm:t>
    </dgm:pt>
    <dgm:pt modelId="{AF981D07-0233-9141-84CD-6563F9EB3E72}">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Review the Home and Community Based (HCBS) Final Rule Set and its requirements.</a:t>
          </a:r>
        </a:p>
      </dgm:t>
    </dgm:pt>
    <dgm:pt modelId="{156B2907-1C16-6840-94C7-3E510BD65C8D}" type="parTrans" cxnId="{2AF7D58C-88C8-B749-AC42-6454B636646E}">
      <dgm:prSet/>
      <dgm:spPr/>
      <dgm:t>
        <a:bodyPr/>
        <a:lstStyle/>
        <a:p>
          <a:endParaRPr lang="en-US"/>
        </a:p>
      </dgm:t>
    </dgm:pt>
    <dgm:pt modelId="{87A47DDA-5569-4C4B-804D-A18A671FA5BC}" type="sibTrans" cxnId="{2AF7D58C-88C8-B749-AC42-6454B636646E}">
      <dgm:prSet/>
      <dgm:spPr/>
      <dgm:t>
        <a:bodyPr/>
        <a:lstStyle/>
        <a:p>
          <a:endParaRPr lang="en-US"/>
        </a:p>
      </dgm:t>
    </dgm:pt>
    <dgm:pt modelId="{4BCFDA33-CED3-704D-94EB-E5ED319F36D9}">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Understand compliance monitoring processes and activities. </a:t>
          </a:r>
        </a:p>
      </dgm:t>
    </dgm:pt>
    <dgm:pt modelId="{32AA36A4-C9D8-D143-A32D-1CE8F75D4E37}" type="parTrans" cxnId="{86E16833-121C-7F47-AA2D-85D3ACCA411A}">
      <dgm:prSet/>
      <dgm:spPr/>
      <dgm:t>
        <a:bodyPr/>
        <a:lstStyle/>
        <a:p>
          <a:endParaRPr lang="en-US"/>
        </a:p>
      </dgm:t>
    </dgm:pt>
    <dgm:pt modelId="{2822932B-7D72-5E47-BA3D-EEB968D7B8FF}" type="sibTrans" cxnId="{86E16833-121C-7F47-AA2D-85D3ACCA411A}">
      <dgm:prSet/>
      <dgm:spPr/>
      <dgm:t>
        <a:bodyPr/>
        <a:lstStyle/>
        <a:p>
          <a:endParaRPr lang="en-US"/>
        </a:p>
      </dgm:t>
    </dgm:pt>
    <dgm:pt modelId="{2FD387A1-299B-3640-BA86-16C099C8957D}">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Learn about roles of the Community Mental Health Service provider (CMHSP), Prepaid Inpatient Health Plan (PIHP), and Case Manager (CM)/Supports Coordinator (SC) in achieving and documenting HCBS compliance.</a:t>
          </a:r>
        </a:p>
      </dgm:t>
    </dgm:pt>
    <dgm:pt modelId="{EE8CA620-AD42-0344-BAA0-284AA6E3F6A6}" type="parTrans" cxnId="{DECB3C9D-2D9C-6340-BC20-51DF33E41EF2}">
      <dgm:prSet/>
      <dgm:spPr/>
      <dgm:t>
        <a:bodyPr/>
        <a:lstStyle/>
        <a:p>
          <a:endParaRPr lang="en-US"/>
        </a:p>
      </dgm:t>
    </dgm:pt>
    <dgm:pt modelId="{F11E6B7B-3212-654A-A22A-1C5EF62BA3B3}" type="sibTrans" cxnId="{DECB3C9D-2D9C-6340-BC20-51DF33E41EF2}">
      <dgm:prSet/>
      <dgm:spPr/>
      <dgm:t>
        <a:bodyPr/>
        <a:lstStyle/>
        <a:p>
          <a:endParaRPr lang="en-US"/>
        </a:p>
      </dgm:t>
    </dgm:pt>
    <dgm:pt modelId="{D9215280-A93B-5C47-96D4-2D848DEF8565}" type="pres">
      <dgm:prSet presAssocID="{85419611-B6D8-3346-8802-AF9955C36B3C}" presName="Name0" presStyleCnt="0">
        <dgm:presLayoutVars>
          <dgm:chMax val="7"/>
          <dgm:chPref val="7"/>
          <dgm:dir/>
        </dgm:presLayoutVars>
      </dgm:prSet>
      <dgm:spPr/>
    </dgm:pt>
    <dgm:pt modelId="{5F409E46-6DA5-314F-8791-FBDC44112BA2}" type="pres">
      <dgm:prSet presAssocID="{85419611-B6D8-3346-8802-AF9955C36B3C}" presName="Name1" presStyleCnt="0"/>
      <dgm:spPr/>
    </dgm:pt>
    <dgm:pt modelId="{33A8892D-DEBB-E64D-93CF-C6638E08B4DB}" type="pres">
      <dgm:prSet presAssocID="{85419611-B6D8-3346-8802-AF9955C36B3C}" presName="cycle" presStyleCnt="0"/>
      <dgm:spPr/>
    </dgm:pt>
    <dgm:pt modelId="{5893959A-1217-9941-8820-6F1E645ECAA0}" type="pres">
      <dgm:prSet presAssocID="{85419611-B6D8-3346-8802-AF9955C36B3C}" presName="srcNode" presStyleLbl="node1" presStyleIdx="0" presStyleCnt="3"/>
      <dgm:spPr/>
    </dgm:pt>
    <dgm:pt modelId="{B8C2DD3A-6823-B640-AE10-934746AF8B21}" type="pres">
      <dgm:prSet presAssocID="{85419611-B6D8-3346-8802-AF9955C36B3C}" presName="conn" presStyleLbl="parChTrans1D2" presStyleIdx="0" presStyleCnt="1"/>
      <dgm:spPr/>
    </dgm:pt>
    <dgm:pt modelId="{44E2B820-2E0B-A148-B1B8-7376043E161B}" type="pres">
      <dgm:prSet presAssocID="{85419611-B6D8-3346-8802-AF9955C36B3C}" presName="extraNode" presStyleLbl="node1" presStyleIdx="0" presStyleCnt="3"/>
      <dgm:spPr/>
    </dgm:pt>
    <dgm:pt modelId="{3FA93747-AD12-434C-B33C-359D9C8E77C9}" type="pres">
      <dgm:prSet presAssocID="{85419611-B6D8-3346-8802-AF9955C36B3C}" presName="dstNode" presStyleLbl="node1" presStyleIdx="0" presStyleCnt="3"/>
      <dgm:spPr/>
    </dgm:pt>
    <dgm:pt modelId="{52B551AF-E713-104F-AB36-50D5AD36BFC1}" type="pres">
      <dgm:prSet presAssocID="{AF981D07-0233-9141-84CD-6563F9EB3E72}" presName="text_1" presStyleLbl="node1" presStyleIdx="0" presStyleCnt="3">
        <dgm:presLayoutVars>
          <dgm:bulletEnabled val="1"/>
        </dgm:presLayoutVars>
      </dgm:prSet>
      <dgm:spPr/>
    </dgm:pt>
    <dgm:pt modelId="{A06EEE03-8A1F-0A4B-92F8-54BEF868C3F2}" type="pres">
      <dgm:prSet presAssocID="{AF981D07-0233-9141-84CD-6563F9EB3E72}" presName="accent_1" presStyleCnt="0"/>
      <dgm:spPr/>
    </dgm:pt>
    <dgm:pt modelId="{698D4336-6BAF-254F-A81A-3939A6EE438B}" type="pres">
      <dgm:prSet presAssocID="{AF981D07-0233-9141-84CD-6563F9EB3E72}" presName="accentRepeatNode" presStyleLbl="solidFgAcc1" presStyleIdx="0" presStyleCnt="3"/>
      <dgm:spPr>
        <a:solidFill>
          <a:schemeClr val="bg1">
            <a:lumMod val="85000"/>
          </a:schemeClr>
        </a:solidFill>
      </dgm:spPr>
    </dgm:pt>
    <dgm:pt modelId="{346431E0-94D2-EA4C-96B6-CB085DE49FA5}" type="pres">
      <dgm:prSet presAssocID="{4BCFDA33-CED3-704D-94EB-E5ED319F36D9}" presName="text_2" presStyleLbl="node1" presStyleIdx="1" presStyleCnt="3">
        <dgm:presLayoutVars>
          <dgm:bulletEnabled val="1"/>
        </dgm:presLayoutVars>
      </dgm:prSet>
      <dgm:spPr/>
    </dgm:pt>
    <dgm:pt modelId="{B2D8DE73-2974-B547-885D-799F9CB76DA3}" type="pres">
      <dgm:prSet presAssocID="{4BCFDA33-CED3-704D-94EB-E5ED319F36D9}" presName="accent_2" presStyleCnt="0"/>
      <dgm:spPr/>
    </dgm:pt>
    <dgm:pt modelId="{7430FCCF-85A5-3545-83EB-5ABF664BF4CD}" type="pres">
      <dgm:prSet presAssocID="{4BCFDA33-CED3-704D-94EB-E5ED319F36D9}" presName="accentRepeatNode" presStyleLbl="solidFgAcc1" presStyleIdx="1" presStyleCnt="3"/>
      <dgm:spPr>
        <a:solidFill>
          <a:schemeClr val="bg1">
            <a:lumMod val="85000"/>
          </a:schemeClr>
        </a:solidFill>
      </dgm:spPr>
    </dgm:pt>
    <dgm:pt modelId="{09778ADF-20D2-0541-A67D-FD1FC20967C9}" type="pres">
      <dgm:prSet presAssocID="{2FD387A1-299B-3640-BA86-16C099C8957D}" presName="text_3" presStyleLbl="node1" presStyleIdx="2" presStyleCnt="3">
        <dgm:presLayoutVars>
          <dgm:bulletEnabled val="1"/>
        </dgm:presLayoutVars>
      </dgm:prSet>
      <dgm:spPr/>
    </dgm:pt>
    <dgm:pt modelId="{C1D7A054-8162-284D-905F-0C99E5FCE975}" type="pres">
      <dgm:prSet presAssocID="{2FD387A1-299B-3640-BA86-16C099C8957D}" presName="accent_3" presStyleCnt="0"/>
      <dgm:spPr/>
    </dgm:pt>
    <dgm:pt modelId="{9A187C3C-36D2-6747-98C3-4579EE2FB016}" type="pres">
      <dgm:prSet presAssocID="{2FD387A1-299B-3640-BA86-16C099C8957D}" presName="accentRepeatNode" presStyleLbl="solidFgAcc1" presStyleIdx="2" presStyleCnt="3"/>
      <dgm:spPr>
        <a:solidFill>
          <a:schemeClr val="bg1">
            <a:lumMod val="85000"/>
          </a:schemeClr>
        </a:solidFill>
      </dgm:spPr>
    </dgm:pt>
  </dgm:ptLst>
  <dgm:cxnLst>
    <dgm:cxn modelId="{03D41730-F80B-DC49-8A02-7FB317215094}" type="presOf" srcId="{87A47DDA-5569-4C4B-804D-A18A671FA5BC}" destId="{B8C2DD3A-6823-B640-AE10-934746AF8B21}" srcOrd="0" destOrd="0" presId="urn:microsoft.com/office/officeart/2008/layout/VerticalCurvedList"/>
    <dgm:cxn modelId="{86E16833-121C-7F47-AA2D-85D3ACCA411A}" srcId="{85419611-B6D8-3346-8802-AF9955C36B3C}" destId="{4BCFDA33-CED3-704D-94EB-E5ED319F36D9}" srcOrd="1" destOrd="0" parTransId="{32AA36A4-C9D8-D143-A32D-1CE8F75D4E37}" sibTransId="{2822932B-7D72-5E47-BA3D-EEB968D7B8FF}"/>
    <dgm:cxn modelId="{E03D9E6A-81C0-8D43-825F-A7B67A5C4057}" type="presOf" srcId="{85419611-B6D8-3346-8802-AF9955C36B3C}" destId="{D9215280-A93B-5C47-96D4-2D848DEF8565}" srcOrd="0" destOrd="0" presId="urn:microsoft.com/office/officeart/2008/layout/VerticalCurvedList"/>
    <dgm:cxn modelId="{908BB155-0092-3740-9130-15A7871F9D2E}" type="presOf" srcId="{2FD387A1-299B-3640-BA86-16C099C8957D}" destId="{09778ADF-20D2-0541-A67D-FD1FC20967C9}" srcOrd="0" destOrd="0" presId="urn:microsoft.com/office/officeart/2008/layout/VerticalCurvedList"/>
    <dgm:cxn modelId="{2AF7D58C-88C8-B749-AC42-6454B636646E}" srcId="{85419611-B6D8-3346-8802-AF9955C36B3C}" destId="{AF981D07-0233-9141-84CD-6563F9EB3E72}" srcOrd="0" destOrd="0" parTransId="{156B2907-1C16-6840-94C7-3E510BD65C8D}" sibTransId="{87A47DDA-5569-4C4B-804D-A18A671FA5BC}"/>
    <dgm:cxn modelId="{DECB3C9D-2D9C-6340-BC20-51DF33E41EF2}" srcId="{85419611-B6D8-3346-8802-AF9955C36B3C}" destId="{2FD387A1-299B-3640-BA86-16C099C8957D}" srcOrd="2" destOrd="0" parTransId="{EE8CA620-AD42-0344-BAA0-284AA6E3F6A6}" sibTransId="{F11E6B7B-3212-654A-A22A-1C5EF62BA3B3}"/>
    <dgm:cxn modelId="{3EA848B2-C3D6-C543-9CF2-C70E44D825B7}" type="presOf" srcId="{AF981D07-0233-9141-84CD-6563F9EB3E72}" destId="{52B551AF-E713-104F-AB36-50D5AD36BFC1}" srcOrd="0" destOrd="0" presId="urn:microsoft.com/office/officeart/2008/layout/VerticalCurvedList"/>
    <dgm:cxn modelId="{9770F1CC-C106-764D-8318-F27FF5BFE11D}" type="presOf" srcId="{4BCFDA33-CED3-704D-94EB-E5ED319F36D9}" destId="{346431E0-94D2-EA4C-96B6-CB085DE49FA5}" srcOrd="0" destOrd="0" presId="urn:microsoft.com/office/officeart/2008/layout/VerticalCurvedList"/>
    <dgm:cxn modelId="{D83E499A-2FDC-2444-B745-A4C158F2C272}" type="presParOf" srcId="{D9215280-A93B-5C47-96D4-2D848DEF8565}" destId="{5F409E46-6DA5-314F-8791-FBDC44112BA2}" srcOrd="0" destOrd="0" presId="urn:microsoft.com/office/officeart/2008/layout/VerticalCurvedList"/>
    <dgm:cxn modelId="{A2381259-9145-2D43-8A81-AB7353C80DF4}" type="presParOf" srcId="{5F409E46-6DA5-314F-8791-FBDC44112BA2}" destId="{33A8892D-DEBB-E64D-93CF-C6638E08B4DB}" srcOrd="0" destOrd="0" presId="urn:microsoft.com/office/officeart/2008/layout/VerticalCurvedList"/>
    <dgm:cxn modelId="{5379C93F-B279-0943-9312-7C85E932505B}" type="presParOf" srcId="{33A8892D-DEBB-E64D-93CF-C6638E08B4DB}" destId="{5893959A-1217-9941-8820-6F1E645ECAA0}" srcOrd="0" destOrd="0" presId="urn:microsoft.com/office/officeart/2008/layout/VerticalCurvedList"/>
    <dgm:cxn modelId="{123C35DD-3C90-A64C-9A17-B8479D9CE0BD}" type="presParOf" srcId="{33A8892D-DEBB-E64D-93CF-C6638E08B4DB}" destId="{B8C2DD3A-6823-B640-AE10-934746AF8B21}" srcOrd="1" destOrd="0" presId="urn:microsoft.com/office/officeart/2008/layout/VerticalCurvedList"/>
    <dgm:cxn modelId="{344D09EC-0878-DE46-B391-ED3ACBBCCB44}" type="presParOf" srcId="{33A8892D-DEBB-E64D-93CF-C6638E08B4DB}" destId="{44E2B820-2E0B-A148-B1B8-7376043E161B}" srcOrd="2" destOrd="0" presId="urn:microsoft.com/office/officeart/2008/layout/VerticalCurvedList"/>
    <dgm:cxn modelId="{05CCC14F-B1F0-224A-854C-9409C729861D}" type="presParOf" srcId="{33A8892D-DEBB-E64D-93CF-C6638E08B4DB}" destId="{3FA93747-AD12-434C-B33C-359D9C8E77C9}" srcOrd="3" destOrd="0" presId="urn:microsoft.com/office/officeart/2008/layout/VerticalCurvedList"/>
    <dgm:cxn modelId="{06EB9445-A413-1042-B247-6CC5E1B65BC0}" type="presParOf" srcId="{5F409E46-6DA5-314F-8791-FBDC44112BA2}" destId="{52B551AF-E713-104F-AB36-50D5AD36BFC1}" srcOrd="1" destOrd="0" presId="urn:microsoft.com/office/officeart/2008/layout/VerticalCurvedList"/>
    <dgm:cxn modelId="{924CEB51-39EE-AF42-80E6-185638EEFBA9}" type="presParOf" srcId="{5F409E46-6DA5-314F-8791-FBDC44112BA2}" destId="{A06EEE03-8A1F-0A4B-92F8-54BEF868C3F2}" srcOrd="2" destOrd="0" presId="urn:microsoft.com/office/officeart/2008/layout/VerticalCurvedList"/>
    <dgm:cxn modelId="{72A59207-6674-C84E-8E37-EEDADD636486}" type="presParOf" srcId="{A06EEE03-8A1F-0A4B-92F8-54BEF868C3F2}" destId="{698D4336-6BAF-254F-A81A-3939A6EE438B}" srcOrd="0" destOrd="0" presId="urn:microsoft.com/office/officeart/2008/layout/VerticalCurvedList"/>
    <dgm:cxn modelId="{9311955A-BC82-2642-A237-EAD9B0F809C9}" type="presParOf" srcId="{5F409E46-6DA5-314F-8791-FBDC44112BA2}" destId="{346431E0-94D2-EA4C-96B6-CB085DE49FA5}" srcOrd="3" destOrd="0" presId="urn:microsoft.com/office/officeart/2008/layout/VerticalCurvedList"/>
    <dgm:cxn modelId="{C9AE1FA2-246F-3749-A4DE-81F43D430E90}" type="presParOf" srcId="{5F409E46-6DA5-314F-8791-FBDC44112BA2}" destId="{B2D8DE73-2974-B547-885D-799F9CB76DA3}" srcOrd="4" destOrd="0" presId="urn:microsoft.com/office/officeart/2008/layout/VerticalCurvedList"/>
    <dgm:cxn modelId="{AAE3019A-83B9-9F4F-87AD-2E88BAAC3C8A}" type="presParOf" srcId="{B2D8DE73-2974-B547-885D-799F9CB76DA3}" destId="{7430FCCF-85A5-3545-83EB-5ABF664BF4CD}" srcOrd="0" destOrd="0" presId="urn:microsoft.com/office/officeart/2008/layout/VerticalCurvedList"/>
    <dgm:cxn modelId="{439AD7D3-632B-AF45-9F0D-69B8DB360F83}" type="presParOf" srcId="{5F409E46-6DA5-314F-8791-FBDC44112BA2}" destId="{09778ADF-20D2-0541-A67D-FD1FC20967C9}" srcOrd="5" destOrd="0" presId="urn:microsoft.com/office/officeart/2008/layout/VerticalCurvedList"/>
    <dgm:cxn modelId="{53890F30-404A-C54A-9DC0-FF0A403408BB}" type="presParOf" srcId="{5F409E46-6DA5-314F-8791-FBDC44112BA2}" destId="{C1D7A054-8162-284D-905F-0C99E5FCE975}" srcOrd="6" destOrd="0" presId="urn:microsoft.com/office/officeart/2008/layout/VerticalCurvedList"/>
    <dgm:cxn modelId="{B4F3EE85-E426-0A4D-BCFC-BC3D96CD9073}" type="presParOf" srcId="{C1D7A054-8162-284D-905F-0C99E5FCE975}" destId="{9A187C3C-36D2-6747-98C3-4579EE2FB01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2DD3A-6823-B640-AE10-934746AF8B21}">
      <dsp:nvSpPr>
        <dsp:cNvPr id="0" name=""/>
        <dsp:cNvSpPr/>
      </dsp:nvSpPr>
      <dsp:spPr>
        <a:xfrm>
          <a:off x="-5890746" y="-901708"/>
          <a:ext cx="7014510" cy="7014510"/>
        </a:xfrm>
        <a:prstGeom prst="blockArc">
          <a:avLst>
            <a:gd name="adj1" fmla="val 18900000"/>
            <a:gd name="adj2" fmla="val 2700000"/>
            <a:gd name="adj3" fmla="val 308"/>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B551AF-E713-104F-AB36-50D5AD36BFC1}">
      <dsp:nvSpPr>
        <dsp:cNvPr id="0" name=""/>
        <dsp:cNvSpPr/>
      </dsp:nvSpPr>
      <dsp:spPr>
        <a:xfrm>
          <a:off x="723299" y="521109"/>
          <a:ext cx="9033930" cy="1042218"/>
        </a:xfrm>
        <a:prstGeom prst="rect">
          <a:avLst/>
        </a:prstGeom>
        <a:solidFill>
          <a:schemeClr val="bg1">
            <a:lumMod val="8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7261"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Learn about the history, intent, and implementation of HCBS in Michigan</a:t>
          </a:r>
        </a:p>
      </dsp:txBody>
      <dsp:txXfrm>
        <a:off x="723299" y="521109"/>
        <a:ext cx="9033930" cy="1042218"/>
      </dsp:txXfrm>
    </dsp:sp>
    <dsp:sp modelId="{698D4336-6BAF-254F-A81A-3939A6EE438B}">
      <dsp:nvSpPr>
        <dsp:cNvPr id="0" name=""/>
        <dsp:cNvSpPr/>
      </dsp:nvSpPr>
      <dsp:spPr>
        <a:xfrm>
          <a:off x="71913" y="390832"/>
          <a:ext cx="1302773" cy="1302773"/>
        </a:xfrm>
        <a:prstGeom prst="ellipse">
          <a:avLst/>
        </a:prstGeom>
        <a:solidFill>
          <a:schemeClr val="bg1">
            <a:lumMod val="85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6431E0-94D2-EA4C-96B6-CB085DE49FA5}">
      <dsp:nvSpPr>
        <dsp:cNvPr id="0" name=""/>
        <dsp:cNvSpPr/>
      </dsp:nvSpPr>
      <dsp:spPr>
        <a:xfrm>
          <a:off x="1102146" y="2084437"/>
          <a:ext cx="8655083" cy="1042218"/>
        </a:xfrm>
        <a:prstGeom prst="rect">
          <a:avLst/>
        </a:prstGeom>
        <a:solidFill>
          <a:schemeClr val="bg1">
            <a:lumMod val="8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7261"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Become familiar with Michigan’s Medicaid waiver programs that support HCBS</a:t>
          </a:r>
        </a:p>
      </dsp:txBody>
      <dsp:txXfrm>
        <a:off x="1102146" y="2084437"/>
        <a:ext cx="8655083" cy="1042218"/>
      </dsp:txXfrm>
    </dsp:sp>
    <dsp:sp modelId="{7430FCCF-85A5-3545-83EB-5ABF664BF4CD}">
      <dsp:nvSpPr>
        <dsp:cNvPr id="0" name=""/>
        <dsp:cNvSpPr/>
      </dsp:nvSpPr>
      <dsp:spPr>
        <a:xfrm>
          <a:off x="450759" y="1954160"/>
          <a:ext cx="1302773" cy="1302773"/>
        </a:xfrm>
        <a:prstGeom prst="ellipse">
          <a:avLst/>
        </a:prstGeom>
        <a:solidFill>
          <a:schemeClr val="bg1">
            <a:lumMod val="85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778ADF-20D2-0541-A67D-FD1FC20967C9}">
      <dsp:nvSpPr>
        <dsp:cNvPr id="0" name=""/>
        <dsp:cNvSpPr/>
      </dsp:nvSpPr>
      <dsp:spPr>
        <a:xfrm>
          <a:off x="723299" y="3647765"/>
          <a:ext cx="9033930" cy="1042218"/>
        </a:xfrm>
        <a:prstGeom prst="rect">
          <a:avLst/>
        </a:prstGeom>
        <a:solidFill>
          <a:schemeClr val="bg1">
            <a:lumMod val="8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7261"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Understand the intent of the HCBS Final Rule Set and the PCP process </a:t>
          </a:r>
        </a:p>
      </dsp:txBody>
      <dsp:txXfrm>
        <a:off x="723299" y="3647765"/>
        <a:ext cx="9033930" cy="1042218"/>
      </dsp:txXfrm>
    </dsp:sp>
    <dsp:sp modelId="{9A187C3C-36D2-6747-98C3-4579EE2FB016}">
      <dsp:nvSpPr>
        <dsp:cNvPr id="0" name=""/>
        <dsp:cNvSpPr/>
      </dsp:nvSpPr>
      <dsp:spPr>
        <a:xfrm>
          <a:off x="71913" y="3517488"/>
          <a:ext cx="1302773" cy="1302773"/>
        </a:xfrm>
        <a:prstGeom prst="ellipse">
          <a:avLst/>
        </a:prstGeom>
        <a:solidFill>
          <a:schemeClr val="bg1">
            <a:lumMod val="85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C22740-21C4-4F77-B27E-CEBD3C310AD6}">
      <dsp:nvSpPr>
        <dsp:cNvPr id="0" name=""/>
        <dsp:cNvSpPr/>
      </dsp:nvSpPr>
      <dsp:spPr>
        <a:xfrm>
          <a:off x="0" y="2739838"/>
          <a:ext cx="10069829" cy="0"/>
        </a:xfrm>
        <a:prstGeom prst="line">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DA66D775-9060-49B4-88AF-E5FE319A075C}">
      <dsp:nvSpPr>
        <dsp:cNvPr id="0" name=""/>
        <dsp:cNvSpPr/>
      </dsp:nvSpPr>
      <dsp:spPr>
        <a:xfrm>
          <a:off x="242698" y="2933025"/>
          <a:ext cx="3219198" cy="619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1983</a:t>
          </a:r>
        </a:p>
      </dsp:txBody>
      <dsp:txXfrm>
        <a:off x="242698" y="2933025"/>
        <a:ext cx="3219198" cy="619203"/>
      </dsp:txXfrm>
    </dsp:sp>
    <dsp:sp modelId="{086AC45D-F91E-4989-A06B-02A68483A82F}">
      <dsp:nvSpPr>
        <dsp:cNvPr id="0" name=""/>
        <dsp:cNvSpPr/>
      </dsp:nvSpPr>
      <dsp:spPr>
        <a:xfrm>
          <a:off x="4093" y="719685"/>
          <a:ext cx="3696408" cy="950331"/>
        </a:xfrm>
        <a:prstGeom prst="round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Congress added section 1915(c) to the Social Security Act, giving States the option to receive a waiver of Medicaid rules governing institutional care.</a:t>
          </a:r>
        </a:p>
      </dsp:txBody>
      <dsp:txXfrm>
        <a:off x="50484" y="766076"/>
        <a:ext cx="3603626" cy="857549"/>
      </dsp:txXfrm>
    </dsp:sp>
    <dsp:sp modelId="{275E270A-778C-41CC-B9DB-4C7D6164363B}">
      <dsp:nvSpPr>
        <dsp:cNvPr id="0" name=""/>
        <dsp:cNvSpPr/>
      </dsp:nvSpPr>
      <dsp:spPr>
        <a:xfrm>
          <a:off x="1852298" y="1689138"/>
          <a:ext cx="0" cy="1041138"/>
        </a:xfrm>
        <a:prstGeom prst="line">
          <a:avLst/>
        </a:prstGeom>
        <a:noFill/>
        <a:ln w="9525" cap="flat" cmpd="sng" algn="ctr">
          <a:solidFill>
            <a:schemeClr val="dk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D0E301A-5AC0-4DF9-999C-ABFD5EA2F61D}">
      <dsp:nvSpPr>
        <dsp:cNvPr id="0" name=""/>
        <dsp:cNvSpPr/>
      </dsp:nvSpPr>
      <dsp:spPr>
        <a:xfrm>
          <a:off x="2383557" y="2202068"/>
          <a:ext cx="3219198" cy="320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1987</a:t>
          </a:r>
        </a:p>
      </dsp:txBody>
      <dsp:txXfrm>
        <a:off x="2383557" y="2202068"/>
        <a:ext cx="3219198" cy="320636"/>
      </dsp:txXfrm>
    </dsp:sp>
    <dsp:sp modelId="{8DBEEDA3-E12C-41E6-AB2A-A4A26948AA5D}">
      <dsp:nvSpPr>
        <dsp:cNvPr id="0" name=""/>
        <dsp:cNvSpPr/>
      </dsp:nvSpPr>
      <dsp:spPr>
        <a:xfrm>
          <a:off x="1811200" y="2689179"/>
          <a:ext cx="82195" cy="82195"/>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BBF430-29D6-47FA-9364-770356AD226D}">
      <dsp:nvSpPr>
        <dsp:cNvPr id="0" name=""/>
        <dsp:cNvSpPr/>
      </dsp:nvSpPr>
      <dsp:spPr>
        <a:xfrm>
          <a:off x="2222348" y="3537821"/>
          <a:ext cx="3481981" cy="1381049"/>
        </a:xfrm>
        <a:prstGeom prst="round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Michigan began providing Medicaid funded HCBS services with the 1915(c) Habilitation Supports Waiver in 1987</a:t>
          </a:r>
          <a:r>
            <a:rPr lang="en-US" sz="1200" kern="1200" dirty="0">
              <a:latin typeface="Arial" panose="020B0604020202020204" pitchFamily="34" charset="0"/>
              <a:cs typeface="Arial" panose="020B0604020202020204" pitchFamily="34" charset="0"/>
            </a:rPr>
            <a:t>.</a:t>
          </a:r>
        </a:p>
      </dsp:txBody>
      <dsp:txXfrm>
        <a:off x="2289765" y="3605238"/>
        <a:ext cx="3347147" cy="1246215"/>
      </dsp:txXfrm>
    </dsp:sp>
    <dsp:sp modelId="{3EBFA83D-991D-494F-9C3E-95B6F4092584}">
      <dsp:nvSpPr>
        <dsp:cNvPr id="0" name=""/>
        <dsp:cNvSpPr/>
      </dsp:nvSpPr>
      <dsp:spPr>
        <a:xfrm>
          <a:off x="3993156" y="3024020"/>
          <a:ext cx="0" cy="539122"/>
        </a:xfrm>
        <a:prstGeom prst="line">
          <a:avLst/>
        </a:prstGeom>
        <a:noFill/>
        <a:ln w="9525" cap="flat" cmpd="sng" algn="ctr">
          <a:solidFill>
            <a:schemeClr val="dk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F45F2AB-E0ED-4BBD-BD0F-B55906BC4FFD}">
      <dsp:nvSpPr>
        <dsp:cNvPr id="0" name=""/>
        <dsp:cNvSpPr/>
      </dsp:nvSpPr>
      <dsp:spPr>
        <a:xfrm>
          <a:off x="4505301" y="2996355"/>
          <a:ext cx="3219198" cy="601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2005</a:t>
          </a:r>
        </a:p>
      </dsp:txBody>
      <dsp:txXfrm>
        <a:off x="4505301" y="2996355"/>
        <a:ext cx="3219198" cy="601732"/>
      </dsp:txXfrm>
    </dsp:sp>
    <dsp:sp modelId="{52BC020E-CD95-4E63-A977-9F8EC35CB5F1}">
      <dsp:nvSpPr>
        <dsp:cNvPr id="0" name=""/>
        <dsp:cNvSpPr/>
      </dsp:nvSpPr>
      <dsp:spPr>
        <a:xfrm>
          <a:off x="3972619" y="2675473"/>
          <a:ext cx="69156" cy="54227"/>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3C42B3-089B-4865-A11E-5D53E768DEFD}">
      <dsp:nvSpPr>
        <dsp:cNvPr id="0" name=""/>
        <dsp:cNvSpPr/>
      </dsp:nvSpPr>
      <dsp:spPr>
        <a:xfrm>
          <a:off x="4331263" y="539064"/>
          <a:ext cx="3473991" cy="1318959"/>
        </a:xfrm>
        <a:prstGeom prst="round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HCBS became a formal Medicaid State plan option.</a:t>
          </a:r>
        </a:p>
      </dsp:txBody>
      <dsp:txXfrm>
        <a:off x="4395649" y="603450"/>
        <a:ext cx="3345219" cy="1190187"/>
      </dsp:txXfrm>
    </dsp:sp>
    <dsp:sp modelId="{5F3BC942-0CBC-470B-BD60-C23EEFF4E365}">
      <dsp:nvSpPr>
        <dsp:cNvPr id="0" name=""/>
        <dsp:cNvSpPr/>
      </dsp:nvSpPr>
      <dsp:spPr>
        <a:xfrm>
          <a:off x="6114901" y="1755264"/>
          <a:ext cx="0" cy="1011762"/>
        </a:xfrm>
        <a:prstGeom prst="line">
          <a:avLst/>
        </a:prstGeom>
        <a:noFill/>
        <a:ln w="9525" cap="flat" cmpd="sng" algn="ctr">
          <a:solidFill>
            <a:schemeClr val="dk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247D374-6BA0-B84E-A9E4-5849BB39F65A}">
      <dsp:nvSpPr>
        <dsp:cNvPr id="0" name=""/>
        <dsp:cNvSpPr/>
      </dsp:nvSpPr>
      <dsp:spPr>
        <a:xfrm>
          <a:off x="6627046" y="2212314"/>
          <a:ext cx="3219198" cy="327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2014</a:t>
          </a:r>
        </a:p>
      </dsp:txBody>
      <dsp:txXfrm>
        <a:off x="6627046" y="2212314"/>
        <a:ext cx="3219198" cy="327251"/>
      </dsp:txXfrm>
    </dsp:sp>
    <dsp:sp modelId="{FC96ED96-0436-40F5-848B-525428AB4677}">
      <dsp:nvSpPr>
        <dsp:cNvPr id="0" name=""/>
        <dsp:cNvSpPr/>
      </dsp:nvSpPr>
      <dsp:spPr>
        <a:xfrm>
          <a:off x="6073803" y="2754125"/>
          <a:ext cx="82195" cy="79876"/>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3721BC-F0FA-244B-8755-018848C6BE1D}">
      <dsp:nvSpPr>
        <dsp:cNvPr id="0" name=""/>
        <dsp:cNvSpPr/>
      </dsp:nvSpPr>
      <dsp:spPr>
        <a:xfrm>
          <a:off x="6641856" y="3545832"/>
          <a:ext cx="3279511" cy="1321917"/>
        </a:xfrm>
        <a:prstGeom prst="round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b="0" i="0" u="none" kern="1200" dirty="0">
              <a:latin typeface="Arial" panose="020B0604020202020204" pitchFamily="34" charset="0"/>
              <a:cs typeface="Arial" panose="020B0604020202020204" pitchFamily="34" charset="0"/>
            </a:rPr>
            <a:t>CMS officially promulgated the HCBS Final Rule Set in January 2014 in Vol. 79 No. 11 of the Federal Register</a:t>
          </a:r>
          <a:r>
            <a:rPr lang="en-US" sz="1200" b="0" i="0" u="none" kern="1200" dirty="0">
              <a:latin typeface="Arial" panose="020B0604020202020204" pitchFamily="34" charset="0"/>
              <a:cs typeface="Arial" panose="020B0604020202020204" pitchFamily="34" charset="0"/>
            </a:rPr>
            <a:t>.</a:t>
          </a:r>
          <a:endParaRPr lang="en-US" sz="1200" kern="1200" dirty="0">
            <a:latin typeface="Arial" panose="020B0604020202020204" pitchFamily="34" charset="0"/>
            <a:cs typeface="Arial" panose="020B0604020202020204" pitchFamily="34" charset="0"/>
          </a:endParaRPr>
        </a:p>
      </dsp:txBody>
      <dsp:txXfrm>
        <a:off x="6706387" y="3610363"/>
        <a:ext cx="3150449" cy="1192855"/>
      </dsp:txXfrm>
    </dsp:sp>
    <dsp:sp modelId="{B7A9ED5B-2F5E-9449-A981-72AF96DC3719}">
      <dsp:nvSpPr>
        <dsp:cNvPr id="0" name=""/>
        <dsp:cNvSpPr/>
      </dsp:nvSpPr>
      <dsp:spPr>
        <a:xfrm>
          <a:off x="8236645" y="3034265"/>
          <a:ext cx="0" cy="550246"/>
        </a:xfrm>
        <a:prstGeom prst="line">
          <a:avLst/>
        </a:prstGeom>
        <a:noFill/>
        <a:ln w="9525" cap="flat" cmpd="sng" algn="ctr">
          <a:solidFill>
            <a:schemeClr val="dk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4A2A7A6-A4EC-D14B-A17B-99B63ED223AC}">
      <dsp:nvSpPr>
        <dsp:cNvPr id="0" name=""/>
        <dsp:cNvSpPr/>
      </dsp:nvSpPr>
      <dsp:spPr>
        <a:xfrm flipV="1">
          <a:off x="8212544" y="2747109"/>
          <a:ext cx="48202" cy="53896"/>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2DD3A-6823-B640-AE10-934746AF8B21}">
      <dsp:nvSpPr>
        <dsp:cNvPr id="0" name=""/>
        <dsp:cNvSpPr/>
      </dsp:nvSpPr>
      <dsp:spPr>
        <a:xfrm>
          <a:off x="-5265695" y="-806516"/>
          <a:ext cx="6270684" cy="6270684"/>
        </a:xfrm>
        <a:prstGeom prst="blockArc">
          <a:avLst>
            <a:gd name="adj1" fmla="val 18900000"/>
            <a:gd name="adj2" fmla="val 2700000"/>
            <a:gd name="adj3" fmla="val 344"/>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B551AF-E713-104F-AB36-50D5AD36BFC1}">
      <dsp:nvSpPr>
        <dsp:cNvPr id="0" name=""/>
        <dsp:cNvSpPr/>
      </dsp:nvSpPr>
      <dsp:spPr>
        <a:xfrm>
          <a:off x="646482" y="465765"/>
          <a:ext cx="10219840" cy="931530"/>
        </a:xfrm>
        <a:prstGeom prst="rect">
          <a:avLst/>
        </a:prstGeom>
        <a:solidFill>
          <a:schemeClr val="bg1">
            <a:lumMod val="8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9402"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Review the Home and Community Based (HCBS) Final Rule Set and its requirements.</a:t>
          </a:r>
        </a:p>
      </dsp:txBody>
      <dsp:txXfrm>
        <a:off x="646482" y="465765"/>
        <a:ext cx="10219840" cy="931530"/>
      </dsp:txXfrm>
    </dsp:sp>
    <dsp:sp modelId="{698D4336-6BAF-254F-A81A-3939A6EE438B}">
      <dsp:nvSpPr>
        <dsp:cNvPr id="0" name=""/>
        <dsp:cNvSpPr/>
      </dsp:nvSpPr>
      <dsp:spPr>
        <a:xfrm>
          <a:off x="64275" y="349323"/>
          <a:ext cx="1164412" cy="1164412"/>
        </a:xfrm>
        <a:prstGeom prst="ellipse">
          <a:avLst/>
        </a:prstGeom>
        <a:solidFill>
          <a:schemeClr val="bg1">
            <a:lumMod val="85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6431E0-94D2-EA4C-96B6-CB085DE49FA5}">
      <dsp:nvSpPr>
        <dsp:cNvPr id="0" name=""/>
        <dsp:cNvSpPr/>
      </dsp:nvSpPr>
      <dsp:spPr>
        <a:xfrm>
          <a:off x="985093" y="1863060"/>
          <a:ext cx="9881229" cy="931530"/>
        </a:xfrm>
        <a:prstGeom prst="rect">
          <a:avLst/>
        </a:prstGeom>
        <a:solidFill>
          <a:schemeClr val="bg1">
            <a:lumMod val="8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9402"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Understand compliance monitoring processes and activities. </a:t>
          </a:r>
        </a:p>
      </dsp:txBody>
      <dsp:txXfrm>
        <a:off x="985093" y="1863060"/>
        <a:ext cx="9881229" cy="931530"/>
      </dsp:txXfrm>
    </dsp:sp>
    <dsp:sp modelId="{7430FCCF-85A5-3545-83EB-5ABF664BF4CD}">
      <dsp:nvSpPr>
        <dsp:cNvPr id="0" name=""/>
        <dsp:cNvSpPr/>
      </dsp:nvSpPr>
      <dsp:spPr>
        <a:xfrm>
          <a:off x="402886" y="1746619"/>
          <a:ext cx="1164412" cy="1164412"/>
        </a:xfrm>
        <a:prstGeom prst="ellipse">
          <a:avLst/>
        </a:prstGeom>
        <a:solidFill>
          <a:schemeClr val="bg1">
            <a:lumMod val="85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778ADF-20D2-0541-A67D-FD1FC20967C9}">
      <dsp:nvSpPr>
        <dsp:cNvPr id="0" name=""/>
        <dsp:cNvSpPr/>
      </dsp:nvSpPr>
      <dsp:spPr>
        <a:xfrm>
          <a:off x="646482" y="3260356"/>
          <a:ext cx="10219840" cy="931530"/>
        </a:xfrm>
        <a:prstGeom prst="rect">
          <a:avLst/>
        </a:prstGeom>
        <a:solidFill>
          <a:schemeClr val="bg1">
            <a:lumMod val="8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9402"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Learn about roles of the Community Mental Health Service provider (CMHSP), Prepaid Inpatient Health Plan (PIHP), and Case Manager (CM)/Supports Coordinator (SC) in achieving and documenting HCBS compliance.</a:t>
          </a:r>
        </a:p>
      </dsp:txBody>
      <dsp:txXfrm>
        <a:off x="646482" y="3260356"/>
        <a:ext cx="10219840" cy="931530"/>
      </dsp:txXfrm>
    </dsp:sp>
    <dsp:sp modelId="{9A187C3C-36D2-6747-98C3-4579EE2FB016}">
      <dsp:nvSpPr>
        <dsp:cNvPr id="0" name=""/>
        <dsp:cNvSpPr/>
      </dsp:nvSpPr>
      <dsp:spPr>
        <a:xfrm>
          <a:off x="64275" y="3143915"/>
          <a:ext cx="1164412" cy="1164412"/>
        </a:xfrm>
        <a:prstGeom prst="ellipse">
          <a:avLst/>
        </a:prstGeom>
        <a:solidFill>
          <a:schemeClr val="bg1">
            <a:lumMod val="85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EF0A9D-120E-6D43-8E4A-CE5776D264B4}" type="datetimeFigureOut">
              <a:rPr lang="en-US" smtClean="0"/>
              <a:t>05/29/2026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96591E-9EEC-5546-AA9E-24484B7C0AC6}" type="slidenum">
              <a:rPr lang="en-US" smtClean="0"/>
              <a:t>‹#›</a:t>
            </a:fld>
            <a:endParaRPr lang="en-US"/>
          </a:p>
        </p:txBody>
      </p:sp>
    </p:spTree>
    <p:extLst>
      <p:ext uri="{BB962C8B-B14F-4D97-AF65-F5344CB8AC3E}">
        <p14:creationId xmlns:p14="http://schemas.microsoft.com/office/powerpoint/2010/main" val="494471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C12E1C-5ABB-4B04-B1A2-B026456D5BE2}" type="slidenum">
              <a:rPr lang="en-US" smtClean="0"/>
              <a:t>1</a:t>
            </a:fld>
            <a:endParaRPr lang="en-US"/>
          </a:p>
        </p:txBody>
      </p:sp>
    </p:spTree>
    <p:extLst>
      <p:ext uri="{BB962C8B-B14F-4D97-AF65-F5344CB8AC3E}">
        <p14:creationId xmlns:p14="http://schemas.microsoft.com/office/powerpoint/2010/main" val="12948587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Master" Target="../slideMasters/slideMaster1.xml"/><Relationship Id="rId7" Type="http://schemas.openxmlformats.org/officeDocument/2006/relationships/diagramQuickStyle" Target="../diagrams/quickStyle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2.png"/><Relationship Id="rId4" Type="http://schemas.openxmlformats.org/officeDocument/2006/relationships/image" Target="../media/image3.png"/><Relationship Id="rId9" Type="http://schemas.microsoft.com/office/2007/relationships/diagramDrawing" Target="../diagrams/drawing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slideMaster" Target="../slideMasters/slideMaster1.xml"/><Relationship Id="rId7" Type="http://schemas.openxmlformats.org/officeDocument/2006/relationships/diagramLayout" Target="../diagrams/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diagramData" Target="../diagrams/data2.xml"/><Relationship Id="rId5" Type="http://schemas.openxmlformats.org/officeDocument/2006/relationships/image" Target="../media/image2.png"/><Relationship Id="rId10" Type="http://schemas.microsoft.com/office/2007/relationships/diagramDrawing" Target="../diagrams/drawing2.xml"/><Relationship Id="rId4" Type="http://schemas.openxmlformats.org/officeDocument/2006/relationships/image" Target="../media/image3.png"/><Relationship Id="rId9" Type="http://schemas.openxmlformats.org/officeDocument/2006/relationships/diagramColors" Target="../diagrams/colors2.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24AD7E-8E07-025E-1C1B-43AC6C5221F5}"/>
              </a:ext>
            </a:extLst>
          </p:cNvPr>
          <p:cNvSpPr/>
          <p:nvPr userDrawn="1"/>
        </p:nvSpPr>
        <p:spPr>
          <a:xfrm>
            <a:off x="-6" y="0"/>
            <a:ext cx="12192000" cy="4948881"/>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10;&#10;Description automatically generated">
            <a:extLst>
              <a:ext uri="{FF2B5EF4-FFF2-40B4-BE49-F238E27FC236}">
                <a16:creationId xmlns:a16="http://schemas.microsoft.com/office/drawing/2014/main" id="{94B56E5C-6779-5966-1163-B4449A84A7ED}"/>
              </a:ext>
            </a:extLst>
          </p:cNvPr>
          <p:cNvPicPr>
            <a:picLocks noChangeAspect="1"/>
          </p:cNvPicPr>
          <p:nvPr userDrawn="1"/>
        </p:nvPicPr>
        <p:blipFill>
          <a:blip r:embed="rId4"/>
          <a:stretch>
            <a:fillRect/>
          </a:stretch>
        </p:blipFill>
        <p:spPr>
          <a:xfrm>
            <a:off x="4457700" y="5040956"/>
            <a:ext cx="3276600" cy="1670162"/>
          </a:xfrm>
          <a:prstGeom prst="rect">
            <a:avLst/>
          </a:prstGeom>
        </p:spPr>
      </p:pic>
      <p:sp>
        <p:nvSpPr>
          <p:cNvPr id="4" name="TextBox 3">
            <a:extLst>
              <a:ext uri="{FF2B5EF4-FFF2-40B4-BE49-F238E27FC236}">
                <a16:creationId xmlns:a16="http://schemas.microsoft.com/office/drawing/2014/main" id="{1BA64209-0A7A-7D21-4BAA-4C7FBD496DE0}"/>
              </a:ext>
            </a:extLst>
          </p:cNvPr>
          <p:cNvSpPr txBox="1"/>
          <p:nvPr userDrawn="1"/>
        </p:nvSpPr>
        <p:spPr>
          <a:xfrm>
            <a:off x="951180" y="986549"/>
            <a:ext cx="10289627" cy="2277547"/>
          </a:xfrm>
          <a:prstGeom prst="rect">
            <a:avLst/>
          </a:prstGeom>
          <a:noFill/>
        </p:spPr>
        <p:txBody>
          <a:bodyPr wrap="square" rtlCol="0">
            <a:spAutoFit/>
          </a:bodyPr>
          <a:lstStyle/>
          <a:p>
            <a:pPr algn="ctr"/>
            <a:r>
              <a:rPr lang="en-US" sz="2800" b="1" dirty="0">
                <a:solidFill>
                  <a:schemeClr val="bg1"/>
                </a:solidFill>
                <a:latin typeface="Arial"/>
                <a:ea typeface="Gotham-Bold" charset="0"/>
                <a:cs typeface="Arial"/>
              </a:rPr>
              <a:t>HCBS Case Manager/Supports Coordinator Training</a:t>
            </a:r>
            <a:br>
              <a:rPr lang="en-US" b="1" dirty="0">
                <a:solidFill>
                  <a:schemeClr val="bg1"/>
                </a:solidFill>
                <a:latin typeface="Arial"/>
                <a:ea typeface="Gotham-Bold" charset="0"/>
                <a:cs typeface="Arial"/>
              </a:rPr>
            </a:br>
            <a:br>
              <a:rPr lang="en-US" b="1" dirty="0">
                <a:solidFill>
                  <a:schemeClr val="bg1"/>
                </a:solidFill>
                <a:latin typeface="Arial"/>
                <a:ea typeface="Gotham-Bold" charset="0"/>
                <a:cs typeface="Arial"/>
              </a:rPr>
            </a:br>
            <a:r>
              <a:rPr lang="en-US" sz="4800" b="1" dirty="0">
                <a:solidFill>
                  <a:schemeClr val="bg1"/>
                </a:solidFill>
                <a:latin typeface="Arial"/>
                <a:ea typeface="Gotham-Bold" charset="0"/>
                <a:cs typeface="Arial"/>
              </a:rPr>
              <a:t>Module 1</a:t>
            </a:r>
            <a:br>
              <a:rPr lang="en-US" sz="4800" b="1" dirty="0">
                <a:solidFill>
                  <a:schemeClr val="bg1"/>
                </a:solidFill>
                <a:latin typeface="Arial"/>
                <a:ea typeface="Gotham-Bold" charset="0"/>
                <a:cs typeface="Arial"/>
              </a:rPr>
            </a:br>
            <a:r>
              <a:rPr lang="en-US" sz="4800" b="1" dirty="0">
                <a:solidFill>
                  <a:schemeClr val="bg1"/>
                </a:solidFill>
                <a:latin typeface="Arial"/>
                <a:ea typeface="Gotham-Bold" charset="0"/>
                <a:cs typeface="Arial"/>
              </a:rPr>
              <a:t>Overview of HCBS:</a:t>
            </a:r>
            <a:endParaRPr lang="en-US" sz="4800" dirty="0">
              <a:solidFill>
                <a:schemeClr val="bg1"/>
              </a:solidFill>
            </a:endParaRPr>
          </a:p>
        </p:txBody>
      </p:sp>
      <p:sp>
        <p:nvSpPr>
          <p:cNvPr id="5" name="TextBox 4">
            <a:extLst>
              <a:ext uri="{FF2B5EF4-FFF2-40B4-BE49-F238E27FC236}">
                <a16:creationId xmlns:a16="http://schemas.microsoft.com/office/drawing/2014/main" id="{412942BD-0C9A-4491-454B-8464AF3E08EB}"/>
              </a:ext>
            </a:extLst>
          </p:cNvPr>
          <p:cNvSpPr txBox="1"/>
          <p:nvPr userDrawn="1"/>
        </p:nvSpPr>
        <p:spPr>
          <a:xfrm>
            <a:off x="1786751" y="3610220"/>
            <a:ext cx="8618483" cy="8002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chemeClr val="bg1"/>
                </a:solidFill>
                <a:latin typeface="Arial"/>
                <a:ea typeface="Gotham-Bold" charset="0"/>
                <a:cs typeface="Arial"/>
              </a:rPr>
              <a:t>History, Intent, &amp; Implementation</a:t>
            </a:r>
            <a:endParaRPr lang="en-US" sz="2800" dirty="0">
              <a:solidFill>
                <a:schemeClr val="bg1"/>
              </a:solidFill>
            </a:endParaRPr>
          </a:p>
          <a:p>
            <a:endParaRPr lang="en-US" dirty="0"/>
          </a:p>
        </p:txBody>
      </p:sp>
      <p:pic>
        <p:nvPicPr>
          <p:cNvPr id="6" name="Audio 4">
            <a:extLst>
              <a:ext uri="{FF2B5EF4-FFF2-40B4-BE49-F238E27FC236}">
                <a16:creationId xmlns:a16="http://schemas.microsoft.com/office/drawing/2014/main" id="{3AC6211F-FDF9-D345-6C00-6EA4163DA8A2}"/>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0627711" y="5603641"/>
            <a:ext cx="812800" cy="812800"/>
          </a:xfrm>
          <a:prstGeom prst="rect">
            <a:avLst/>
          </a:prstGeom>
        </p:spPr>
      </p:pic>
    </p:spTree>
    <p:extLst>
      <p:ext uri="{BB962C8B-B14F-4D97-AF65-F5344CB8AC3E}">
        <p14:creationId xmlns:p14="http://schemas.microsoft.com/office/powerpoint/2010/main" val="98009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2185778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1345554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32779461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40376286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1856698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985608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34139014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37549223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8955207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Michigan as a Pioneer in HCBS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2267962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4"/>
          <a:stretch>
            <a:fillRect/>
          </a:stretch>
        </p:blipFill>
        <p:spPr>
          <a:xfrm>
            <a:off x="10295238" y="384841"/>
            <a:ext cx="1477662" cy="555882"/>
          </a:xfrm>
          <a:prstGeom prst="rect">
            <a:avLst/>
          </a:prstGeom>
        </p:spPr>
      </p:pic>
      <p:graphicFrame>
        <p:nvGraphicFramePr>
          <p:cNvPr id="4" name="Diagram 3">
            <a:extLst>
              <a:ext uri="{FF2B5EF4-FFF2-40B4-BE49-F238E27FC236}">
                <a16:creationId xmlns:a16="http://schemas.microsoft.com/office/drawing/2014/main" id="{40397A9E-97E2-DED0-2066-5E3049388FFB}"/>
              </a:ext>
            </a:extLst>
          </p:cNvPr>
          <p:cNvGraphicFramePr/>
          <p:nvPr userDrawn="1">
            <p:extLst>
              <p:ext uri="{D42A27DB-BD31-4B8C-83A1-F6EECF244321}">
                <p14:modId xmlns:p14="http://schemas.microsoft.com/office/powerpoint/2010/main" val="1487056156"/>
              </p:ext>
            </p:extLst>
          </p:nvPr>
        </p:nvGraphicFramePr>
        <p:xfrm>
          <a:off x="885195" y="1262065"/>
          <a:ext cx="9829143" cy="521109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Audio 8">
            <a:extLst>
              <a:ext uri="{FF2B5EF4-FFF2-40B4-BE49-F238E27FC236}">
                <a16:creationId xmlns:a16="http://schemas.microsoft.com/office/drawing/2014/main" id="{024E48FC-E0E9-5954-91A1-E49E6D909172}"/>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10"/>
          <a:stretch>
            <a:fillRect/>
          </a:stretch>
        </p:blipFill>
        <p:spPr>
          <a:xfrm>
            <a:off x="8178800" y="5892800"/>
            <a:ext cx="812800" cy="812800"/>
          </a:xfrm>
          <a:prstGeom prst="rect">
            <a:avLst/>
          </a:prstGeom>
        </p:spPr>
      </p:pic>
      <p:sp>
        <p:nvSpPr>
          <p:cNvPr id="9" name="TextBox 8">
            <a:extLst>
              <a:ext uri="{FF2B5EF4-FFF2-40B4-BE49-F238E27FC236}">
                <a16:creationId xmlns:a16="http://schemas.microsoft.com/office/drawing/2014/main" id="{EF1ACB94-9DC3-AEB2-77C2-F94326288B55}"/>
              </a:ext>
            </a:extLst>
          </p:cNvPr>
          <p:cNvSpPr txBox="1"/>
          <p:nvPr userDrawn="1"/>
        </p:nvSpPr>
        <p:spPr>
          <a:xfrm>
            <a:off x="1397874" y="2002853"/>
            <a:ext cx="634207"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1</a:t>
            </a:r>
          </a:p>
        </p:txBody>
      </p:sp>
      <p:sp>
        <p:nvSpPr>
          <p:cNvPr id="10" name="TextBox 9">
            <a:extLst>
              <a:ext uri="{FF2B5EF4-FFF2-40B4-BE49-F238E27FC236}">
                <a16:creationId xmlns:a16="http://schemas.microsoft.com/office/drawing/2014/main" id="{2A33657B-6B8E-8715-779F-C65172CF418D}"/>
              </a:ext>
            </a:extLst>
          </p:cNvPr>
          <p:cNvSpPr txBox="1"/>
          <p:nvPr userDrawn="1"/>
        </p:nvSpPr>
        <p:spPr>
          <a:xfrm>
            <a:off x="1775473" y="3557304"/>
            <a:ext cx="513215"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2</a:t>
            </a:r>
          </a:p>
        </p:txBody>
      </p:sp>
      <p:sp>
        <p:nvSpPr>
          <p:cNvPr id="11" name="TextBox 10">
            <a:extLst>
              <a:ext uri="{FF2B5EF4-FFF2-40B4-BE49-F238E27FC236}">
                <a16:creationId xmlns:a16="http://schemas.microsoft.com/office/drawing/2014/main" id="{1934D2D0-6261-8D7F-3B01-71354F858218}"/>
              </a:ext>
            </a:extLst>
          </p:cNvPr>
          <p:cNvSpPr txBox="1"/>
          <p:nvPr userDrawn="1"/>
        </p:nvSpPr>
        <p:spPr>
          <a:xfrm>
            <a:off x="1397874" y="5111755"/>
            <a:ext cx="451947"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2974444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C8D5B03-AF55-B078-9735-BC04D403FE45}"/>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Logo&#10;&#10;Description automatically generated">
            <a:extLst>
              <a:ext uri="{FF2B5EF4-FFF2-40B4-BE49-F238E27FC236}">
                <a16:creationId xmlns:a16="http://schemas.microsoft.com/office/drawing/2014/main" id="{DF22A19E-9CD5-DE59-0966-468CB68B1E6E}"/>
              </a:ext>
            </a:extLst>
          </p:cNvPr>
          <p:cNvPicPr>
            <a:picLocks noChangeAspect="1"/>
          </p:cNvPicPr>
          <p:nvPr userDrawn="1"/>
        </p:nvPicPr>
        <p:blipFill>
          <a:blip r:embed="rId2"/>
          <a:stretch>
            <a:fillRect/>
          </a:stretch>
        </p:blipFill>
        <p:spPr>
          <a:xfrm>
            <a:off x="10295238" y="384841"/>
            <a:ext cx="1477662" cy="555882"/>
          </a:xfrm>
          <a:prstGeom prst="rect">
            <a:avLst/>
          </a:prstGeom>
        </p:spPr>
      </p:pic>
      <p:sp>
        <p:nvSpPr>
          <p:cNvPr id="2" name="Title 1">
            <a:extLst>
              <a:ext uri="{FF2B5EF4-FFF2-40B4-BE49-F238E27FC236}">
                <a16:creationId xmlns:a16="http://schemas.microsoft.com/office/drawing/2014/main" id="{4579283F-0F50-5019-0A76-8176EFC42608}"/>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7501BE59-1388-7371-D6A0-8ADA673642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946AAF-EB99-4096-71FF-F13FCA6F59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22E687AE-0A1C-8E11-AEA6-1565018296F7}"/>
              </a:ext>
            </a:extLst>
          </p:cNvPr>
          <p:cNvSpPr>
            <a:spLocks noGrp="1"/>
          </p:cNvSpPr>
          <p:nvPr>
            <p:ph type="sldNum" sz="quarter" idx="12"/>
          </p:nvPr>
        </p:nvSpPr>
        <p:spPr/>
        <p:txBody>
          <a:bodyPr/>
          <a:lstStyle/>
          <a:p>
            <a:fld id="{809B3C54-BE60-8D42-B958-D833F7DCCF0A}" type="slidenum">
              <a:rPr lang="en-US" smtClean="0"/>
              <a:t>‹#›</a:t>
            </a:fld>
            <a:endParaRPr lang="en-US"/>
          </a:p>
        </p:txBody>
      </p:sp>
    </p:spTree>
    <p:extLst>
      <p:ext uri="{BB962C8B-B14F-4D97-AF65-F5344CB8AC3E}">
        <p14:creationId xmlns:p14="http://schemas.microsoft.com/office/powerpoint/2010/main" val="9960899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BCBC2B-1E5D-70D4-C2B0-10A8719BCB76}"/>
              </a:ext>
            </a:extLst>
          </p:cNvPr>
          <p:cNvSpPr/>
          <p:nvPr userDrawn="1"/>
        </p:nvSpPr>
        <p:spPr>
          <a:xfrm>
            <a:off x="0" y="0"/>
            <a:ext cx="12192000" cy="6858000"/>
          </a:xfrm>
          <a:prstGeom prst="rect">
            <a:avLst/>
          </a:prstGeom>
          <a:solidFill>
            <a:srgbClr val="009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9D4E"/>
              </a:solidFill>
            </a:endParaRPr>
          </a:p>
        </p:txBody>
      </p:sp>
      <p:sp>
        <p:nvSpPr>
          <p:cNvPr id="5" name="Slide Number Placeholder 4">
            <a:extLst>
              <a:ext uri="{FF2B5EF4-FFF2-40B4-BE49-F238E27FC236}">
                <a16:creationId xmlns:a16="http://schemas.microsoft.com/office/drawing/2014/main" id="{B9FA76AF-C2CB-C3AC-FFB2-89F3610C0F64}"/>
              </a:ext>
            </a:extLst>
          </p:cNvPr>
          <p:cNvSpPr>
            <a:spLocks noGrp="1"/>
          </p:cNvSpPr>
          <p:nvPr>
            <p:ph type="sldNum" sz="quarter" idx="12"/>
          </p:nvPr>
        </p:nvSpPr>
        <p:spPr/>
        <p:txBody>
          <a:bodyPr/>
          <a:lstStyle>
            <a:lvl1pPr>
              <a:defRPr>
                <a:solidFill>
                  <a:schemeClr val="bg1"/>
                </a:solidFill>
              </a:defRPr>
            </a:lvl1pPr>
          </a:lstStyle>
          <a:p>
            <a:fld id="{809B3C54-BE60-8D42-B958-D833F7DCCF0A}" type="slidenum">
              <a:rPr lang="en-US" smtClean="0"/>
              <a:pPr/>
              <a:t>‹#›</a:t>
            </a:fld>
            <a:endParaRPr lang="en-US"/>
          </a:p>
        </p:txBody>
      </p:sp>
      <p:sp>
        <p:nvSpPr>
          <p:cNvPr id="3" name="TextBox 2">
            <a:extLst>
              <a:ext uri="{FF2B5EF4-FFF2-40B4-BE49-F238E27FC236}">
                <a16:creationId xmlns:a16="http://schemas.microsoft.com/office/drawing/2014/main" id="{CCDC166C-E526-839A-DBBD-4DC49227CD0E}"/>
              </a:ext>
            </a:extLst>
          </p:cNvPr>
          <p:cNvSpPr txBox="1"/>
          <p:nvPr userDrawn="1"/>
        </p:nvSpPr>
        <p:spPr>
          <a:xfrm>
            <a:off x="1081454" y="2274838"/>
            <a:ext cx="10155115" cy="830997"/>
          </a:xfrm>
          <a:prstGeom prst="rect">
            <a:avLst/>
          </a:prstGeom>
          <a:noFill/>
        </p:spPr>
        <p:txBody>
          <a:bodyPr wrap="square" rtlCol="0">
            <a:spAutoFit/>
          </a:bodyPr>
          <a:lstStyle/>
          <a:p>
            <a:pPr marL="0" indent="0" algn="l">
              <a:buNone/>
            </a:pPr>
            <a:r>
              <a:rPr lang="en-US" sz="1600" b="0" i="0" dirty="0">
                <a:solidFill>
                  <a:schemeClr val="bg1"/>
                </a:solidFill>
                <a:effectLst/>
                <a:latin typeface="Arial" panose="020B0604020202020204" pitchFamily="34" charset="0"/>
                <a:cs typeface="Arial" panose="020B0604020202020204" pitchFamily="34" charset="0"/>
              </a:rPr>
              <a:t>MISSION: </a:t>
            </a:r>
          </a:p>
          <a:p>
            <a:pPr marL="0" indent="0" algn="l">
              <a:buNone/>
            </a:pPr>
            <a:r>
              <a:rPr lang="en-US" sz="1600" b="0" i="0" dirty="0">
                <a:solidFill>
                  <a:schemeClr val="bg1"/>
                </a:solidFill>
                <a:effectLst/>
                <a:latin typeface="Arial" panose="020B0604020202020204" pitchFamily="34" charset="0"/>
                <a:cs typeface="Arial" panose="020B0604020202020204" pitchFamily="34" charset="0"/>
              </a:rPr>
              <a:t>Michigan Department of Health and Human Services (MDHHS) provides opportunities, services, and programs that promote a healthy, safe and stable environment for residents to be self-sufficient.</a:t>
            </a:r>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28334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09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C73C2B83-950D-446E-C1BD-1E58F255B1BD}"/>
              </a:ext>
            </a:extLst>
          </p:cNvPr>
          <p:cNvSpPr>
            <a:spLocks noGrp="1"/>
          </p:cNvSpPr>
          <p:nvPr>
            <p:ph idx="1"/>
          </p:nvPr>
        </p:nvSpPr>
        <p:spPr/>
        <p:txBody>
          <a:bodyPr/>
          <a:lstStyle>
            <a:lvl1pPr>
              <a:buClr>
                <a:srgbClr val="009D4E"/>
              </a:buClr>
              <a:defRPr/>
            </a:lvl1pPr>
            <a:lvl2pPr>
              <a:buClr>
                <a:srgbClr val="009D4E"/>
              </a:buClr>
              <a:defRPr/>
            </a:lvl2pPr>
            <a:lvl3pPr>
              <a:buClr>
                <a:srgbClr val="009D4E"/>
              </a:buClr>
              <a:defRPr/>
            </a:lvl3pPr>
            <a:lvl4pPr>
              <a:buClr>
                <a:srgbClr val="009D4E"/>
              </a:buClr>
              <a:defRPr/>
            </a:lvl4pPr>
            <a:lvl5pPr>
              <a:buClr>
                <a:srgbClr val="009D4E"/>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62F970C-3214-5EDC-CB6A-52407D451205}"/>
              </a:ext>
            </a:extLst>
          </p:cNvPr>
          <p:cNvSpPr>
            <a:spLocks noGrp="1"/>
          </p:cNvSpPr>
          <p:nvPr>
            <p:ph type="sldNum" sz="quarter" idx="12"/>
          </p:nvPr>
        </p:nvSpPr>
        <p:spPr/>
        <p:txBody>
          <a:bodyPr/>
          <a:lstStyle/>
          <a:p>
            <a:fld id="{809B3C54-BE60-8D42-B958-D833F7DCCF0A}" type="slidenum">
              <a:rPr lang="en-US" smtClean="0"/>
              <a:t>‹#›</a:t>
            </a:fld>
            <a:endParaRPr lang="en-US"/>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41581295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09FDA-4B9A-BE2A-B621-0055829471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D3C8F63-449F-DE35-5768-2528F89862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6CA44DCD-D27D-03A2-EA28-3E878A406490}"/>
              </a:ext>
            </a:extLst>
          </p:cNvPr>
          <p:cNvSpPr>
            <a:spLocks noGrp="1"/>
          </p:cNvSpPr>
          <p:nvPr>
            <p:ph type="sldNum" sz="quarter" idx="12"/>
          </p:nvPr>
        </p:nvSpPr>
        <p:spPr/>
        <p:txBody>
          <a:bodyPr/>
          <a:lstStyle/>
          <a:p>
            <a:fld id="{809B3C54-BE60-8D42-B958-D833F7DCCF0A}" type="slidenum">
              <a:rPr lang="en-US" smtClean="0"/>
              <a:t>‹#›</a:t>
            </a:fld>
            <a:endParaRPr lang="en-US"/>
          </a:p>
        </p:txBody>
      </p:sp>
    </p:spTree>
    <p:extLst>
      <p:ext uri="{BB962C8B-B14F-4D97-AF65-F5344CB8AC3E}">
        <p14:creationId xmlns:p14="http://schemas.microsoft.com/office/powerpoint/2010/main" val="30220879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BCBC2B-1E5D-70D4-C2B0-10A8719BCB76}"/>
              </a:ext>
            </a:extLst>
          </p:cNvPr>
          <p:cNvSpPr/>
          <p:nvPr userDrawn="1"/>
        </p:nvSpPr>
        <p:spPr>
          <a:xfrm>
            <a:off x="0" y="0"/>
            <a:ext cx="12192000" cy="6858000"/>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10;&#10;Description automatically generated">
            <a:extLst>
              <a:ext uri="{FF2B5EF4-FFF2-40B4-BE49-F238E27FC236}">
                <a16:creationId xmlns:a16="http://schemas.microsoft.com/office/drawing/2014/main" id="{D572CC5A-87C4-9C3E-6432-EA8C1EC05EA2}"/>
              </a:ext>
            </a:extLst>
          </p:cNvPr>
          <p:cNvPicPr>
            <a:picLocks noChangeAspect="1"/>
          </p:cNvPicPr>
          <p:nvPr userDrawn="1"/>
        </p:nvPicPr>
        <p:blipFill>
          <a:blip r:embed="rId2"/>
          <a:stretch>
            <a:fillRect/>
          </a:stretch>
        </p:blipFill>
        <p:spPr>
          <a:xfrm>
            <a:off x="5357169" y="5747265"/>
            <a:ext cx="1477662" cy="555882"/>
          </a:xfrm>
          <a:prstGeom prst="rect">
            <a:avLst/>
          </a:prstGeom>
        </p:spPr>
      </p:pic>
      <p:sp>
        <p:nvSpPr>
          <p:cNvPr id="2" name="Title 1">
            <a:extLst>
              <a:ext uri="{FF2B5EF4-FFF2-40B4-BE49-F238E27FC236}">
                <a16:creationId xmlns:a16="http://schemas.microsoft.com/office/drawing/2014/main" id="{8642D213-47C3-6884-5268-D0240E7E157C}"/>
              </a:ext>
            </a:extLst>
          </p:cNvPr>
          <p:cNvSpPr>
            <a:spLocks noGrp="1"/>
          </p:cNvSpPr>
          <p:nvPr>
            <p:ph type="title"/>
          </p:nvPr>
        </p:nvSpPr>
        <p:spPr>
          <a:xfrm>
            <a:off x="838200" y="2766218"/>
            <a:ext cx="10515600" cy="1325563"/>
          </a:xfrm>
        </p:spPr>
        <p:txBody>
          <a:bodyPr/>
          <a:lstStyle>
            <a:lvl1pPr algn="ctr">
              <a:defRPr>
                <a:solidFill>
                  <a:schemeClr val="bg1"/>
                </a:solidFill>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B9FA76AF-C2CB-C3AC-FFB2-89F3610C0F64}"/>
              </a:ext>
            </a:extLst>
          </p:cNvPr>
          <p:cNvSpPr>
            <a:spLocks noGrp="1"/>
          </p:cNvSpPr>
          <p:nvPr>
            <p:ph type="sldNum" sz="quarter" idx="12"/>
          </p:nvPr>
        </p:nvSpPr>
        <p:spPr/>
        <p:txBody>
          <a:bodyPr/>
          <a:lstStyle>
            <a:lvl1pPr>
              <a:defRPr>
                <a:solidFill>
                  <a:schemeClr val="bg1"/>
                </a:solidFill>
              </a:defRPr>
            </a:lvl1pPr>
          </a:lstStyle>
          <a:p>
            <a:fld id="{809B3C54-BE60-8D42-B958-D833F7DCCF0A}" type="slidenum">
              <a:rPr lang="en-US" smtClean="0"/>
              <a:pPr/>
              <a:t>‹#›</a:t>
            </a:fld>
            <a:endParaRPr lang="en-US"/>
          </a:p>
        </p:txBody>
      </p:sp>
    </p:spTree>
    <p:extLst>
      <p:ext uri="{BB962C8B-B14F-4D97-AF65-F5344CB8AC3E}">
        <p14:creationId xmlns:p14="http://schemas.microsoft.com/office/powerpoint/2010/main" val="1346976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29B3B15-B613-95A9-B12D-1986BCB57B87}"/>
              </a:ext>
            </a:extLst>
          </p:cNvPr>
          <p:cNvSpPr/>
          <p:nvPr userDrawn="1"/>
        </p:nvSpPr>
        <p:spPr>
          <a:xfrm>
            <a:off x="0" y="0"/>
            <a:ext cx="12192000" cy="6858000"/>
          </a:xfrm>
          <a:prstGeom prst="rect">
            <a:avLst/>
          </a:prstGeom>
          <a:solidFill>
            <a:srgbClr val="009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10;&#10;Description automatically generated">
            <a:extLst>
              <a:ext uri="{FF2B5EF4-FFF2-40B4-BE49-F238E27FC236}">
                <a16:creationId xmlns:a16="http://schemas.microsoft.com/office/drawing/2014/main" id="{D572CC5A-87C4-9C3E-6432-EA8C1EC05EA2}"/>
              </a:ext>
            </a:extLst>
          </p:cNvPr>
          <p:cNvPicPr>
            <a:picLocks noChangeAspect="1"/>
          </p:cNvPicPr>
          <p:nvPr userDrawn="1"/>
        </p:nvPicPr>
        <p:blipFill>
          <a:blip r:embed="rId2"/>
          <a:stretch>
            <a:fillRect/>
          </a:stretch>
        </p:blipFill>
        <p:spPr>
          <a:xfrm>
            <a:off x="5357169" y="5747265"/>
            <a:ext cx="1477662" cy="555882"/>
          </a:xfrm>
          <a:prstGeom prst="rect">
            <a:avLst/>
          </a:prstGeom>
        </p:spPr>
      </p:pic>
      <p:sp>
        <p:nvSpPr>
          <p:cNvPr id="2" name="Title 1">
            <a:extLst>
              <a:ext uri="{FF2B5EF4-FFF2-40B4-BE49-F238E27FC236}">
                <a16:creationId xmlns:a16="http://schemas.microsoft.com/office/drawing/2014/main" id="{8642D213-47C3-6884-5268-D0240E7E157C}"/>
              </a:ext>
            </a:extLst>
          </p:cNvPr>
          <p:cNvSpPr>
            <a:spLocks noGrp="1"/>
          </p:cNvSpPr>
          <p:nvPr>
            <p:ph type="title"/>
          </p:nvPr>
        </p:nvSpPr>
        <p:spPr>
          <a:xfrm>
            <a:off x="838200" y="2766218"/>
            <a:ext cx="10515600" cy="1325563"/>
          </a:xfrm>
        </p:spPr>
        <p:txBody>
          <a:bodyPr/>
          <a:lstStyle>
            <a:lvl1pPr algn="ctr">
              <a:defRPr>
                <a:solidFill>
                  <a:schemeClr val="bg1"/>
                </a:solidFill>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B9FA76AF-C2CB-C3AC-FFB2-89F3610C0F64}"/>
              </a:ext>
            </a:extLst>
          </p:cNvPr>
          <p:cNvSpPr>
            <a:spLocks noGrp="1"/>
          </p:cNvSpPr>
          <p:nvPr>
            <p:ph type="sldNum" sz="quarter" idx="12"/>
          </p:nvPr>
        </p:nvSpPr>
        <p:spPr/>
        <p:txBody>
          <a:bodyPr/>
          <a:lstStyle>
            <a:lvl1pPr>
              <a:defRPr>
                <a:solidFill>
                  <a:schemeClr val="bg1"/>
                </a:solidFill>
              </a:defRPr>
            </a:lvl1pPr>
          </a:lstStyle>
          <a:p>
            <a:fld id="{809B3C54-BE60-8D42-B958-D833F7DCCF0A}" type="slidenum">
              <a:rPr lang="en-US" smtClean="0"/>
              <a:pPr/>
              <a:t>‹#›</a:t>
            </a:fld>
            <a:endParaRPr lang="en-US"/>
          </a:p>
        </p:txBody>
      </p:sp>
    </p:spTree>
    <p:extLst>
      <p:ext uri="{BB962C8B-B14F-4D97-AF65-F5344CB8AC3E}">
        <p14:creationId xmlns:p14="http://schemas.microsoft.com/office/powerpoint/2010/main" val="12754452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1D299B-0049-C495-7303-C7E7F2C5690A}"/>
              </a:ext>
            </a:extLst>
          </p:cNvPr>
          <p:cNvSpPr/>
          <p:nvPr userDrawn="1"/>
        </p:nvSpPr>
        <p:spPr>
          <a:xfrm>
            <a:off x="0" y="0"/>
            <a:ext cx="6096000" cy="6858000"/>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115CEE-E90C-859F-4450-7BFE02B8B860}"/>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84E435E-BBAF-A2E7-72ED-13955A61E686}"/>
              </a:ext>
            </a:extLst>
          </p:cNvPr>
          <p:cNvSpPr>
            <a:spLocks noGrp="1"/>
          </p:cNvSpPr>
          <p:nvPr>
            <p:ph idx="1"/>
          </p:nvPr>
        </p:nvSpPr>
        <p:spPr>
          <a:xfrm>
            <a:off x="6518030" y="987425"/>
            <a:ext cx="526366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58B35BCC-586E-5461-F968-A677903C262C}"/>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DACF30-0588-8FD5-402F-B4A287C345F1}"/>
              </a:ext>
            </a:extLst>
          </p:cNvPr>
          <p:cNvSpPr>
            <a:spLocks noGrp="1"/>
          </p:cNvSpPr>
          <p:nvPr>
            <p:ph type="sldNum" sz="quarter" idx="12"/>
          </p:nvPr>
        </p:nvSpPr>
        <p:spPr/>
        <p:txBody>
          <a:bodyPr/>
          <a:lstStyle/>
          <a:p>
            <a:fld id="{809B3C54-BE60-8D42-B958-D833F7DCCF0A}" type="slidenum">
              <a:rPr lang="en-US" smtClean="0"/>
              <a:t>‹#›</a:t>
            </a:fld>
            <a:endParaRPr lang="en-US"/>
          </a:p>
        </p:txBody>
      </p:sp>
    </p:spTree>
    <p:extLst>
      <p:ext uri="{BB962C8B-B14F-4D97-AF65-F5344CB8AC3E}">
        <p14:creationId xmlns:p14="http://schemas.microsoft.com/office/powerpoint/2010/main" val="30159719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95E3212-1013-E0B9-F253-D720381EDC2C}"/>
              </a:ext>
            </a:extLst>
          </p:cNvPr>
          <p:cNvSpPr/>
          <p:nvPr userDrawn="1"/>
        </p:nvSpPr>
        <p:spPr>
          <a:xfrm>
            <a:off x="0" y="0"/>
            <a:ext cx="6096000" cy="6858000"/>
          </a:xfrm>
          <a:prstGeom prst="rect">
            <a:avLst/>
          </a:prstGeom>
          <a:solidFill>
            <a:srgbClr val="009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115CEE-E90C-859F-4450-7BFE02B8B860}"/>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84E435E-BBAF-A2E7-72ED-13955A61E686}"/>
              </a:ext>
            </a:extLst>
          </p:cNvPr>
          <p:cNvSpPr>
            <a:spLocks noGrp="1"/>
          </p:cNvSpPr>
          <p:nvPr>
            <p:ph idx="1"/>
          </p:nvPr>
        </p:nvSpPr>
        <p:spPr>
          <a:xfrm>
            <a:off x="6518030" y="987425"/>
            <a:ext cx="5263662" cy="4873625"/>
          </a:xfrm>
        </p:spPr>
        <p:txBody>
          <a:bodyPr/>
          <a:lstStyle>
            <a:lvl1pPr>
              <a:buClr>
                <a:srgbClr val="009D4E"/>
              </a:buClr>
              <a:defRPr sz="3200"/>
            </a:lvl1pPr>
            <a:lvl2pPr>
              <a:buClr>
                <a:srgbClr val="009D4E"/>
              </a:buClr>
              <a:defRPr sz="2800"/>
            </a:lvl2pPr>
            <a:lvl3pPr>
              <a:buClr>
                <a:srgbClr val="009D4E"/>
              </a:buClr>
              <a:defRPr sz="2400"/>
            </a:lvl3pPr>
            <a:lvl4pPr>
              <a:buClr>
                <a:srgbClr val="009D4E"/>
              </a:buClr>
              <a:defRPr sz="2000"/>
            </a:lvl4pPr>
            <a:lvl5pPr>
              <a:buClr>
                <a:srgbClr val="009D4E"/>
              </a:buCl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58B35BCC-586E-5461-F968-A677903C262C}"/>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DACF30-0588-8FD5-402F-B4A287C345F1}"/>
              </a:ext>
            </a:extLst>
          </p:cNvPr>
          <p:cNvSpPr>
            <a:spLocks noGrp="1"/>
          </p:cNvSpPr>
          <p:nvPr>
            <p:ph type="sldNum" sz="quarter" idx="12"/>
          </p:nvPr>
        </p:nvSpPr>
        <p:spPr/>
        <p:txBody>
          <a:bodyPr/>
          <a:lstStyle/>
          <a:p>
            <a:fld id="{809B3C54-BE60-8D42-B958-D833F7DCCF0A}" type="slidenum">
              <a:rPr lang="en-US" smtClean="0"/>
              <a:t>‹#›</a:t>
            </a:fld>
            <a:endParaRPr lang="en-US"/>
          </a:p>
        </p:txBody>
      </p:sp>
    </p:spTree>
    <p:extLst>
      <p:ext uri="{BB962C8B-B14F-4D97-AF65-F5344CB8AC3E}">
        <p14:creationId xmlns:p14="http://schemas.microsoft.com/office/powerpoint/2010/main" val="23496396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24AD7E-8E07-025E-1C1B-43AC6C5221F5}"/>
              </a:ext>
            </a:extLst>
          </p:cNvPr>
          <p:cNvSpPr/>
          <p:nvPr userDrawn="1"/>
        </p:nvSpPr>
        <p:spPr>
          <a:xfrm>
            <a:off x="0" y="0"/>
            <a:ext cx="12192000" cy="4948881"/>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10;&#10;Description automatically generated">
            <a:extLst>
              <a:ext uri="{FF2B5EF4-FFF2-40B4-BE49-F238E27FC236}">
                <a16:creationId xmlns:a16="http://schemas.microsoft.com/office/drawing/2014/main" id="{94B56E5C-6779-5966-1163-B4449A84A7ED}"/>
              </a:ext>
            </a:extLst>
          </p:cNvPr>
          <p:cNvPicPr>
            <a:picLocks noChangeAspect="1"/>
          </p:cNvPicPr>
          <p:nvPr userDrawn="1"/>
        </p:nvPicPr>
        <p:blipFill>
          <a:blip r:embed="rId2"/>
          <a:stretch>
            <a:fillRect/>
          </a:stretch>
        </p:blipFill>
        <p:spPr>
          <a:xfrm>
            <a:off x="4457700" y="5040956"/>
            <a:ext cx="3276600" cy="1670162"/>
          </a:xfrm>
          <a:prstGeom prst="rect">
            <a:avLst/>
          </a:prstGeom>
        </p:spPr>
      </p:pic>
      <p:sp>
        <p:nvSpPr>
          <p:cNvPr id="2" name="Title 1">
            <a:extLst>
              <a:ext uri="{FF2B5EF4-FFF2-40B4-BE49-F238E27FC236}">
                <a16:creationId xmlns:a16="http://schemas.microsoft.com/office/drawing/2014/main" id="{F901AFED-6283-EF14-828F-F1564B66E2AB}"/>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476C3C61-8C36-77AD-9E0A-9FA62B81BB46}"/>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023456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BCBC2B-1E5D-70D4-C2B0-10A8719BCB76}"/>
              </a:ext>
            </a:extLst>
          </p:cNvPr>
          <p:cNvSpPr/>
          <p:nvPr userDrawn="1"/>
        </p:nvSpPr>
        <p:spPr>
          <a:xfrm>
            <a:off x="0" y="0"/>
            <a:ext cx="12192000" cy="6858000"/>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F55D9A1-330E-0293-DBB8-035E5F5D8F40}"/>
              </a:ext>
            </a:extLst>
          </p:cNvPr>
          <p:cNvSpPr txBox="1"/>
          <p:nvPr userDrawn="1"/>
        </p:nvSpPr>
        <p:spPr>
          <a:xfrm>
            <a:off x="943303" y="2784613"/>
            <a:ext cx="9787759" cy="1938992"/>
          </a:xfrm>
          <a:prstGeom prst="rect">
            <a:avLst/>
          </a:prstGeom>
          <a:noFill/>
        </p:spPr>
        <p:txBody>
          <a:bodyPr wrap="square" rtlCol="0">
            <a:spAutoFit/>
          </a:bodyPr>
          <a:lstStyle/>
          <a:p>
            <a:r>
              <a:rPr lang="en-US" sz="6000" b="1" dirty="0">
                <a:solidFill>
                  <a:schemeClr val="bg1"/>
                </a:solidFill>
                <a:latin typeface="Arial" panose="020B0604020202020204" pitchFamily="34" charset="0"/>
                <a:cs typeface="Arial" panose="020B0604020202020204" pitchFamily="34" charset="0"/>
              </a:rPr>
              <a:t>The Evolution of HCBS in Michigan</a:t>
            </a:r>
          </a:p>
        </p:txBody>
      </p:sp>
      <p:sp>
        <p:nvSpPr>
          <p:cNvPr id="4" name="TextBox 3">
            <a:extLst>
              <a:ext uri="{FF2B5EF4-FFF2-40B4-BE49-F238E27FC236}">
                <a16:creationId xmlns:a16="http://schemas.microsoft.com/office/drawing/2014/main" id="{75568B44-1B4B-7B79-B9E7-0EC0A3814ACF}"/>
              </a:ext>
            </a:extLst>
          </p:cNvPr>
          <p:cNvSpPr txBox="1"/>
          <p:nvPr userDrawn="1"/>
        </p:nvSpPr>
        <p:spPr>
          <a:xfrm>
            <a:off x="943303" y="1305400"/>
            <a:ext cx="9038897" cy="1015663"/>
          </a:xfrm>
          <a:prstGeom prst="rect">
            <a:avLst/>
          </a:prstGeom>
          <a:noFill/>
        </p:spPr>
        <p:txBody>
          <a:bodyPr wrap="square" rtlCol="0">
            <a:spAutoFit/>
          </a:bodyPr>
          <a:lstStyle/>
          <a:p>
            <a:r>
              <a:rPr lang="en-US" sz="6000" b="1" dirty="0">
                <a:solidFill>
                  <a:schemeClr val="bg1"/>
                </a:solidFill>
                <a:latin typeface="Arial" panose="020B0604020202020204" pitchFamily="34" charset="0"/>
                <a:cs typeface="Arial" panose="020B0604020202020204" pitchFamily="34" charset="0"/>
              </a:rPr>
              <a:t>PART 1:</a:t>
            </a:r>
          </a:p>
        </p:txBody>
      </p:sp>
      <p:pic>
        <p:nvPicPr>
          <p:cNvPr id="10" name="Audio 6">
            <a:extLst>
              <a:ext uri="{FF2B5EF4-FFF2-40B4-BE49-F238E27FC236}">
                <a16:creationId xmlns:a16="http://schemas.microsoft.com/office/drawing/2014/main" id="{E5586761-6713-A246-E509-27697E979DC9}"/>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83798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Michigan as a Pioneer in HCBS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4"/>
          <a:stretch>
            <a:fillRect/>
          </a:stretch>
        </p:blipFill>
        <p:spPr>
          <a:xfrm>
            <a:off x="10295238" y="384841"/>
            <a:ext cx="1477662" cy="555882"/>
          </a:xfrm>
          <a:prstGeom prst="rect">
            <a:avLst/>
          </a:prstGeom>
        </p:spPr>
      </p:pic>
      <p:sp>
        <p:nvSpPr>
          <p:cNvPr id="3" name="TextBox 2">
            <a:extLst>
              <a:ext uri="{FF2B5EF4-FFF2-40B4-BE49-F238E27FC236}">
                <a16:creationId xmlns:a16="http://schemas.microsoft.com/office/drawing/2014/main" id="{2DFA2999-75AA-F1EB-2BCB-231335AECC75}"/>
              </a:ext>
            </a:extLst>
          </p:cNvPr>
          <p:cNvSpPr txBox="1"/>
          <p:nvPr userDrawn="1"/>
        </p:nvSpPr>
        <p:spPr>
          <a:xfrm>
            <a:off x="582930" y="1680210"/>
            <a:ext cx="10904220" cy="3693319"/>
          </a:xfrm>
          <a:prstGeom prst="rect">
            <a:avLst/>
          </a:prstGeom>
          <a:noFill/>
        </p:spPr>
        <p:txBody>
          <a:bodyPr wrap="square" rtlCol="0">
            <a:spAutoFit/>
          </a:bodyPr>
          <a:lstStyle/>
          <a:p>
            <a:pPr marL="0" indent="0">
              <a:buNone/>
            </a:pPr>
            <a:endParaRPr lang="en-US" sz="2400" dirty="0">
              <a:solidFill>
                <a:schemeClr val="tx1"/>
              </a:solidFill>
              <a:latin typeface="Arial" panose="020B0604020202020204" pitchFamily="34" charset="0"/>
              <a:cs typeface="Arial" panose="020B0604020202020204" pitchFamily="34" charset="0"/>
            </a:endParaRPr>
          </a:p>
          <a:p>
            <a:pPr marL="0" indent="0">
              <a:buNone/>
            </a:pPr>
            <a:r>
              <a:rPr lang="en-US" sz="2400" dirty="0">
                <a:solidFill>
                  <a:schemeClr val="tx1"/>
                </a:solidFill>
                <a:latin typeface="Arial" panose="020B0604020202020204" pitchFamily="34" charset="0"/>
                <a:cs typeface="Arial" panose="020B0604020202020204" pitchFamily="34" charset="0"/>
              </a:rPr>
              <a:t>Michigan has a rich history of serving individuals in the community with Medicaid dollars. </a:t>
            </a:r>
          </a:p>
          <a:p>
            <a:endParaRPr lang="en-US" sz="2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The purpose of the CMH system is to support adults and children with I/DD), adults with serious mental illness and co‐occurring disorders (including co‐occurring substance use disorders), and children with SED to live successfully in their communities- </a:t>
            </a:r>
            <a:r>
              <a:rPr lang="en-US" sz="2400" b="1" dirty="0">
                <a:solidFill>
                  <a:schemeClr val="tx1"/>
                </a:solidFill>
                <a:latin typeface="Arial" panose="020B0604020202020204" pitchFamily="34" charset="0"/>
                <a:cs typeface="Arial" panose="020B0604020202020204" pitchFamily="34" charset="0"/>
              </a:rPr>
              <a:t>achieving community inclusion and participation, independence, and productivity. </a:t>
            </a:r>
          </a:p>
          <a:p>
            <a:endParaRPr lang="en-US" dirty="0"/>
          </a:p>
        </p:txBody>
      </p:sp>
      <p:pic>
        <p:nvPicPr>
          <p:cNvPr id="6" name="Audio 24">
            <a:extLst>
              <a:ext uri="{FF2B5EF4-FFF2-40B4-BE49-F238E27FC236}">
                <a16:creationId xmlns:a16="http://schemas.microsoft.com/office/drawing/2014/main" id="{301242EC-D632-06BA-5D04-5151F6618478}"/>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667244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normAutofit/>
          </a:bodyPr>
          <a:lstStyle>
            <a:lvl1pPr>
              <a:defRPr sz="3400" b="1">
                <a:solidFill>
                  <a:schemeClr val="bg1"/>
                </a:solidFill>
              </a:defRPr>
            </a:lvl1pPr>
          </a:lstStyle>
          <a:p>
            <a:r>
              <a:rPr lang="en-US" dirty="0"/>
              <a:t>Transition from Institutional Care to HCBS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4"/>
          <a:stretch>
            <a:fillRect/>
          </a:stretch>
        </p:blipFill>
        <p:spPr>
          <a:xfrm>
            <a:off x="10295238" y="384841"/>
            <a:ext cx="1477662" cy="555882"/>
          </a:xfrm>
          <a:prstGeom prst="rect">
            <a:avLst/>
          </a:prstGeom>
        </p:spPr>
      </p:pic>
      <p:sp>
        <p:nvSpPr>
          <p:cNvPr id="3" name="TextBox 2">
            <a:extLst>
              <a:ext uri="{FF2B5EF4-FFF2-40B4-BE49-F238E27FC236}">
                <a16:creationId xmlns:a16="http://schemas.microsoft.com/office/drawing/2014/main" id="{2FBFE9D4-D41E-CF49-F5D0-76DAB94D707C}"/>
              </a:ext>
            </a:extLst>
          </p:cNvPr>
          <p:cNvSpPr txBox="1"/>
          <p:nvPr userDrawn="1"/>
        </p:nvSpPr>
        <p:spPr>
          <a:xfrm>
            <a:off x="331470" y="1325564"/>
            <a:ext cx="11441430" cy="4678204"/>
          </a:xfrm>
          <a:prstGeom prst="rect">
            <a:avLst/>
          </a:prstGeom>
          <a:noFill/>
        </p:spPr>
        <p:txBody>
          <a:bodyPr wrap="square" rtlCol="0">
            <a:spAutoFit/>
          </a:bodyPr>
          <a:lstStyle/>
          <a:p>
            <a:pPr marL="0" indent="0">
              <a:buNone/>
            </a:pPr>
            <a:endParaRPr lang="en-US" sz="28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Since 1965, 36 hospitals serving adults with mental illnesses, state regional centers serving persons with DD and programs serving emotionally disturbed children have been closed by the State of Michigan (SOM).</a:t>
            </a:r>
          </a:p>
          <a:p>
            <a:endParaRPr lang="en-US" sz="28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By 2014, all state regional centers were closed.</a:t>
            </a:r>
          </a:p>
          <a:p>
            <a:endParaRPr lang="en-US" sz="28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Deinstitutionalization required the development of appropriate community-based alternatives to institutional living.</a:t>
            </a:r>
          </a:p>
          <a:p>
            <a:endParaRPr lang="en-US" dirty="0"/>
          </a:p>
        </p:txBody>
      </p:sp>
      <p:pic>
        <p:nvPicPr>
          <p:cNvPr id="5" name="Audio 13">
            <a:extLst>
              <a:ext uri="{FF2B5EF4-FFF2-40B4-BE49-F238E27FC236}">
                <a16:creationId xmlns:a16="http://schemas.microsoft.com/office/drawing/2014/main" id="{296CDE75-985A-797D-9525-967D2648462E}"/>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95908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HCBS Timeline</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4"/>
          <a:stretch>
            <a:fillRect/>
          </a:stretch>
        </p:blipFill>
        <p:spPr>
          <a:xfrm>
            <a:off x="10295238" y="384841"/>
            <a:ext cx="1477662" cy="555882"/>
          </a:xfrm>
          <a:prstGeom prst="rect">
            <a:avLst/>
          </a:prstGeom>
        </p:spPr>
      </p:pic>
      <p:pic>
        <p:nvPicPr>
          <p:cNvPr id="3" name="Audio 7">
            <a:extLst>
              <a:ext uri="{FF2B5EF4-FFF2-40B4-BE49-F238E27FC236}">
                <a16:creationId xmlns:a16="http://schemas.microsoft.com/office/drawing/2014/main" id="{38725D88-6401-9B12-6FBE-8E7EB2F6B47B}"/>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graphicFrame>
        <p:nvGraphicFramePr>
          <p:cNvPr id="4" name="Diagram 3">
            <a:extLst>
              <a:ext uri="{FF2B5EF4-FFF2-40B4-BE49-F238E27FC236}">
                <a16:creationId xmlns:a16="http://schemas.microsoft.com/office/drawing/2014/main" id="{0D03D4F3-1A89-63A1-844E-14FCC1A7D346}"/>
              </a:ext>
            </a:extLst>
          </p:cNvPr>
          <p:cNvGraphicFramePr/>
          <p:nvPr userDrawn="1">
            <p:extLst>
              <p:ext uri="{D42A27DB-BD31-4B8C-83A1-F6EECF244321}">
                <p14:modId xmlns:p14="http://schemas.microsoft.com/office/powerpoint/2010/main" val="2404835987"/>
              </p:ext>
            </p:extLst>
          </p:nvPr>
        </p:nvGraphicFramePr>
        <p:xfrm>
          <a:off x="1061085" y="1325564"/>
          <a:ext cx="10069830" cy="547967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668581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Chief Funding Source of HCBS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4"/>
          <a:stretch>
            <a:fillRect/>
          </a:stretch>
        </p:blipFill>
        <p:spPr>
          <a:xfrm>
            <a:off x="10295238" y="384841"/>
            <a:ext cx="1477662" cy="555882"/>
          </a:xfrm>
          <a:prstGeom prst="rect">
            <a:avLst/>
          </a:prstGeom>
        </p:spPr>
      </p:pic>
      <p:sp>
        <p:nvSpPr>
          <p:cNvPr id="3" name="TextBox 2">
            <a:extLst>
              <a:ext uri="{FF2B5EF4-FFF2-40B4-BE49-F238E27FC236}">
                <a16:creationId xmlns:a16="http://schemas.microsoft.com/office/drawing/2014/main" id="{D4C0217F-59D5-933A-4B0D-66C4C859CB98}"/>
              </a:ext>
            </a:extLst>
          </p:cNvPr>
          <p:cNvSpPr txBox="1"/>
          <p:nvPr userDrawn="1"/>
        </p:nvSpPr>
        <p:spPr>
          <a:xfrm>
            <a:off x="335280" y="1543050"/>
            <a:ext cx="11521440" cy="5170646"/>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Medicaid became the major source of funding for mental health (MH) services during the 1980s and 1990s.</a:t>
            </a:r>
          </a:p>
          <a:p>
            <a:pPr marL="0" indent="0">
              <a:buNone/>
            </a:pPr>
            <a:endParaRPr lang="en-US" sz="2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Full management contracting and new sources of Medicaid revenue resulted in the major expansion of HCBS, and deinstitutionalization of individuals living in state operated facilities.</a:t>
            </a:r>
          </a:p>
          <a:p>
            <a:endParaRPr lang="en-US" sz="2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solidFill>
                  <a:schemeClr val="tx1"/>
                </a:solidFill>
                <a:latin typeface="Arial" panose="020B0604020202020204" pitchFamily="34" charset="0"/>
                <a:ea typeface="ＭＳ Ｐゴシック"/>
                <a:cs typeface="Arial" panose="020B0604020202020204" pitchFamily="34" charset="0"/>
              </a:rPr>
              <a:t>HCBS have been included in several of Michigan’s waiver programs, including the Habilitation Supports Waiver (HSW), the Children’s Waiver Program (CWP), the Serious Emotional Disturbance (SED Waiver) and the MI Choice Waiver.</a:t>
            </a:r>
            <a:endParaRPr lang="en-US" sz="2400" dirty="0">
              <a:solidFill>
                <a:schemeClr val="tx1"/>
              </a:solidFill>
              <a:latin typeface="Arial" panose="020B0604020202020204" pitchFamily="34" charset="0"/>
              <a:cs typeface="Arial" panose="020B0604020202020204" pitchFamily="34" charset="0"/>
            </a:endParaRPr>
          </a:p>
          <a:p>
            <a:endParaRPr lang="en-US" sz="2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CMH/PIHPs provide the oversight of LTC for persons with severe and persistent MI and I/DD. </a:t>
            </a:r>
          </a:p>
          <a:p>
            <a:endParaRPr lang="en-US" dirty="0"/>
          </a:p>
        </p:txBody>
      </p:sp>
      <p:pic>
        <p:nvPicPr>
          <p:cNvPr id="5" name="Audio 14">
            <a:extLst>
              <a:ext uri="{FF2B5EF4-FFF2-40B4-BE49-F238E27FC236}">
                <a16:creationId xmlns:a16="http://schemas.microsoft.com/office/drawing/2014/main" id="{DE445616-5A72-56B0-54AB-957C88305F59}"/>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087103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What are HCBS?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4"/>
          <a:stretch>
            <a:fillRect/>
          </a:stretch>
        </p:blipFill>
        <p:spPr>
          <a:xfrm>
            <a:off x="10295238" y="384841"/>
            <a:ext cx="1477662" cy="555882"/>
          </a:xfrm>
          <a:prstGeom prst="rect">
            <a:avLst/>
          </a:prstGeom>
        </p:spPr>
      </p:pic>
      <p:sp>
        <p:nvSpPr>
          <p:cNvPr id="3" name="TextBox 2">
            <a:extLst>
              <a:ext uri="{FF2B5EF4-FFF2-40B4-BE49-F238E27FC236}">
                <a16:creationId xmlns:a16="http://schemas.microsoft.com/office/drawing/2014/main" id="{9036A548-A6BE-4247-A6A0-EF3992F23052}"/>
              </a:ext>
            </a:extLst>
          </p:cNvPr>
          <p:cNvSpPr txBox="1"/>
          <p:nvPr userDrawn="1"/>
        </p:nvSpPr>
        <p:spPr>
          <a:xfrm>
            <a:off x="419100" y="1588770"/>
            <a:ext cx="11353800" cy="4801314"/>
          </a:xfrm>
          <a:prstGeom prst="rect">
            <a:avLst/>
          </a:prstGeom>
          <a:noFill/>
        </p:spPr>
        <p:txBody>
          <a:bodyPr wrap="square" rtlCol="0">
            <a:spAutoFit/>
          </a:bodyPr>
          <a:lstStyle/>
          <a:p>
            <a:pPr marL="285750" indent="-285750">
              <a:buFont typeface="Arial" panose="020B0604020202020204" pitchFamily="34" charset="0"/>
              <a:buChar char="•"/>
            </a:pPr>
            <a:r>
              <a:rPr lang="en-US" sz="2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HCBS provide opportunities for persons who are eligible for Medicaid to receive services in their own home or community rather than in institutions or other isolating settings. </a:t>
            </a:r>
          </a:p>
          <a:p>
            <a:pPr marL="0" indent="0">
              <a:buNone/>
            </a:pPr>
            <a:endParaRPr lang="en-US" sz="2400" kern="1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sz="2400" b="0" i="0" u="none" strike="noStrike" dirty="0">
                <a:solidFill>
                  <a:schemeClr val="tx1"/>
                </a:solidFill>
                <a:effectLst/>
                <a:latin typeface="Arial" panose="020B0604020202020204" pitchFamily="34" charset="0"/>
                <a:cs typeface="Arial" panose="020B0604020202020204" pitchFamily="34" charset="0"/>
              </a:rPr>
              <a:t>Programs that provide HCBS serve a variety of different population groups, including </a:t>
            </a:r>
            <a:r>
              <a:rPr lang="en-US" sz="2400" dirty="0">
                <a:solidFill>
                  <a:schemeClr val="tx1"/>
                </a:solidFill>
                <a:latin typeface="Arial" panose="020B0604020202020204" pitchFamily="34" charset="0"/>
                <a:cs typeface="Arial" panose="020B0604020202020204" pitchFamily="34" charset="0"/>
              </a:rPr>
              <a:t>adults</a:t>
            </a:r>
            <a:r>
              <a:rPr lang="en-US" sz="2400" b="0" i="0" u="none" strike="noStrike" dirty="0">
                <a:solidFill>
                  <a:schemeClr val="tx1"/>
                </a:solidFill>
                <a:effectLst/>
                <a:latin typeface="Arial" panose="020B0604020202020204" pitchFamily="34" charset="0"/>
                <a:cs typeface="Arial" panose="020B0604020202020204" pitchFamily="34" charset="0"/>
              </a:rPr>
              <a:t> with I/DD, children and young adults with SED or I/DD, persons with serious mental illnesses, and persons with physical disabilities.</a:t>
            </a:r>
          </a:p>
          <a:p>
            <a:pPr marL="0" indent="0">
              <a:buNone/>
            </a:pPr>
            <a:endParaRPr lang="en-US" sz="2400" kern="1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sz="2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HCBS include Community Living Supports, Skill Building Assistance, and more.</a:t>
            </a:r>
          </a:p>
          <a:p>
            <a:pPr marL="0" indent="0">
              <a:buNone/>
            </a:pPr>
            <a:endParaRPr lang="en-US" sz="2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sz="2400" kern="100" dirty="0">
                <a:solidFill>
                  <a:schemeClr val="tx1"/>
                </a:solidFill>
                <a:latin typeface="Arial" panose="020B0604020202020204" pitchFamily="34" charset="0"/>
                <a:ea typeface="Calibri" panose="020F0502020204030204" pitchFamily="34" charset="0"/>
                <a:cs typeface="Arial" panose="020B0604020202020204" pitchFamily="34" charset="0"/>
              </a:rPr>
              <a:t>Supported Employment is considered an HCBS; since this service is provided in the community, it is presumed compliant with the HCBS rule.  </a:t>
            </a:r>
            <a:endParaRPr lang="en-US" sz="2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4" name="Audio 14">
            <a:extLst>
              <a:ext uri="{FF2B5EF4-FFF2-40B4-BE49-F238E27FC236}">
                <a16:creationId xmlns:a16="http://schemas.microsoft.com/office/drawing/2014/main" id="{EF5D43DB-29CC-84B5-9D92-7E94B3CC4C27}"/>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4268591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1539918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C8ACD4-22B1-6B1D-CBBD-D77CD9845DA4}"/>
              </a:ext>
            </a:extLst>
          </p:cNvPr>
          <p:cNvSpPr>
            <a:spLocks noGrp="1"/>
          </p:cNvSpPr>
          <p:nvPr>
            <p:ph type="title"/>
          </p:nvPr>
        </p:nvSpPr>
        <p:spPr>
          <a:xfrm>
            <a:off x="838200" y="1"/>
            <a:ext cx="9037938" cy="132556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40C9917-27B6-3046-49AB-03FDCA409A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08458EF-EA24-7457-AEB7-C34B6377A4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cs typeface="Arial" panose="020B0604020202020204" pitchFamily="34" charset="0"/>
              </a:defRPr>
            </a:lvl1pPr>
          </a:lstStyle>
          <a:p>
            <a:fld id="{809B3C54-BE60-8D42-B958-D833F7DCCF0A}" type="slidenum">
              <a:rPr lang="en-US" smtClean="0"/>
              <a:pPr/>
              <a:t>‹#›</a:t>
            </a:fld>
            <a:endParaRPr lang="en-US"/>
          </a:p>
        </p:txBody>
      </p:sp>
    </p:spTree>
    <p:extLst>
      <p:ext uri="{BB962C8B-B14F-4D97-AF65-F5344CB8AC3E}">
        <p14:creationId xmlns:p14="http://schemas.microsoft.com/office/powerpoint/2010/main" val="17889521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4" r:id="rId3"/>
    <p:sldLayoutId id="2147483691" r:id="rId4"/>
    <p:sldLayoutId id="2147483692" r:id="rId5"/>
    <p:sldLayoutId id="2147483693" r:id="rId6"/>
    <p:sldLayoutId id="2147483694" r:id="rId7"/>
    <p:sldLayoutId id="2147483695" r:id="rId8"/>
    <p:sldLayoutId id="2147483696" r:id="rId9"/>
    <p:sldLayoutId id="2147483697"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698" r:id="rId19"/>
    <p:sldLayoutId id="2147483652" r:id="rId20"/>
    <p:sldLayoutId id="2147483665" r:id="rId21"/>
    <p:sldLayoutId id="2147483662" r:id="rId22"/>
    <p:sldLayoutId id="2147483651" r:id="rId23"/>
    <p:sldLayoutId id="2147483654" r:id="rId24"/>
    <p:sldLayoutId id="2147483660" r:id="rId25"/>
    <p:sldLayoutId id="2147483656" r:id="rId26"/>
    <p:sldLayoutId id="2147483661" r:id="rId27"/>
    <p:sldLayoutId id="2147483708" r:id="rId28"/>
  </p:sldLayoutIdLst>
  <p:txStyles>
    <p:titleStyle>
      <a:lvl1pPr algn="l" defTabSz="914400" rtl="0" eaLnBrk="1" latinLnBrk="0" hangingPunct="1">
        <a:lnSpc>
          <a:spcPct val="90000"/>
        </a:lnSpc>
        <a:spcBef>
          <a:spcPct val="0"/>
        </a:spcBef>
        <a:buNone/>
        <a:defRPr sz="4400" b="0" i="0" kern="1200">
          <a:solidFill>
            <a:srgbClr val="0F406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F406B"/>
        </a:buClr>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F406B"/>
        </a:buClr>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F406B"/>
        </a:buClr>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F406B"/>
        </a:buClr>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F406B"/>
        </a:buClr>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3.xml.rels><?xml version="1.0" encoding="UTF-8" standalone="yes"?>
<Relationships xmlns="http://schemas.openxmlformats.org/package/2006/relationships"><Relationship Id="rId2" Type="http://schemas.openxmlformats.org/officeDocument/2006/relationships/hyperlink" Target="https://www.michigan.gov/mdhhs/assistance-programs/healthcare/hifa/home-and-community-based-services-program-transition" TargetMode="External"/><Relationship Id="rId1" Type="http://schemas.openxmlformats.org/officeDocument/2006/relationships/slideLayout" Target="../slideLayouts/slideLayout2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ctrTitle"/>
          </p:nvPr>
        </p:nvSpPr>
        <p:spPr bwMode="auto">
          <a:xfrm>
            <a:off x="1128409" y="389106"/>
            <a:ext cx="10077855" cy="4367720"/>
          </a:xfrm>
          <a:noFill/>
          <a:ln>
            <a:miter lim="800000"/>
            <a:headEnd/>
            <a:tailEnd/>
          </a:ln>
        </p:spPr>
        <p:txBody>
          <a:bodyPr vert="horz" wrap="square" lIns="91440" tIns="45720" rIns="91440" bIns="45720" numCol="1" rtlCol="0" anchor="t" anchorCtr="0" compatLnSpc="1">
            <a:prstTxWarp prst="textNoShape">
              <a:avLst/>
            </a:prstTxWarp>
            <a:normAutofit fontScale="90000"/>
          </a:bodyPr>
          <a:lstStyle/>
          <a:p>
            <a:pPr algn="ctr"/>
            <a:r>
              <a:rPr lang="en-US" sz="4900" b="1" dirty="0">
                <a:latin typeface="Arial"/>
                <a:ea typeface="Gotham-Bold" charset="0"/>
                <a:cs typeface="Arial"/>
              </a:rPr>
              <a:t>Home and Community Based Services Case Manager/Supports Coordinator Training</a:t>
            </a:r>
            <a:br>
              <a:rPr lang="en-US" sz="4900" b="1" dirty="0">
                <a:latin typeface="Arial"/>
                <a:ea typeface="Gotham-Bold" charset="0"/>
                <a:cs typeface="Arial"/>
              </a:rPr>
            </a:br>
            <a:br>
              <a:rPr lang="en-US" sz="4900" b="1" dirty="0">
                <a:latin typeface="Arial"/>
                <a:ea typeface="Gotham-Bold" charset="0"/>
                <a:cs typeface="Arial"/>
              </a:rPr>
            </a:br>
            <a:r>
              <a:rPr lang="en-US" sz="4900" b="1" dirty="0">
                <a:latin typeface="Arial"/>
                <a:ea typeface="Gotham-Bold" charset="0"/>
                <a:cs typeface="Arial"/>
              </a:rPr>
              <a:t>Module 3:</a:t>
            </a:r>
            <a:br>
              <a:rPr lang="en-US" sz="4900" b="1" dirty="0">
                <a:latin typeface="Arial"/>
                <a:ea typeface="Gotham-Bold" charset="0"/>
                <a:cs typeface="Arial"/>
              </a:rPr>
            </a:br>
            <a:r>
              <a:rPr lang="en-US" sz="4900" b="1" dirty="0">
                <a:latin typeface="Arial"/>
                <a:ea typeface="Gotham-Bold" charset="0"/>
                <a:cs typeface="Arial"/>
              </a:rPr>
              <a:t>Compliance Monitoring</a:t>
            </a:r>
            <a:br>
              <a:rPr lang="en-US" sz="4400" b="1" dirty="0">
                <a:latin typeface="Arial"/>
                <a:ea typeface="Gotham-Bold" charset="0"/>
                <a:cs typeface="Arial"/>
              </a:rPr>
            </a:br>
            <a:br>
              <a:rPr lang="en-US" b="1" dirty="0">
                <a:latin typeface="Arial"/>
                <a:ea typeface="Gotham-Bold" charset="0"/>
                <a:cs typeface="Arial"/>
              </a:rPr>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A32C5-200A-304D-1CDE-08D4423B818C}"/>
              </a:ext>
            </a:extLst>
          </p:cNvPr>
          <p:cNvSpPr>
            <a:spLocks noGrp="1"/>
          </p:cNvSpPr>
          <p:nvPr>
            <p:ph type="title"/>
          </p:nvPr>
        </p:nvSpPr>
        <p:spPr>
          <a:xfrm>
            <a:off x="0" y="1"/>
            <a:ext cx="9876138" cy="1325564"/>
          </a:xfrm>
        </p:spPr>
        <p:txBody>
          <a:bodyPr>
            <a:normAutofit/>
          </a:bodyPr>
          <a:lstStyle/>
          <a:p>
            <a:r>
              <a:rPr lang="en-US" sz="3400" b="1" dirty="0"/>
              <a:t>HCBS Final Rule:</a:t>
            </a:r>
            <a:br>
              <a:rPr lang="en-US" sz="3400" b="1" dirty="0"/>
            </a:br>
            <a:r>
              <a:rPr lang="en-US" sz="3400" b="1" dirty="0"/>
              <a:t>Service Specific HCBS Requirements</a:t>
            </a:r>
          </a:p>
        </p:txBody>
      </p:sp>
      <p:sp>
        <p:nvSpPr>
          <p:cNvPr id="3" name="Content Placeholder 2">
            <a:extLst>
              <a:ext uri="{FF2B5EF4-FFF2-40B4-BE49-F238E27FC236}">
                <a16:creationId xmlns:a16="http://schemas.microsoft.com/office/drawing/2014/main" id="{D620391A-B62C-1821-ABEC-B21F718F6325}"/>
              </a:ext>
            </a:extLst>
          </p:cNvPr>
          <p:cNvSpPr>
            <a:spLocks noGrp="1"/>
          </p:cNvSpPr>
          <p:nvPr>
            <p:ph idx="1"/>
          </p:nvPr>
        </p:nvSpPr>
        <p:spPr>
          <a:xfrm>
            <a:off x="157163" y="1585912"/>
            <a:ext cx="11887200" cy="5114925"/>
          </a:xfrm>
        </p:spPr>
        <p:txBody>
          <a:bodyPr>
            <a:normAutofit fontScale="92500" lnSpcReduction="10000"/>
          </a:bodyPr>
          <a:lstStyle/>
          <a:p>
            <a:pPr marL="0" indent="0">
              <a:buNone/>
            </a:pPr>
            <a:r>
              <a:rPr lang="en-US" sz="2600" b="1" dirty="0">
                <a:solidFill>
                  <a:schemeClr val="tx1"/>
                </a:solidFill>
              </a:rPr>
              <a:t>Skill-building assistance- </a:t>
            </a:r>
            <a:r>
              <a:rPr lang="en-US" sz="2600" dirty="0">
                <a:solidFill>
                  <a:schemeClr val="tx1"/>
                </a:solidFill>
              </a:rPr>
              <a:t>Consists of activities identified in the IPOS that assist a beneficiary to increase their economic self-sufficiency</a:t>
            </a:r>
            <a:r>
              <a:rPr lang="en-US" sz="2600" dirty="0"/>
              <a:t>. </a:t>
            </a:r>
            <a:r>
              <a:rPr lang="en-US" sz="2600" dirty="0">
                <a:solidFill>
                  <a:schemeClr val="tx1"/>
                </a:solidFill>
              </a:rPr>
              <a:t> </a:t>
            </a:r>
            <a:r>
              <a:rPr lang="en-US" sz="2600" dirty="0"/>
              <a:t>E</a:t>
            </a:r>
            <a:r>
              <a:rPr lang="en-US" sz="2600" dirty="0">
                <a:solidFill>
                  <a:schemeClr val="tx1"/>
                </a:solidFill>
              </a:rPr>
              <a:t>mphasis </a:t>
            </a:r>
            <a:r>
              <a:rPr lang="en-US" sz="2600" dirty="0"/>
              <a:t>is placed </a:t>
            </a:r>
            <a:r>
              <a:rPr lang="en-US" sz="2600" dirty="0">
                <a:solidFill>
                  <a:schemeClr val="tx1"/>
                </a:solidFill>
              </a:rPr>
              <a:t>on developing and learning skills that allow the individual to successfully engage in meaningful activities </a:t>
            </a:r>
            <a:r>
              <a:rPr lang="en-US" sz="2600" dirty="0"/>
              <a:t>including</a:t>
            </a:r>
            <a:r>
              <a:rPr lang="en-US" sz="2600" dirty="0">
                <a:solidFill>
                  <a:schemeClr val="tx1"/>
                </a:solidFill>
              </a:rPr>
              <a:t> school, competitive employment</a:t>
            </a:r>
            <a:r>
              <a:rPr lang="en-US" sz="2600" dirty="0"/>
              <a:t> a</a:t>
            </a:r>
            <a:r>
              <a:rPr lang="en-US" sz="2600" dirty="0">
                <a:solidFill>
                  <a:schemeClr val="tx1"/>
                </a:solidFill>
              </a:rPr>
              <a:t>nd/or volunteering </a:t>
            </a:r>
            <a:r>
              <a:rPr lang="en-US" sz="2600" dirty="0"/>
              <a:t>to the extent the individual desires. </a:t>
            </a:r>
          </a:p>
          <a:p>
            <a:pPr marL="0" indent="0">
              <a:buNone/>
            </a:pPr>
            <a:endParaRPr lang="en-US" sz="2600" dirty="0">
              <a:solidFill>
                <a:schemeClr val="tx1"/>
              </a:solidFill>
            </a:endParaRPr>
          </a:p>
          <a:p>
            <a:r>
              <a:rPr lang="en-US" sz="2600" dirty="0">
                <a:solidFill>
                  <a:schemeClr val="tx1"/>
                </a:solidFill>
              </a:rPr>
              <a:t> Skill building is provided in community-based settings and provides knowledge and specialized skill development and/or supports to achieve specific outcomes. The outcomes are consistent with the individual’s identified goals, and lead to greater opportunities for independence, community participation,</a:t>
            </a:r>
            <a:r>
              <a:rPr lang="en-US" sz="2600" dirty="0"/>
              <a:t> </a:t>
            </a:r>
            <a:r>
              <a:rPr lang="en-US" sz="2600" dirty="0">
                <a:solidFill>
                  <a:schemeClr val="tx1"/>
                </a:solidFill>
              </a:rPr>
              <a:t>inclusion</a:t>
            </a:r>
            <a:r>
              <a:rPr lang="en-US" sz="2600" dirty="0"/>
              <a:t> </a:t>
            </a:r>
            <a:r>
              <a:rPr lang="en-US" sz="2600" dirty="0">
                <a:solidFill>
                  <a:schemeClr val="tx1"/>
                </a:solidFill>
              </a:rPr>
              <a:t>and increased productivity. </a:t>
            </a:r>
          </a:p>
          <a:p>
            <a:pPr marL="0" indent="0">
              <a:buNone/>
            </a:pPr>
            <a:endParaRPr lang="en-US" sz="2600" dirty="0">
              <a:solidFill>
                <a:schemeClr val="tx1"/>
              </a:solidFill>
            </a:endParaRPr>
          </a:p>
          <a:p>
            <a:r>
              <a:rPr lang="en-US" sz="2600" dirty="0">
                <a:solidFill>
                  <a:schemeClr val="tx1"/>
                </a:solidFill>
              </a:rPr>
              <a:t>Skill-building </a:t>
            </a:r>
            <a:r>
              <a:rPr lang="en-US" sz="2600" dirty="0"/>
              <a:t>a</a:t>
            </a:r>
            <a:r>
              <a:rPr lang="en-US" sz="2600" dirty="0">
                <a:solidFill>
                  <a:schemeClr val="tx1"/>
                </a:solidFill>
              </a:rPr>
              <a:t>ssistance is a time-limited service with a primary focus on skill development, acquisition, retention, or improvement in self-help, socialization</a:t>
            </a:r>
            <a:r>
              <a:rPr lang="en-US" sz="2600" dirty="0"/>
              <a:t> </a:t>
            </a:r>
            <a:r>
              <a:rPr lang="en-US" sz="2600" dirty="0">
                <a:solidFill>
                  <a:schemeClr val="tx1"/>
                </a:solidFill>
              </a:rPr>
              <a:t>and adaptive skills.</a:t>
            </a:r>
          </a:p>
          <a:p>
            <a:endParaRPr lang="en-US" dirty="0"/>
          </a:p>
        </p:txBody>
      </p:sp>
    </p:spTree>
    <p:extLst>
      <p:ext uri="{BB962C8B-B14F-4D97-AF65-F5344CB8AC3E}">
        <p14:creationId xmlns:p14="http://schemas.microsoft.com/office/powerpoint/2010/main" val="1778769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182B0-2BFF-9BEF-394A-411E672D5B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CA20BB-FAFB-B999-14DB-0E15A105E5FF}"/>
              </a:ext>
            </a:extLst>
          </p:cNvPr>
          <p:cNvSpPr>
            <a:spLocks noGrp="1"/>
          </p:cNvSpPr>
          <p:nvPr>
            <p:ph type="title"/>
          </p:nvPr>
        </p:nvSpPr>
        <p:spPr>
          <a:xfrm>
            <a:off x="0" y="1"/>
            <a:ext cx="10291864" cy="1325564"/>
          </a:xfrm>
        </p:spPr>
        <p:txBody>
          <a:bodyPr>
            <a:noAutofit/>
          </a:bodyPr>
          <a:lstStyle/>
          <a:p>
            <a:r>
              <a:rPr lang="en-US" sz="3400" b="1" dirty="0"/>
              <a:t>HCBS Final Rule:</a:t>
            </a:r>
            <a:br>
              <a:rPr lang="en-US" sz="3400" b="1" dirty="0"/>
            </a:br>
            <a:r>
              <a:rPr lang="en-US" sz="3400" b="1" dirty="0"/>
              <a:t>Service Specific HCBS Requirements </a:t>
            </a:r>
          </a:p>
        </p:txBody>
      </p:sp>
      <p:sp>
        <p:nvSpPr>
          <p:cNvPr id="3" name="Content Placeholder 2">
            <a:extLst>
              <a:ext uri="{FF2B5EF4-FFF2-40B4-BE49-F238E27FC236}">
                <a16:creationId xmlns:a16="http://schemas.microsoft.com/office/drawing/2014/main" id="{EEB9DFBF-DF99-50FD-E6F6-B8D5CA20C572}"/>
              </a:ext>
            </a:extLst>
          </p:cNvPr>
          <p:cNvSpPr>
            <a:spLocks noGrp="1"/>
          </p:cNvSpPr>
          <p:nvPr>
            <p:ph idx="1"/>
          </p:nvPr>
        </p:nvSpPr>
        <p:spPr>
          <a:xfrm>
            <a:off x="157163" y="1585912"/>
            <a:ext cx="11887200" cy="5114925"/>
          </a:xfrm>
        </p:spPr>
        <p:txBody>
          <a:bodyPr>
            <a:normAutofit/>
          </a:bodyPr>
          <a:lstStyle/>
          <a:p>
            <a:pPr marL="0" indent="0">
              <a:buNone/>
            </a:pPr>
            <a:r>
              <a:rPr lang="en-US" sz="2400" b="1" dirty="0">
                <a:solidFill>
                  <a:schemeClr val="tx1"/>
                </a:solidFill>
                <a:latin typeface="Arial" panose="020B0604020202020204" pitchFamily="34" charset="0"/>
                <a:cs typeface="Arial" panose="020B0604020202020204" pitchFamily="34" charset="0"/>
              </a:rPr>
              <a:t>Community Living Supports (CLS)- </a:t>
            </a:r>
            <a:r>
              <a:rPr lang="en-US" sz="2400" dirty="0">
                <a:solidFill>
                  <a:schemeClr val="tx1"/>
                </a:solidFill>
                <a:latin typeface="Arial" panose="020B0604020202020204" pitchFamily="34" charset="0"/>
                <a:cs typeface="Arial" panose="020B0604020202020204" pitchFamily="34" charset="0"/>
              </a:rPr>
              <a:t>are used to increase or maintain personal self-sufficiency, facilitating an individual’s achievement of their goals of community inclusion and participation, independence or productivity.</a:t>
            </a:r>
          </a:p>
          <a:p>
            <a:pPr marL="0" indent="0">
              <a:buNone/>
            </a:pPr>
            <a:endParaRPr lang="en-US" sz="2400" dirty="0">
              <a:solidFill>
                <a:schemeClr val="tx1"/>
              </a:solidFill>
              <a:latin typeface="Arial" panose="020B0604020202020204" pitchFamily="34" charset="0"/>
              <a:cs typeface="Arial" panose="020B0604020202020204" pitchFamily="34" charset="0"/>
            </a:endParaRPr>
          </a:p>
          <a:p>
            <a:r>
              <a:rPr lang="en-US" sz="2400" dirty="0">
                <a:solidFill>
                  <a:schemeClr val="tx1"/>
                </a:solidFill>
                <a:effectLst/>
                <a:latin typeface="Arial" panose="020B0604020202020204" pitchFamily="34" charset="0"/>
                <a:cs typeface="Arial" panose="020B0604020202020204" pitchFamily="34" charset="0"/>
              </a:rPr>
              <a:t>The s</a:t>
            </a:r>
            <a:r>
              <a:rPr lang="en-US" sz="2400" dirty="0">
                <a:solidFill>
                  <a:schemeClr val="tx1"/>
                </a:solidFill>
                <a:latin typeface="Arial" panose="020B0604020202020204" pitchFamily="34" charset="0"/>
                <a:cs typeface="Arial" panose="020B0604020202020204" pitchFamily="34" charset="0"/>
              </a:rPr>
              <a:t>upports may be provided in the individual’s residence or in community settings.</a:t>
            </a:r>
          </a:p>
          <a:p>
            <a:endParaRPr lang="en-US" sz="2400" dirty="0">
              <a:solidFill>
                <a:schemeClr val="tx1"/>
              </a:solidFill>
              <a:effectLst/>
              <a:latin typeface="Arial" panose="020B0604020202020204" pitchFamily="34" charset="0"/>
              <a:cs typeface="Arial" panose="020B0604020202020204" pitchFamily="34" charset="0"/>
            </a:endParaRPr>
          </a:p>
          <a:p>
            <a:r>
              <a:rPr lang="en-US" sz="2400" dirty="0">
                <a:solidFill>
                  <a:schemeClr val="tx1"/>
                </a:solidFill>
                <a:effectLst/>
                <a:latin typeface="Arial" panose="020B0604020202020204" pitchFamily="34" charset="0"/>
                <a:cs typeface="Arial" panose="020B0604020202020204" pitchFamily="34" charset="0"/>
              </a:rPr>
              <a:t>Services should provide opportunities for integration with the community, and participation in activities comparable to activities for individuals of similar age or with similar interests who do not receive Medicaid HCBS. </a:t>
            </a:r>
            <a:endParaRPr lang="en-US" sz="2400" dirty="0">
              <a:solidFill>
                <a:schemeClr val="tx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630592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61707-2861-35E9-DD9C-5629AF145A1F}"/>
              </a:ext>
            </a:extLst>
          </p:cNvPr>
          <p:cNvSpPr>
            <a:spLocks noGrp="1"/>
          </p:cNvSpPr>
          <p:nvPr>
            <p:ph type="title"/>
          </p:nvPr>
        </p:nvSpPr>
        <p:spPr>
          <a:xfrm>
            <a:off x="0" y="1"/>
            <a:ext cx="9876138" cy="1325564"/>
          </a:xfrm>
        </p:spPr>
        <p:txBody>
          <a:bodyPr>
            <a:normAutofit/>
          </a:bodyPr>
          <a:lstStyle/>
          <a:p>
            <a:r>
              <a:rPr lang="en-US" sz="3400" b="1" dirty="0"/>
              <a:t>Knowledge Checkpoint</a:t>
            </a:r>
          </a:p>
        </p:txBody>
      </p:sp>
      <p:sp>
        <p:nvSpPr>
          <p:cNvPr id="6" name="Content Placeholder 5">
            <a:extLst>
              <a:ext uri="{FF2B5EF4-FFF2-40B4-BE49-F238E27FC236}">
                <a16:creationId xmlns:a16="http://schemas.microsoft.com/office/drawing/2014/main" id="{B4BE3E47-E49F-8101-7969-AFFD6518DCF4}"/>
              </a:ext>
            </a:extLst>
          </p:cNvPr>
          <p:cNvSpPr>
            <a:spLocks noGrp="1"/>
          </p:cNvSpPr>
          <p:nvPr>
            <p:ph idx="1"/>
          </p:nvPr>
        </p:nvSpPr>
        <p:spPr>
          <a:xfrm>
            <a:off x="385011" y="1540042"/>
            <a:ext cx="11598442" cy="5069305"/>
          </a:xfrm>
        </p:spPr>
        <p:txBody>
          <a:bodyPr>
            <a:normAutofit/>
          </a:bodyPr>
          <a:lstStyle/>
          <a:p>
            <a:pPr marL="0" indent="0">
              <a:buNone/>
            </a:pPr>
            <a:endParaRPr lang="en-US" sz="2400" dirty="0">
              <a:solidFill>
                <a:schemeClr val="tx1"/>
              </a:solidFill>
              <a:latin typeface="Arial" panose="020B0604020202020204" pitchFamily="34" charset="0"/>
              <a:cs typeface="Arial" panose="020B0604020202020204" pitchFamily="34" charset="0"/>
            </a:endParaRPr>
          </a:p>
          <a:p>
            <a:pPr marL="0" indent="0">
              <a:buNone/>
            </a:pPr>
            <a:endParaRPr lang="en-US" sz="2400" dirty="0"/>
          </a:p>
          <a:p>
            <a:pPr marL="0" indent="0">
              <a:buNone/>
            </a:pPr>
            <a:r>
              <a:rPr lang="en-US" sz="2400" dirty="0">
                <a:solidFill>
                  <a:schemeClr val="tx1"/>
                </a:solidFill>
                <a:latin typeface="Arial" panose="020B0604020202020204" pitchFamily="34" charset="0"/>
                <a:cs typeface="Arial" panose="020B0604020202020204" pitchFamily="34" charset="0"/>
              </a:rPr>
              <a:t>True or False</a:t>
            </a:r>
          </a:p>
          <a:p>
            <a:pPr marL="0" indent="0">
              <a:buNone/>
            </a:pPr>
            <a:endParaRPr lang="en-US" sz="2400" dirty="0">
              <a:solidFill>
                <a:schemeClr val="tx1"/>
              </a:solidFill>
              <a:latin typeface="Arial" panose="020B0604020202020204" pitchFamily="34" charset="0"/>
              <a:cs typeface="Arial" panose="020B0604020202020204" pitchFamily="34" charset="0"/>
            </a:endParaRPr>
          </a:p>
          <a:p>
            <a:pPr marL="0" indent="0">
              <a:buNone/>
            </a:pPr>
            <a:r>
              <a:rPr lang="en-US" sz="2400" dirty="0">
                <a:solidFill>
                  <a:schemeClr val="tx1"/>
                </a:solidFill>
                <a:effectLst/>
                <a:latin typeface="Arial" panose="020B0604020202020204" pitchFamily="34" charset="0"/>
                <a:cs typeface="Arial" panose="020B0604020202020204" pitchFamily="34" charset="0"/>
              </a:rPr>
              <a:t>Individuals receiving Medicaid HCBS have the same rights, protections</a:t>
            </a:r>
            <a:r>
              <a:rPr lang="en-US" sz="2400" dirty="0"/>
              <a:t> </a:t>
            </a:r>
            <a:r>
              <a:rPr lang="en-US" sz="2400" dirty="0">
                <a:solidFill>
                  <a:schemeClr val="tx1"/>
                </a:solidFill>
                <a:effectLst/>
                <a:latin typeface="Arial" panose="020B0604020202020204" pitchFamily="34" charset="0"/>
                <a:cs typeface="Arial" panose="020B0604020202020204" pitchFamily="34" charset="0"/>
              </a:rPr>
              <a:t>and assurances in all living arrangements as those not receiving Medicaid HCBS. </a:t>
            </a:r>
            <a:endParaRPr lang="en-US" sz="2400" dirty="0">
              <a:solidFill>
                <a:schemeClr val="tx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137419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C502B-FEC0-9837-3045-0D807A7030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AE3733-AC3A-65FA-6A17-C39A7E9FCD21}"/>
              </a:ext>
            </a:extLst>
          </p:cNvPr>
          <p:cNvSpPr>
            <a:spLocks noGrp="1"/>
          </p:cNvSpPr>
          <p:nvPr>
            <p:ph type="title"/>
          </p:nvPr>
        </p:nvSpPr>
        <p:spPr>
          <a:xfrm>
            <a:off x="0" y="1"/>
            <a:ext cx="9876138" cy="1325564"/>
          </a:xfrm>
        </p:spPr>
        <p:txBody>
          <a:bodyPr>
            <a:normAutofit/>
          </a:bodyPr>
          <a:lstStyle/>
          <a:p>
            <a:r>
              <a:rPr lang="en-US" sz="3400" b="1" dirty="0"/>
              <a:t>Knowledge Checkpoint</a:t>
            </a:r>
          </a:p>
        </p:txBody>
      </p:sp>
      <p:sp>
        <p:nvSpPr>
          <p:cNvPr id="6" name="Content Placeholder 5">
            <a:extLst>
              <a:ext uri="{FF2B5EF4-FFF2-40B4-BE49-F238E27FC236}">
                <a16:creationId xmlns:a16="http://schemas.microsoft.com/office/drawing/2014/main" id="{700C4A18-9CD8-555B-5A2E-5A5808D07488}"/>
              </a:ext>
            </a:extLst>
          </p:cNvPr>
          <p:cNvSpPr>
            <a:spLocks noGrp="1"/>
          </p:cNvSpPr>
          <p:nvPr>
            <p:ph idx="1"/>
          </p:nvPr>
        </p:nvSpPr>
        <p:spPr>
          <a:xfrm>
            <a:off x="385011" y="1540042"/>
            <a:ext cx="11598442" cy="5069305"/>
          </a:xfrm>
        </p:spPr>
        <p:txBody>
          <a:bodyPr>
            <a:normAutofit/>
          </a:bodyPr>
          <a:lstStyle/>
          <a:p>
            <a:pPr marL="0" indent="0">
              <a:buNone/>
            </a:pPr>
            <a:endParaRPr lang="en-US" sz="2400" dirty="0">
              <a:solidFill>
                <a:schemeClr val="tx1"/>
              </a:solidFill>
              <a:latin typeface="Arial" panose="020B0604020202020204" pitchFamily="34" charset="0"/>
              <a:cs typeface="Arial" panose="020B0604020202020204" pitchFamily="34" charset="0"/>
            </a:endParaRPr>
          </a:p>
          <a:p>
            <a:pPr marL="0" indent="0">
              <a:buNone/>
            </a:pPr>
            <a:endParaRPr lang="en-US" sz="2400" dirty="0"/>
          </a:p>
          <a:p>
            <a:pPr marL="0" indent="0">
              <a:buNone/>
            </a:pPr>
            <a:r>
              <a:rPr lang="en-US" sz="2400" dirty="0">
                <a:solidFill>
                  <a:schemeClr val="tx1"/>
                </a:solidFill>
                <a:latin typeface="Arial" panose="020B0604020202020204" pitchFamily="34" charset="0"/>
                <a:cs typeface="Arial" panose="020B0604020202020204" pitchFamily="34" charset="0"/>
              </a:rPr>
              <a:t>True or False</a:t>
            </a:r>
          </a:p>
          <a:p>
            <a:pPr marL="0" indent="0">
              <a:buNone/>
            </a:pPr>
            <a:endParaRPr lang="en-US" sz="2400" dirty="0">
              <a:solidFill>
                <a:schemeClr val="tx1"/>
              </a:solidFill>
              <a:latin typeface="Arial" panose="020B0604020202020204" pitchFamily="34" charset="0"/>
              <a:cs typeface="Arial" panose="020B0604020202020204" pitchFamily="34" charset="0"/>
            </a:endParaRPr>
          </a:p>
          <a:p>
            <a:pPr marL="0" indent="0">
              <a:buNone/>
            </a:pPr>
            <a:r>
              <a:rPr lang="en-US" sz="2400" dirty="0">
                <a:solidFill>
                  <a:schemeClr val="tx1"/>
                </a:solidFill>
                <a:effectLst/>
                <a:latin typeface="Arial" panose="020B0604020202020204" pitchFamily="34" charset="0"/>
                <a:cs typeface="Arial" panose="020B0604020202020204" pitchFamily="34" charset="0"/>
              </a:rPr>
              <a:t>Individuals receiving Medicaid HCBS have the same rights, protections</a:t>
            </a:r>
            <a:r>
              <a:rPr lang="en-US" sz="2400" dirty="0"/>
              <a:t> </a:t>
            </a:r>
            <a:r>
              <a:rPr lang="en-US" sz="2400" dirty="0">
                <a:solidFill>
                  <a:schemeClr val="tx1"/>
                </a:solidFill>
                <a:effectLst/>
                <a:latin typeface="Arial" panose="020B0604020202020204" pitchFamily="34" charset="0"/>
                <a:cs typeface="Arial" panose="020B0604020202020204" pitchFamily="34" charset="0"/>
              </a:rPr>
              <a:t>and assurances in all living arrangements as those not receiving Medicaid HCBS. </a:t>
            </a:r>
          </a:p>
          <a:p>
            <a:pPr marL="0" indent="0">
              <a:buNone/>
            </a:pPr>
            <a:endParaRPr lang="en-US" sz="2400" dirty="0"/>
          </a:p>
          <a:p>
            <a:pPr marL="0" indent="0">
              <a:buNone/>
            </a:pPr>
            <a:endParaRPr lang="en-US" sz="2400" dirty="0">
              <a:solidFill>
                <a:schemeClr val="tx1"/>
              </a:solidFill>
              <a:latin typeface="Arial" panose="020B0604020202020204" pitchFamily="34" charset="0"/>
              <a:cs typeface="Arial" panose="020B0604020202020204" pitchFamily="34" charset="0"/>
            </a:endParaRPr>
          </a:p>
          <a:p>
            <a:pPr marL="0" indent="0">
              <a:buNone/>
            </a:pPr>
            <a:r>
              <a:rPr lang="en-US" sz="2400" b="1" dirty="0"/>
              <a:t>True</a:t>
            </a:r>
            <a:endParaRPr lang="en-US" sz="2400" b="1" dirty="0">
              <a:solidFill>
                <a:schemeClr val="tx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5381469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A263C-C91F-32CA-2FDA-CF1C94403D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61B611-E429-36E7-1AC0-5701E0EE36BA}"/>
              </a:ext>
            </a:extLst>
          </p:cNvPr>
          <p:cNvSpPr>
            <a:spLocks noGrp="1"/>
          </p:cNvSpPr>
          <p:nvPr>
            <p:ph type="title"/>
          </p:nvPr>
        </p:nvSpPr>
        <p:spPr>
          <a:xfrm>
            <a:off x="0" y="1"/>
            <a:ext cx="9876138" cy="1325564"/>
          </a:xfrm>
        </p:spPr>
        <p:txBody>
          <a:bodyPr>
            <a:normAutofit/>
          </a:bodyPr>
          <a:lstStyle/>
          <a:p>
            <a:r>
              <a:rPr lang="en-US" sz="3400" b="1" dirty="0"/>
              <a:t>Knowledge Checkpoint</a:t>
            </a:r>
          </a:p>
        </p:txBody>
      </p:sp>
      <p:sp>
        <p:nvSpPr>
          <p:cNvPr id="3" name="Content Placeholder 2">
            <a:extLst>
              <a:ext uri="{FF2B5EF4-FFF2-40B4-BE49-F238E27FC236}">
                <a16:creationId xmlns:a16="http://schemas.microsoft.com/office/drawing/2014/main" id="{08DD3BA4-EAC9-1E11-DB6B-2F0F5F691132}"/>
              </a:ext>
            </a:extLst>
          </p:cNvPr>
          <p:cNvSpPr>
            <a:spLocks noGrp="1"/>
          </p:cNvSpPr>
          <p:nvPr>
            <p:ph idx="1"/>
          </p:nvPr>
        </p:nvSpPr>
        <p:spPr>
          <a:xfrm>
            <a:off x="242888" y="1571626"/>
            <a:ext cx="11772899" cy="4957762"/>
          </a:xfrm>
        </p:spPr>
        <p:txBody>
          <a:bodyPr>
            <a:normAutofit/>
          </a:bodyPr>
          <a:lstStyle/>
          <a:p>
            <a:pPr marL="0" indent="0">
              <a:buNone/>
            </a:pPr>
            <a:r>
              <a:rPr lang="en-US" sz="2400" dirty="0">
                <a:solidFill>
                  <a:schemeClr val="tx1"/>
                </a:solidFill>
                <a:latin typeface="Arial" panose="020B0604020202020204" pitchFamily="34" charset="0"/>
                <a:cs typeface="Arial" panose="020B0604020202020204" pitchFamily="34" charset="0"/>
              </a:rPr>
              <a:t>Under the HCBS Final Rule, individuals’ civil rights, privacy, dignity</a:t>
            </a:r>
            <a:r>
              <a:rPr lang="en-US" sz="2400" dirty="0"/>
              <a:t> </a:t>
            </a:r>
            <a:r>
              <a:rPr lang="en-US" sz="2400" dirty="0">
                <a:solidFill>
                  <a:schemeClr val="tx1"/>
                </a:solidFill>
                <a:latin typeface="Arial" panose="020B0604020202020204" pitchFamily="34" charset="0"/>
                <a:cs typeface="Arial" panose="020B0604020202020204" pitchFamily="34" charset="0"/>
              </a:rPr>
              <a:t>and choice in services can only be restricted under certain circumstances. Which of the following conditions must be met for such a restriction to be justified?</a:t>
            </a:r>
          </a:p>
          <a:p>
            <a:pPr marL="0" indent="0">
              <a:buNone/>
            </a:pPr>
            <a:endParaRPr lang="en-US" sz="2400" dirty="0">
              <a:solidFill>
                <a:schemeClr val="tx1"/>
              </a:solidFill>
              <a:highlight>
                <a:srgbClr val="FFFF00"/>
              </a:highlight>
              <a:latin typeface="Arial" panose="020B0604020202020204" pitchFamily="34" charset="0"/>
              <a:cs typeface="Arial" panose="020B0604020202020204" pitchFamily="34" charset="0"/>
            </a:endParaRPr>
          </a:p>
          <a:p>
            <a:pPr marL="514350" indent="-514350">
              <a:buAutoNum type="alphaUcPeriod"/>
            </a:pPr>
            <a:r>
              <a:rPr lang="en-US" sz="2400" dirty="0"/>
              <a:t>The restriction only needs to be included in the service provider’s policies.</a:t>
            </a:r>
          </a:p>
          <a:p>
            <a:pPr marL="514350" indent="-514350">
              <a:buAutoNum type="alphaUcPeriod"/>
            </a:pPr>
            <a:r>
              <a:rPr lang="en-US" sz="2400" dirty="0"/>
              <a:t>The restriction must be identified and justified in the IPOS.</a:t>
            </a:r>
            <a:endParaRPr lang="en-US" sz="2400" dirty="0">
              <a:solidFill>
                <a:schemeClr val="tx1"/>
              </a:solidFill>
              <a:latin typeface="Arial" panose="020B0604020202020204" pitchFamily="34" charset="0"/>
              <a:cs typeface="Arial" panose="020B0604020202020204" pitchFamily="34" charset="0"/>
            </a:endParaRPr>
          </a:p>
          <a:p>
            <a:pPr marL="514350" indent="-514350">
              <a:buAutoNum type="alphaUcPeriod"/>
            </a:pPr>
            <a:r>
              <a:rPr lang="en-US" sz="2400" dirty="0">
                <a:solidFill>
                  <a:schemeClr val="tx1"/>
                </a:solidFill>
                <a:latin typeface="Arial" panose="020B0604020202020204" pitchFamily="34" charset="0"/>
                <a:cs typeface="Arial" panose="020B0604020202020204" pitchFamily="34" charset="0"/>
              </a:rPr>
              <a:t>The restriction is based on health and safety reasons with evidence provided. </a:t>
            </a:r>
          </a:p>
          <a:p>
            <a:pPr marL="514350" indent="-514350">
              <a:buFont typeface="Arial" panose="020B0604020202020204" pitchFamily="34" charset="0"/>
              <a:buAutoNum type="alphaUcPeriod"/>
            </a:pPr>
            <a:r>
              <a:rPr lang="en-US" sz="2400" dirty="0"/>
              <a:t>The restriction must meet federal requirements and include all the elements identified by MDHHS.  </a:t>
            </a:r>
          </a:p>
          <a:p>
            <a:pPr marL="514350" indent="-514350">
              <a:buAutoNum type="alphaUcPeriod"/>
            </a:pPr>
            <a:endParaRPr lang="en-US" dirty="0">
              <a:solidFill>
                <a:schemeClr val="tx1"/>
              </a:solidFill>
              <a:latin typeface="Arial" panose="020B0604020202020204" pitchFamily="34" charset="0"/>
              <a:cs typeface="Arial" panose="020B0604020202020204" pitchFamily="34" charset="0"/>
            </a:endParaRPr>
          </a:p>
          <a:p>
            <a:pPr marL="514350" indent="-514350">
              <a:buAutoNum type="alphaUcPeriod"/>
            </a:pPr>
            <a:endParaRPr lang="en-US" dirty="0"/>
          </a:p>
        </p:txBody>
      </p:sp>
    </p:spTree>
    <p:extLst>
      <p:ext uri="{BB962C8B-B14F-4D97-AF65-F5344CB8AC3E}">
        <p14:creationId xmlns:p14="http://schemas.microsoft.com/office/powerpoint/2010/main" val="2382656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EBD8A-2E74-4CD3-458D-29820CADCD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FE356C-9569-8658-F1D0-B6EDCC399595}"/>
              </a:ext>
            </a:extLst>
          </p:cNvPr>
          <p:cNvSpPr>
            <a:spLocks noGrp="1"/>
          </p:cNvSpPr>
          <p:nvPr>
            <p:ph type="title"/>
          </p:nvPr>
        </p:nvSpPr>
        <p:spPr>
          <a:xfrm>
            <a:off x="0" y="1"/>
            <a:ext cx="9876138" cy="1325564"/>
          </a:xfrm>
        </p:spPr>
        <p:txBody>
          <a:bodyPr>
            <a:normAutofit/>
          </a:bodyPr>
          <a:lstStyle/>
          <a:p>
            <a:r>
              <a:rPr lang="en-US" sz="3400" b="1" dirty="0"/>
              <a:t>Knowledge Checkpoint</a:t>
            </a:r>
          </a:p>
        </p:txBody>
      </p:sp>
      <p:sp>
        <p:nvSpPr>
          <p:cNvPr id="3" name="Content Placeholder 2">
            <a:extLst>
              <a:ext uri="{FF2B5EF4-FFF2-40B4-BE49-F238E27FC236}">
                <a16:creationId xmlns:a16="http://schemas.microsoft.com/office/drawing/2014/main" id="{B6135E16-0CE4-B6FF-6EFE-594E7634325C}"/>
              </a:ext>
            </a:extLst>
          </p:cNvPr>
          <p:cNvSpPr>
            <a:spLocks noGrp="1"/>
          </p:cNvSpPr>
          <p:nvPr>
            <p:ph idx="1"/>
          </p:nvPr>
        </p:nvSpPr>
        <p:spPr>
          <a:xfrm>
            <a:off x="242888" y="1571626"/>
            <a:ext cx="11772899" cy="4957762"/>
          </a:xfrm>
        </p:spPr>
        <p:txBody>
          <a:bodyPr>
            <a:normAutofit/>
          </a:bodyPr>
          <a:lstStyle/>
          <a:p>
            <a:pPr marL="0" indent="0">
              <a:buNone/>
            </a:pPr>
            <a:r>
              <a:rPr lang="en-US" sz="2400" dirty="0">
                <a:solidFill>
                  <a:schemeClr val="tx1"/>
                </a:solidFill>
                <a:latin typeface="Arial" panose="020B0604020202020204" pitchFamily="34" charset="0"/>
                <a:cs typeface="Arial" panose="020B0604020202020204" pitchFamily="34" charset="0"/>
              </a:rPr>
              <a:t>Under the HCBS Final Rule, individuals’ civil rights, privacy, dignity</a:t>
            </a:r>
            <a:r>
              <a:rPr lang="en-US" sz="2400" dirty="0"/>
              <a:t> </a:t>
            </a:r>
            <a:r>
              <a:rPr lang="en-US" sz="2400" dirty="0">
                <a:solidFill>
                  <a:schemeClr val="tx1"/>
                </a:solidFill>
                <a:latin typeface="Arial" panose="020B0604020202020204" pitchFamily="34" charset="0"/>
                <a:cs typeface="Arial" panose="020B0604020202020204" pitchFamily="34" charset="0"/>
              </a:rPr>
              <a:t>and choice in services can only be restricted under certain circumstances. Which of the following conditions must be met for such a restriction to be justified?</a:t>
            </a:r>
          </a:p>
          <a:p>
            <a:pPr marL="0" indent="0">
              <a:buNone/>
            </a:pPr>
            <a:endParaRPr lang="en-US" sz="2400" dirty="0">
              <a:solidFill>
                <a:schemeClr val="tx1"/>
              </a:solidFill>
              <a:highlight>
                <a:srgbClr val="FFFF00"/>
              </a:highlight>
              <a:latin typeface="Arial" panose="020B0604020202020204" pitchFamily="34" charset="0"/>
              <a:cs typeface="Arial" panose="020B0604020202020204" pitchFamily="34" charset="0"/>
            </a:endParaRPr>
          </a:p>
          <a:p>
            <a:pPr marL="514350" indent="-514350">
              <a:buAutoNum type="alphaUcPeriod"/>
            </a:pPr>
            <a:r>
              <a:rPr lang="en-US" sz="2400" dirty="0"/>
              <a:t>The restriction only needs to be included in the service provider’s policies.</a:t>
            </a:r>
          </a:p>
          <a:p>
            <a:pPr marL="514350" indent="-514350">
              <a:buAutoNum type="alphaUcPeriod"/>
            </a:pPr>
            <a:r>
              <a:rPr lang="en-US" sz="2400" b="1" dirty="0"/>
              <a:t>The restriction must be identified and justified in the IPOS.</a:t>
            </a:r>
            <a:endParaRPr lang="en-US" sz="2400" b="1" dirty="0">
              <a:solidFill>
                <a:schemeClr val="tx1"/>
              </a:solidFill>
              <a:latin typeface="Arial" panose="020B0604020202020204" pitchFamily="34" charset="0"/>
              <a:cs typeface="Arial" panose="020B0604020202020204" pitchFamily="34" charset="0"/>
            </a:endParaRPr>
          </a:p>
          <a:p>
            <a:pPr marL="514350" indent="-514350">
              <a:buAutoNum type="alphaUcPeriod"/>
            </a:pPr>
            <a:r>
              <a:rPr lang="en-US" sz="2400" b="1" dirty="0">
                <a:solidFill>
                  <a:schemeClr val="tx1"/>
                </a:solidFill>
                <a:latin typeface="Arial" panose="020B0604020202020204" pitchFamily="34" charset="0"/>
                <a:cs typeface="Arial" panose="020B0604020202020204" pitchFamily="34" charset="0"/>
              </a:rPr>
              <a:t>The restriction is based on health and safety reasons with evidence provided. </a:t>
            </a:r>
          </a:p>
          <a:p>
            <a:pPr marL="514350" indent="-514350">
              <a:buAutoNum type="alphaUcPeriod"/>
            </a:pPr>
            <a:r>
              <a:rPr lang="en-US" sz="2400" b="1" dirty="0"/>
              <a:t>The restriction must meet federal requirements and include all the elements identified by MDHHS.  </a:t>
            </a:r>
          </a:p>
        </p:txBody>
      </p:sp>
    </p:spTree>
    <p:extLst>
      <p:ext uri="{BB962C8B-B14F-4D97-AF65-F5344CB8AC3E}">
        <p14:creationId xmlns:p14="http://schemas.microsoft.com/office/powerpoint/2010/main" val="1233188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F1B79-949F-388C-231C-019641CB66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743570-94D1-6661-A832-DE11F4A45C87}"/>
              </a:ext>
            </a:extLst>
          </p:cNvPr>
          <p:cNvSpPr>
            <a:spLocks noGrp="1"/>
          </p:cNvSpPr>
          <p:nvPr>
            <p:ph type="title"/>
          </p:nvPr>
        </p:nvSpPr>
        <p:spPr>
          <a:xfrm>
            <a:off x="262647" y="831890"/>
            <a:ext cx="4150733" cy="1325563"/>
          </a:xfrm>
        </p:spPr>
        <p:txBody>
          <a:bodyPr>
            <a:normAutofit/>
          </a:bodyPr>
          <a:lstStyle/>
          <a:p>
            <a:r>
              <a:rPr lang="en-US" b="1" dirty="0"/>
              <a:t>PART 2:</a:t>
            </a:r>
          </a:p>
        </p:txBody>
      </p:sp>
      <p:sp>
        <p:nvSpPr>
          <p:cNvPr id="3" name="TextBox 2">
            <a:extLst>
              <a:ext uri="{FF2B5EF4-FFF2-40B4-BE49-F238E27FC236}">
                <a16:creationId xmlns:a16="http://schemas.microsoft.com/office/drawing/2014/main" id="{F0C860E9-355C-5186-B355-3CD7E21B7D3B}"/>
              </a:ext>
            </a:extLst>
          </p:cNvPr>
          <p:cNvSpPr txBox="1"/>
          <p:nvPr/>
        </p:nvSpPr>
        <p:spPr>
          <a:xfrm>
            <a:off x="1164076" y="2267846"/>
            <a:ext cx="9863847" cy="1446550"/>
          </a:xfrm>
          <a:prstGeom prst="rect">
            <a:avLst/>
          </a:prstGeom>
          <a:noFill/>
        </p:spPr>
        <p:txBody>
          <a:bodyPr wrap="square" rtlCol="0">
            <a:spAutoFit/>
          </a:bodyPr>
          <a:lstStyle/>
          <a:p>
            <a:pPr marL="0" indent="0">
              <a:buNone/>
            </a:pPr>
            <a:r>
              <a:rPr lang="en-US" sz="4400" b="1" dirty="0">
                <a:solidFill>
                  <a:schemeClr val="bg1"/>
                </a:solidFill>
                <a:latin typeface="Arial" panose="020B0604020202020204" pitchFamily="34" charset="0"/>
                <a:ea typeface="ＭＳ Ｐゴシック"/>
                <a:cs typeface="Arial" panose="020B0604020202020204" pitchFamily="34" charset="0"/>
              </a:rPr>
              <a:t>CMHSP, PIHP, CM/SC and MDHHS Compliance Monitoring Roles</a:t>
            </a:r>
          </a:p>
        </p:txBody>
      </p:sp>
    </p:spTree>
    <p:extLst>
      <p:ext uri="{BB962C8B-B14F-4D97-AF65-F5344CB8AC3E}">
        <p14:creationId xmlns:p14="http://schemas.microsoft.com/office/powerpoint/2010/main" val="154393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50CF5-E82E-D5F0-961F-C680D8EF92BD}"/>
              </a:ext>
            </a:extLst>
          </p:cNvPr>
          <p:cNvSpPr>
            <a:spLocks noGrp="1"/>
          </p:cNvSpPr>
          <p:nvPr>
            <p:ph type="title"/>
          </p:nvPr>
        </p:nvSpPr>
        <p:spPr>
          <a:xfrm>
            <a:off x="0" y="1"/>
            <a:ext cx="9876138" cy="1325564"/>
          </a:xfrm>
        </p:spPr>
        <p:txBody>
          <a:bodyPr>
            <a:normAutofit/>
          </a:bodyPr>
          <a:lstStyle/>
          <a:p>
            <a:r>
              <a:rPr lang="en-US" sz="3400" b="1" dirty="0"/>
              <a:t>CMHSP Role- Broad Overview</a:t>
            </a:r>
          </a:p>
        </p:txBody>
      </p:sp>
      <p:sp>
        <p:nvSpPr>
          <p:cNvPr id="3" name="Content Placeholder 2">
            <a:extLst>
              <a:ext uri="{FF2B5EF4-FFF2-40B4-BE49-F238E27FC236}">
                <a16:creationId xmlns:a16="http://schemas.microsoft.com/office/drawing/2014/main" id="{94A0252C-3BD8-790D-CA6B-BC46D4BB8DE9}"/>
              </a:ext>
            </a:extLst>
          </p:cNvPr>
          <p:cNvSpPr>
            <a:spLocks noGrp="1"/>
          </p:cNvSpPr>
          <p:nvPr>
            <p:ph idx="1"/>
          </p:nvPr>
        </p:nvSpPr>
        <p:spPr>
          <a:xfrm>
            <a:off x="114300" y="1417320"/>
            <a:ext cx="11957384" cy="5640704"/>
          </a:xfrm>
        </p:spPr>
        <p:txBody>
          <a:bodyPr>
            <a:normAutofit lnSpcReduction="10000"/>
          </a:bodyPr>
          <a:lstStyle/>
          <a:p>
            <a:r>
              <a:rPr lang="en-US" sz="2400" dirty="0">
                <a:solidFill>
                  <a:schemeClr val="tx1"/>
                </a:solidFill>
                <a:latin typeface="Arial" panose="020B0604020202020204" pitchFamily="34" charset="0"/>
                <a:cs typeface="Arial" panose="020B0604020202020204" pitchFamily="34" charset="0"/>
              </a:rPr>
              <a:t>When the PIHP is a standalone, with no associated CMHSPs, it is also responsible for the CMHSP requirements.</a:t>
            </a:r>
          </a:p>
          <a:p>
            <a:pPr marL="0" indent="0">
              <a:buNone/>
            </a:pPr>
            <a:endParaRPr lang="en-US" sz="2400" dirty="0">
              <a:solidFill>
                <a:schemeClr val="tx1"/>
              </a:solidFill>
              <a:latin typeface="Arial" panose="020B0604020202020204" pitchFamily="34" charset="0"/>
              <a:cs typeface="Arial" panose="020B0604020202020204" pitchFamily="34" charset="0"/>
            </a:endParaRPr>
          </a:p>
          <a:p>
            <a:r>
              <a:rPr lang="en-US" sz="2400" b="1" dirty="0">
                <a:solidFill>
                  <a:schemeClr val="tx1"/>
                </a:solidFill>
                <a:latin typeface="Arial" panose="020B0604020202020204" pitchFamily="34" charset="0"/>
                <a:cs typeface="Arial" panose="020B0604020202020204" pitchFamily="34" charset="0"/>
              </a:rPr>
              <a:t>Community-Based Services</a:t>
            </a:r>
            <a:r>
              <a:rPr lang="en-US" sz="2400" dirty="0">
                <a:solidFill>
                  <a:schemeClr val="tx1"/>
                </a:solidFill>
                <a:latin typeface="Arial" panose="020B0604020202020204" pitchFamily="34" charset="0"/>
                <a:cs typeface="Arial" panose="020B0604020202020204" pitchFamily="34" charset="0"/>
              </a:rPr>
              <a:t>: CMHSPs provide mental health, intellectual and developmental disabilities,</a:t>
            </a:r>
            <a:r>
              <a:rPr lang="en-US" sz="2400" dirty="0"/>
              <a:t> </a:t>
            </a:r>
            <a:r>
              <a:rPr lang="en-US" sz="2400" dirty="0">
                <a:solidFill>
                  <a:schemeClr val="tx1"/>
                </a:solidFill>
                <a:latin typeface="Arial" panose="020B0604020202020204" pitchFamily="34" charset="0"/>
                <a:cs typeface="Arial" panose="020B0604020202020204" pitchFamily="34" charset="0"/>
              </a:rPr>
              <a:t>and substance use disorder services within the community. These services are designed to promote recovery, independence</a:t>
            </a:r>
            <a:r>
              <a:rPr lang="en-US" sz="2400" dirty="0"/>
              <a:t> </a:t>
            </a:r>
            <a:r>
              <a:rPr lang="en-US" sz="2400" dirty="0">
                <a:solidFill>
                  <a:schemeClr val="tx1"/>
                </a:solidFill>
                <a:latin typeface="Arial" panose="020B0604020202020204" pitchFamily="34" charset="0"/>
                <a:cs typeface="Arial" panose="020B0604020202020204" pitchFamily="34" charset="0"/>
              </a:rPr>
              <a:t>and integration into everyday life.</a:t>
            </a:r>
          </a:p>
          <a:p>
            <a:endParaRPr lang="en-US" sz="2400" dirty="0">
              <a:solidFill>
                <a:schemeClr val="tx1"/>
              </a:solidFill>
              <a:latin typeface="Arial" panose="020B0604020202020204" pitchFamily="34" charset="0"/>
              <a:cs typeface="Arial" panose="020B0604020202020204" pitchFamily="34" charset="0"/>
            </a:endParaRPr>
          </a:p>
          <a:p>
            <a:r>
              <a:rPr lang="en-US" sz="2400" b="1" dirty="0">
                <a:solidFill>
                  <a:schemeClr val="tx1"/>
                </a:solidFill>
                <a:latin typeface="Arial" panose="020B0604020202020204" pitchFamily="34" charset="0"/>
                <a:cs typeface="Arial" panose="020B0604020202020204" pitchFamily="34" charset="0"/>
              </a:rPr>
              <a:t>Comprehensive Care</a:t>
            </a:r>
            <a:r>
              <a:rPr lang="en-US" sz="2400" dirty="0">
                <a:solidFill>
                  <a:schemeClr val="tx1"/>
                </a:solidFill>
                <a:latin typeface="Arial" panose="020B0604020202020204" pitchFamily="34" charset="0"/>
                <a:cs typeface="Arial" panose="020B0604020202020204" pitchFamily="34" charset="0"/>
              </a:rPr>
              <a:t>: CMHSPs offer a wide range of services, including case management, psychiatric support, crisis intervention</a:t>
            </a:r>
            <a:r>
              <a:rPr lang="en-US" sz="2400" dirty="0"/>
              <a:t> </a:t>
            </a:r>
            <a:r>
              <a:rPr lang="en-US" sz="2400" dirty="0">
                <a:solidFill>
                  <a:schemeClr val="tx1"/>
                </a:solidFill>
                <a:latin typeface="Arial" panose="020B0604020202020204" pitchFamily="34" charset="0"/>
                <a:cs typeface="Arial" panose="020B0604020202020204" pitchFamily="34" charset="0"/>
              </a:rPr>
              <a:t>and long-term care for individuals with serious mental health needs.</a:t>
            </a:r>
          </a:p>
          <a:p>
            <a:endParaRPr lang="en-US" sz="2400" dirty="0">
              <a:solidFill>
                <a:schemeClr val="tx1"/>
              </a:solidFill>
              <a:latin typeface="Arial" panose="020B0604020202020204" pitchFamily="34" charset="0"/>
              <a:cs typeface="Arial" panose="020B0604020202020204" pitchFamily="34" charset="0"/>
            </a:endParaRPr>
          </a:p>
          <a:p>
            <a:r>
              <a:rPr lang="en-US" sz="2400" b="1" dirty="0">
                <a:solidFill>
                  <a:schemeClr val="tx1"/>
                </a:solidFill>
                <a:latin typeface="Arial" panose="020B0604020202020204" pitchFamily="34" charset="0"/>
                <a:cs typeface="Arial" panose="020B0604020202020204" pitchFamily="34" charset="0"/>
              </a:rPr>
              <a:t>Eligibility</a:t>
            </a:r>
            <a:r>
              <a:rPr lang="en-US" sz="2400" dirty="0">
                <a:solidFill>
                  <a:schemeClr val="tx1"/>
                </a:solidFill>
                <a:latin typeface="Arial" panose="020B0604020202020204" pitchFamily="34" charset="0"/>
                <a:cs typeface="Arial" panose="020B0604020202020204" pitchFamily="34" charset="0"/>
              </a:rPr>
              <a:t>: Community Mental Health (CMH) agencies assess and determine eligibility for services based on an individual’s needs, ensuring equitable access to care for vulnerable populations.</a:t>
            </a:r>
          </a:p>
          <a:p>
            <a:endParaRPr lang="en-US" dirty="0"/>
          </a:p>
        </p:txBody>
      </p:sp>
    </p:spTree>
    <p:extLst>
      <p:ext uri="{BB962C8B-B14F-4D97-AF65-F5344CB8AC3E}">
        <p14:creationId xmlns:p14="http://schemas.microsoft.com/office/powerpoint/2010/main" val="9833677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F1207-F7A4-3274-B5FB-1CDE7FC8AF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390997-4469-897D-00F5-0BA0C927BDAA}"/>
              </a:ext>
            </a:extLst>
          </p:cNvPr>
          <p:cNvSpPr>
            <a:spLocks noGrp="1"/>
          </p:cNvSpPr>
          <p:nvPr>
            <p:ph type="title"/>
          </p:nvPr>
        </p:nvSpPr>
        <p:spPr>
          <a:xfrm>
            <a:off x="0" y="1"/>
            <a:ext cx="9876138" cy="1325564"/>
          </a:xfrm>
        </p:spPr>
        <p:txBody>
          <a:bodyPr>
            <a:normAutofit/>
          </a:bodyPr>
          <a:lstStyle/>
          <a:p>
            <a:r>
              <a:rPr lang="en-US" sz="3400" b="1" dirty="0"/>
              <a:t>CMHSP Role-HCBS Responsibilities</a:t>
            </a:r>
          </a:p>
        </p:txBody>
      </p:sp>
      <p:sp>
        <p:nvSpPr>
          <p:cNvPr id="3" name="Content Placeholder 2">
            <a:extLst>
              <a:ext uri="{FF2B5EF4-FFF2-40B4-BE49-F238E27FC236}">
                <a16:creationId xmlns:a16="http://schemas.microsoft.com/office/drawing/2014/main" id="{A9C2FD7B-4CE1-7A8A-6AF5-D5C21EB2D3B0}"/>
              </a:ext>
            </a:extLst>
          </p:cNvPr>
          <p:cNvSpPr>
            <a:spLocks noGrp="1"/>
          </p:cNvSpPr>
          <p:nvPr>
            <p:ph idx="1"/>
          </p:nvPr>
        </p:nvSpPr>
        <p:spPr>
          <a:xfrm>
            <a:off x="120316" y="1747470"/>
            <a:ext cx="11951368" cy="5310554"/>
          </a:xfrm>
        </p:spPr>
        <p:txBody>
          <a:bodyPr>
            <a:normAutofit/>
          </a:bodyPr>
          <a:lstStyle/>
          <a:p>
            <a:r>
              <a:rPr lang="en-US" sz="2400" b="1" dirty="0">
                <a:solidFill>
                  <a:schemeClr val="tx1"/>
                </a:solidFill>
              </a:rPr>
              <a:t>Person-Centered Planning (PCP)</a:t>
            </a:r>
            <a:r>
              <a:rPr lang="en-US" sz="2400" dirty="0">
                <a:solidFill>
                  <a:schemeClr val="tx1"/>
                </a:solidFill>
              </a:rPr>
              <a:t>: Ensure everyone receiving HCBS has a comprehensive, person-centered plan that reflects their personal goals</a:t>
            </a:r>
            <a:r>
              <a:rPr lang="en-US" sz="2400">
                <a:solidFill>
                  <a:schemeClr val="tx1"/>
                </a:solidFill>
              </a:rPr>
              <a:t>, preferences </a:t>
            </a:r>
            <a:r>
              <a:rPr lang="en-US" sz="2400" dirty="0">
                <a:solidFill>
                  <a:schemeClr val="tx1"/>
                </a:solidFill>
              </a:rPr>
              <a:t>and needs.</a:t>
            </a:r>
          </a:p>
          <a:p>
            <a:endParaRPr lang="en-US" sz="2400" dirty="0">
              <a:solidFill>
                <a:schemeClr val="tx1"/>
              </a:solidFill>
            </a:endParaRPr>
          </a:p>
          <a:p>
            <a:r>
              <a:rPr lang="en-US" sz="2400" b="1" dirty="0">
                <a:solidFill>
                  <a:schemeClr val="tx1"/>
                </a:solidFill>
              </a:rPr>
              <a:t>Service Delivery and Monitoring</a:t>
            </a:r>
            <a:r>
              <a:rPr lang="en-US" sz="2400" dirty="0">
                <a:solidFill>
                  <a:schemeClr val="tx1"/>
                </a:solidFill>
              </a:rPr>
              <a:t>: Oversee the delivery of HCBS services </a:t>
            </a:r>
            <a:r>
              <a:rPr lang="en-US" sz="2400" dirty="0"/>
              <a:t>and</a:t>
            </a:r>
            <a:r>
              <a:rPr lang="en-US" sz="2400" dirty="0">
                <a:solidFill>
                  <a:schemeClr val="tx1"/>
                </a:solidFill>
              </a:rPr>
              <a:t> ensure they are community-based, promote integration, and protect the rights and freedoms of the individuals served.</a:t>
            </a:r>
          </a:p>
          <a:p>
            <a:endParaRPr lang="en-US" sz="2400" dirty="0">
              <a:solidFill>
                <a:schemeClr val="tx1"/>
              </a:solidFill>
            </a:endParaRPr>
          </a:p>
          <a:p>
            <a:r>
              <a:rPr lang="en-US" sz="2400" b="1" dirty="0">
                <a:solidFill>
                  <a:schemeClr val="tx1"/>
                </a:solidFill>
              </a:rPr>
              <a:t>Supporting Independence</a:t>
            </a:r>
            <a:r>
              <a:rPr lang="en-US" sz="2400" dirty="0">
                <a:solidFill>
                  <a:schemeClr val="tx1"/>
                </a:solidFill>
              </a:rPr>
              <a:t>: Promote community involvement and self-determination. Services are designed to help individuals achieve the highest level of independence possible.</a:t>
            </a:r>
          </a:p>
          <a:p>
            <a:endParaRPr lang="en-US" dirty="0"/>
          </a:p>
        </p:txBody>
      </p:sp>
    </p:spTree>
    <p:extLst>
      <p:ext uri="{BB962C8B-B14F-4D97-AF65-F5344CB8AC3E}">
        <p14:creationId xmlns:p14="http://schemas.microsoft.com/office/powerpoint/2010/main" val="131705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0EECE-BCD3-0770-41AF-F784CD4ACF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080F0F-5C08-4EE5-2C34-3B80F7360C2C}"/>
              </a:ext>
            </a:extLst>
          </p:cNvPr>
          <p:cNvSpPr>
            <a:spLocks noGrp="1"/>
          </p:cNvSpPr>
          <p:nvPr>
            <p:ph type="title"/>
          </p:nvPr>
        </p:nvSpPr>
        <p:spPr>
          <a:xfrm>
            <a:off x="1" y="1"/>
            <a:ext cx="10214042" cy="1325564"/>
          </a:xfrm>
        </p:spPr>
        <p:txBody>
          <a:bodyPr>
            <a:normAutofit/>
          </a:bodyPr>
          <a:lstStyle/>
          <a:p>
            <a:r>
              <a:rPr lang="en-US" sz="3400" b="1" dirty="0"/>
              <a:t>CMHSP Role- HCBS Compliance Monitoring</a:t>
            </a:r>
          </a:p>
        </p:txBody>
      </p:sp>
      <p:sp>
        <p:nvSpPr>
          <p:cNvPr id="3" name="Content Placeholder 2">
            <a:extLst>
              <a:ext uri="{FF2B5EF4-FFF2-40B4-BE49-F238E27FC236}">
                <a16:creationId xmlns:a16="http://schemas.microsoft.com/office/drawing/2014/main" id="{7441A862-6964-EE5E-4AB9-267AEE7ACFFC}"/>
              </a:ext>
            </a:extLst>
          </p:cNvPr>
          <p:cNvSpPr>
            <a:spLocks noGrp="1"/>
          </p:cNvSpPr>
          <p:nvPr>
            <p:ph idx="1"/>
          </p:nvPr>
        </p:nvSpPr>
        <p:spPr>
          <a:xfrm>
            <a:off x="120316" y="1747470"/>
            <a:ext cx="11951368" cy="5310554"/>
          </a:xfrm>
        </p:spPr>
        <p:txBody>
          <a:bodyPr>
            <a:normAutofit/>
          </a:bodyPr>
          <a:lstStyle/>
          <a:p>
            <a:r>
              <a:rPr lang="en-US" sz="2400" b="1" dirty="0">
                <a:solidFill>
                  <a:schemeClr val="tx1"/>
                </a:solidFill>
                <a:latin typeface="Arial" panose="020B0604020202020204" pitchFamily="34" charset="0"/>
                <a:cs typeface="Arial" panose="020B0604020202020204" pitchFamily="34" charset="0"/>
              </a:rPr>
              <a:t>Ensuring Compliance</a:t>
            </a:r>
            <a:r>
              <a:rPr lang="en-US" sz="2400" dirty="0">
                <a:solidFill>
                  <a:schemeClr val="tx1"/>
                </a:solidFill>
                <a:latin typeface="Arial" panose="020B0604020202020204" pitchFamily="34" charset="0"/>
                <a:cs typeface="Arial" panose="020B0604020202020204" pitchFamily="34" charset="0"/>
              </a:rPr>
              <a:t>: CMHSPs are responsible for ensuring HCBS settings meet the federal and state requirements, including privacy, dignity, freedom of choice and integration into the broader community.</a:t>
            </a:r>
          </a:p>
          <a:p>
            <a:endParaRPr lang="en-US" sz="2400" dirty="0">
              <a:solidFill>
                <a:schemeClr val="tx1"/>
              </a:solidFill>
              <a:latin typeface="Arial" panose="020B0604020202020204" pitchFamily="34" charset="0"/>
              <a:cs typeface="Arial" panose="020B0604020202020204" pitchFamily="34" charset="0"/>
            </a:endParaRPr>
          </a:p>
          <a:p>
            <a:r>
              <a:rPr lang="en-US" sz="2400" b="1" dirty="0">
                <a:solidFill>
                  <a:schemeClr val="tx1"/>
                </a:solidFill>
                <a:latin typeface="Arial" panose="020B0604020202020204" pitchFamily="34" charset="0"/>
                <a:cs typeface="Arial" panose="020B0604020202020204" pitchFamily="34" charset="0"/>
              </a:rPr>
              <a:t>Ongoing Evaluation</a:t>
            </a:r>
            <a:r>
              <a:rPr lang="en-US" sz="2400" dirty="0">
                <a:solidFill>
                  <a:schemeClr val="tx1"/>
                </a:solidFill>
                <a:latin typeface="Arial" panose="020B0604020202020204" pitchFamily="34" charset="0"/>
                <a:cs typeface="Arial" panose="020B0604020202020204" pitchFamily="34" charset="0"/>
              </a:rPr>
              <a:t>: CMHSPs must regularly monitor and assess services to confirm compliance with HCBS rules, ensuring any restrictions in service delivery</a:t>
            </a:r>
            <a:r>
              <a:rPr lang="en-US" sz="2400" dirty="0"/>
              <a:t> </a:t>
            </a:r>
            <a:r>
              <a:rPr lang="en-US" sz="2400" dirty="0">
                <a:solidFill>
                  <a:schemeClr val="tx1"/>
                </a:solidFill>
                <a:latin typeface="Arial" panose="020B0604020202020204" pitchFamily="34" charset="0"/>
                <a:cs typeface="Arial" panose="020B0604020202020204" pitchFamily="34" charset="0"/>
              </a:rPr>
              <a:t>  are justified and documented in the IPOS.</a:t>
            </a:r>
          </a:p>
          <a:p>
            <a:endParaRPr lang="en-US" sz="2400" dirty="0">
              <a:solidFill>
                <a:schemeClr val="tx1"/>
              </a:solidFill>
              <a:latin typeface="Arial" panose="020B0604020202020204" pitchFamily="34" charset="0"/>
              <a:cs typeface="Arial" panose="020B0604020202020204" pitchFamily="34" charset="0"/>
            </a:endParaRPr>
          </a:p>
          <a:p>
            <a:r>
              <a:rPr lang="en-US" sz="2400" b="1" dirty="0">
                <a:solidFill>
                  <a:schemeClr val="tx1"/>
                </a:solidFill>
                <a:latin typeface="Arial" panose="020B0604020202020204" pitchFamily="34" charset="0"/>
                <a:cs typeface="Arial" panose="020B0604020202020204" pitchFamily="34" charset="0"/>
              </a:rPr>
              <a:t>Corrective Actions</a:t>
            </a:r>
            <a:r>
              <a:rPr lang="en-US" sz="2400" dirty="0">
                <a:solidFill>
                  <a:schemeClr val="tx1"/>
                </a:solidFill>
                <a:latin typeface="Arial" panose="020B0604020202020204" pitchFamily="34" charset="0"/>
                <a:cs typeface="Arial" panose="020B0604020202020204" pitchFamily="34" charset="0"/>
              </a:rPr>
              <a:t>: When issues of non-compliance are identified, CMHSPs take corrective actions to align services with HCBS standards and support participant rights.</a:t>
            </a:r>
          </a:p>
          <a:p>
            <a:pPr marL="0" indent="0">
              <a:buNone/>
            </a:pPr>
            <a:endParaRPr lang="en-US" dirty="0"/>
          </a:p>
        </p:txBody>
      </p:sp>
    </p:spTree>
    <p:extLst>
      <p:ext uri="{BB962C8B-B14F-4D97-AF65-F5344CB8AC3E}">
        <p14:creationId xmlns:p14="http://schemas.microsoft.com/office/powerpoint/2010/main" val="1660444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98137-9A30-4753-9589-8720817982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75DE75-1526-1101-A78E-F1AE61CA5EE1}"/>
              </a:ext>
            </a:extLst>
          </p:cNvPr>
          <p:cNvSpPr>
            <a:spLocks noGrp="1"/>
          </p:cNvSpPr>
          <p:nvPr>
            <p:ph type="title"/>
          </p:nvPr>
        </p:nvSpPr>
        <p:spPr>
          <a:xfrm>
            <a:off x="0" y="1"/>
            <a:ext cx="9876138" cy="1325564"/>
          </a:xfrm>
        </p:spPr>
        <p:txBody>
          <a:bodyPr>
            <a:normAutofit/>
          </a:bodyPr>
          <a:lstStyle/>
          <a:p>
            <a:r>
              <a:rPr lang="en-US" sz="3400" b="1" dirty="0"/>
              <a:t>Learning Objectives</a:t>
            </a:r>
          </a:p>
        </p:txBody>
      </p:sp>
      <p:graphicFrame>
        <p:nvGraphicFramePr>
          <p:cNvPr id="7" name="Content Placeholder 6">
            <a:extLst>
              <a:ext uri="{FF2B5EF4-FFF2-40B4-BE49-F238E27FC236}">
                <a16:creationId xmlns:a16="http://schemas.microsoft.com/office/drawing/2014/main" id="{CEDF1790-C530-978E-F66D-7BD419645A9C}"/>
              </a:ext>
            </a:extLst>
          </p:cNvPr>
          <p:cNvGraphicFramePr>
            <a:graphicFrameLocks noGrp="1"/>
          </p:cNvGraphicFramePr>
          <p:nvPr>
            <p:ph idx="1"/>
            <p:extLst>
              <p:ext uri="{D42A27DB-BD31-4B8C-83A1-F6EECF244321}">
                <p14:modId xmlns:p14="http://schemas.microsoft.com/office/powerpoint/2010/main" val="2419156467"/>
              </p:ext>
            </p:extLst>
          </p:nvPr>
        </p:nvGraphicFramePr>
        <p:xfrm>
          <a:off x="464234" y="1519311"/>
          <a:ext cx="10930598" cy="4657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B09CFD33-E21E-FC53-EAB0-E9D173E9BBDE}"/>
              </a:ext>
            </a:extLst>
          </p:cNvPr>
          <p:cNvSpPr txBox="1"/>
          <p:nvPr/>
        </p:nvSpPr>
        <p:spPr>
          <a:xfrm>
            <a:off x="950742" y="2152356"/>
            <a:ext cx="723314" cy="538609"/>
          </a:xfrm>
          <a:prstGeom prst="rect">
            <a:avLst/>
          </a:prstGeom>
          <a:noFill/>
        </p:spPr>
        <p:txBody>
          <a:bodyPr wrap="square" rtlCol="0">
            <a:spAutoFit/>
          </a:bodyPr>
          <a:lstStyle/>
          <a:p>
            <a:r>
              <a:rPr lang="en-US" sz="2900" dirty="0">
                <a:latin typeface="Arial" panose="020B0604020202020204" pitchFamily="34" charset="0"/>
                <a:cs typeface="Arial" panose="020B0604020202020204" pitchFamily="34" charset="0"/>
              </a:rPr>
              <a:t>1</a:t>
            </a:r>
          </a:p>
        </p:txBody>
      </p:sp>
      <p:sp>
        <p:nvSpPr>
          <p:cNvPr id="10" name="TextBox 9">
            <a:extLst>
              <a:ext uri="{FF2B5EF4-FFF2-40B4-BE49-F238E27FC236}">
                <a16:creationId xmlns:a16="http://schemas.microsoft.com/office/drawing/2014/main" id="{58E4C7C4-B2C0-B905-42C1-5E32FCDEEF3D}"/>
              </a:ext>
            </a:extLst>
          </p:cNvPr>
          <p:cNvSpPr txBox="1"/>
          <p:nvPr/>
        </p:nvSpPr>
        <p:spPr>
          <a:xfrm>
            <a:off x="1242061" y="3578832"/>
            <a:ext cx="586739" cy="538609"/>
          </a:xfrm>
          <a:prstGeom prst="rect">
            <a:avLst/>
          </a:prstGeom>
          <a:noFill/>
        </p:spPr>
        <p:txBody>
          <a:bodyPr wrap="square" rtlCol="0">
            <a:spAutoFit/>
          </a:bodyPr>
          <a:lstStyle/>
          <a:p>
            <a:r>
              <a:rPr lang="en-US" sz="2900" dirty="0">
                <a:latin typeface="Arial" panose="020B0604020202020204" pitchFamily="34" charset="0"/>
                <a:cs typeface="Arial" panose="020B0604020202020204" pitchFamily="34" charset="0"/>
              </a:rPr>
              <a:t>2</a:t>
            </a:r>
          </a:p>
        </p:txBody>
      </p:sp>
      <p:sp>
        <p:nvSpPr>
          <p:cNvPr id="11" name="TextBox 10">
            <a:extLst>
              <a:ext uri="{FF2B5EF4-FFF2-40B4-BE49-F238E27FC236}">
                <a16:creationId xmlns:a16="http://schemas.microsoft.com/office/drawing/2014/main" id="{958B2A2E-1505-05DF-8D81-A052F2EF21CC}"/>
              </a:ext>
            </a:extLst>
          </p:cNvPr>
          <p:cNvSpPr txBox="1"/>
          <p:nvPr/>
        </p:nvSpPr>
        <p:spPr>
          <a:xfrm>
            <a:off x="950742" y="4998274"/>
            <a:ext cx="697230" cy="538609"/>
          </a:xfrm>
          <a:prstGeom prst="rect">
            <a:avLst/>
          </a:prstGeom>
          <a:noFill/>
        </p:spPr>
        <p:txBody>
          <a:bodyPr wrap="square" rtlCol="0">
            <a:spAutoFit/>
          </a:bodyPr>
          <a:lstStyle/>
          <a:p>
            <a:r>
              <a:rPr lang="en-US" sz="2900" dirty="0">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2656349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DE557-5314-63EE-4211-F63CFC6A2C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71274B-F2A1-D1DC-E21D-AD29AF458AA0}"/>
              </a:ext>
            </a:extLst>
          </p:cNvPr>
          <p:cNvSpPr>
            <a:spLocks noGrp="1"/>
          </p:cNvSpPr>
          <p:nvPr>
            <p:ph type="title"/>
          </p:nvPr>
        </p:nvSpPr>
        <p:spPr>
          <a:xfrm>
            <a:off x="0" y="1"/>
            <a:ext cx="9876137" cy="1325564"/>
          </a:xfrm>
        </p:spPr>
        <p:txBody>
          <a:bodyPr>
            <a:normAutofit/>
          </a:bodyPr>
          <a:lstStyle/>
          <a:p>
            <a:r>
              <a:rPr lang="en-US" sz="3400" b="1" dirty="0"/>
              <a:t>PIHP Role- HCBS Responsibilities</a:t>
            </a:r>
          </a:p>
        </p:txBody>
      </p:sp>
      <p:sp>
        <p:nvSpPr>
          <p:cNvPr id="3" name="Content Placeholder 2">
            <a:extLst>
              <a:ext uri="{FF2B5EF4-FFF2-40B4-BE49-F238E27FC236}">
                <a16:creationId xmlns:a16="http://schemas.microsoft.com/office/drawing/2014/main" id="{7DAACDCE-FFD6-A717-7619-18E844C97560}"/>
              </a:ext>
            </a:extLst>
          </p:cNvPr>
          <p:cNvSpPr>
            <a:spLocks noGrp="1"/>
          </p:cNvSpPr>
          <p:nvPr>
            <p:ph idx="1"/>
          </p:nvPr>
        </p:nvSpPr>
        <p:spPr>
          <a:xfrm>
            <a:off x="120316" y="1747470"/>
            <a:ext cx="11951368" cy="5310554"/>
          </a:xfrm>
        </p:spPr>
        <p:txBody>
          <a:bodyPr>
            <a:normAutofit/>
          </a:bodyPr>
          <a:lstStyle/>
          <a:p>
            <a:r>
              <a:rPr lang="en-US" sz="2400" b="1" dirty="0">
                <a:solidFill>
                  <a:schemeClr val="tx1"/>
                </a:solidFill>
              </a:rPr>
              <a:t>Contracting and Monitoring</a:t>
            </a:r>
            <a:r>
              <a:rPr lang="en-US" sz="2400" dirty="0">
                <a:solidFill>
                  <a:schemeClr val="tx1"/>
                </a:solidFill>
              </a:rPr>
              <a:t>: PIHPs contract with CMHSPs, and service providers, to deliver HCBS, ensuring that all providers comply with Medicaid and state regulations.</a:t>
            </a:r>
          </a:p>
          <a:p>
            <a:endParaRPr lang="en-US" sz="2400" dirty="0">
              <a:solidFill>
                <a:schemeClr val="tx1"/>
              </a:solidFill>
            </a:endParaRPr>
          </a:p>
          <a:p>
            <a:r>
              <a:rPr lang="en-US" sz="2400" b="1" dirty="0">
                <a:solidFill>
                  <a:schemeClr val="tx1"/>
                </a:solidFill>
              </a:rPr>
              <a:t>Ensuring Quality of Care</a:t>
            </a:r>
            <a:r>
              <a:rPr lang="en-US" sz="2400" dirty="0">
                <a:solidFill>
                  <a:schemeClr val="tx1"/>
                </a:solidFill>
              </a:rPr>
              <a:t>: PIHPs are responsible for setting quality standards and monitoring service providers to ensure they meet the person-centered principles and rights established by the HCBS Final Rule set. </a:t>
            </a:r>
          </a:p>
          <a:p>
            <a:endParaRPr lang="en-US" sz="2400" dirty="0">
              <a:solidFill>
                <a:schemeClr val="tx1"/>
              </a:solidFill>
            </a:endParaRPr>
          </a:p>
          <a:p>
            <a:r>
              <a:rPr lang="en-US" sz="2400" b="1" dirty="0">
                <a:solidFill>
                  <a:schemeClr val="tx1"/>
                </a:solidFill>
              </a:rPr>
              <a:t>Service Accessibility</a:t>
            </a:r>
            <a:r>
              <a:rPr lang="en-US" sz="2400" dirty="0">
                <a:solidFill>
                  <a:schemeClr val="tx1"/>
                </a:solidFill>
              </a:rPr>
              <a:t>: By managing provider networks and distributing resources, PIHPs ensure that HCBS are accessible to individuals with diverse needs, promoting independence and community integration.</a:t>
            </a:r>
          </a:p>
          <a:p>
            <a:pPr marL="0" indent="0">
              <a:buNone/>
            </a:pPr>
            <a:endParaRPr lang="en-US" dirty="0"/>
          </a:p>
        </p:txBody>
      </p:sp>
    </p:spTree>
    <p:extLst>
      <p:ext uri="{BB962C8B-B14F-4D97-AF65-F5344CB8AC3E}">
        <p14:creationId xmlns:p14="http://schemas.microsoft.com/office/powerpoint/2010/main" val="23132665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4FD74-72CA-C693-F554-D6B4679838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352E7C-B084-B31B-D71A-56A025AD73A1}"/>
              </a:ext>
            </a:extLst>
          </p:cNvPr>
          <p:cNvSpPr>
            <a:spLocks noGrp="1"/>
          </p:cNvSpPr>
          <p:nvPr>
            <p:ph type="title"/>
          </p:nvPr>
        </p:nvSpPr>
        <p:spPr>
          <a:xfrm>
            <a:off x="0" y="1"/>
            <a:ext cx="9876137" cy="1325564"/>
          </a:xfrm>
        </p:spPr>
        <p:txBody>
          <a:bodyPr>
            <a:normAutofit/>
          </a:bodyPr>
          <a:lstStyle/>
          <a:p>
            <a:r>
              <a:rPr lang="en-US" sz="3400" b="1" dirty="0"/>
              <a:t>PIHP Role- HCBS Compliance Monitoring</a:t>
            </a:r>
          </a:p>
        </p:txBody>
      </p:sp>
      <p:sp>
        <p:nvSpPr>
          <p:cNvPr id="3" name="Content Placeholder 2">
            <a:extLst>
              <a:ext uri="{FF2B5EF4-FFF2-40B4-BE49-F238E27FC236}">
                <a16:creationId xmlns:a16="http://schemas.microsoft.com/office/drawing/2014/main" id="{550030D3-1965-EE2A-25D6-8213BC692F8C}"/>
              </a:ext>
            </a:extLst>
          </p:cNvPr>
          <p:cNvSpPr>
            <a:spLocks noGrp="1"/>
          </p:cNvSpPr>
          <p:nvPr>
            <p:ph idx="1"/>
          </p:nvPr>
        </p:nvSpPr>
        <p:spPr>
          <a:xfrm>
            <a:off x="120316" y="1547446"/>
            <a:ext cx="11951368" cy="5310554"/>
          </a:xfrm>
        </p:spPr>
        <p:txBody>
          <a:bodyPr>
            <a:normAutofit fontScale="92500" lnSpcReduction="20000"/>
          </a:bodyPr>
          <a:lstStyle/>
          <a:p>
            <a:r>
              <a:rPr lang="en-US" sz="2600" b="1" dirty="0">
                <a:solidFill>
                  <a:schemeClr val="tx1"/>
                </a:solidFill>
              </a:rPr>
              <a:t>Oversight and Accountability</a:t>
            </a:r>
            <a:r>
              <a:rPr lang="en-US" sz="2600" dirty="0">
                <a:solidFill>
                  <a:schemeClr val="tx1"/>
                </a:solidFill>
              </a:rPr>
              <a:t>: PIHPs play a critical role in monitoring compliance with HCBS standards. This includes conducting regular audits and reviews of provider performance to ensure adherence to federal and state requirements.</a:t>
            </a:r>
          </a:p>
          <a:p>
            <a:endParaRPr lang="en-US" sz="2600" dirty="0">
              <a:solidFill>
                <a:schemeClr val="tx1"/>
              </a:solidFill>
            </a:endParaRPr>
          </a:p>
          <a:p>
            <a:r>
              <a:rPr lang="en-US" sz="2600" b="1" dirty="0">
                <a:solidFill>
                  <a:schemeClr val="tx1"/>
                </a:solidFill>
              </a:rPr>
              <a:t>Education and Technical Assistance</a:t>
            </a:r>
            <a:r>
              <a:rPr lang="en-US" sz="2600" dirty="0">
                <a:solidFill>
                  <a:schemeClr val="tx1"/>
                </a:solidFill>
              </a:rPr>
              <a:t>:  PIHPs are responsible to ensure and document that all providers are trained in the HCBS rule and monitored consistently for compliance.</a:t>
            </a:r>
          </a:p>
          <a:p>
            <a:endParaRPr lang="en-US" sz="2600" dirty="0">
              <a:solidFill>
                <a:schemeClr val="tx1"/>
              </a:solidFill>
            </a:endParaRPr>
          </a:p>
          <a:p>
            <a:r>
              <a:rPr lang="en-US" sz="2600" b="1" dirty="0">
                <a:solidFill>
                  <a:schemeClr val="tx1"/>
                </a:solidFill>
              </a:rPr>
              <a:t>Review and Approve Plans</a:t>
            </a:r>
            <a:r>
              <a:rPr lang="en-US" sz="2600" dirty="0">
                <a:solidFill>
                  <a:schemeClr val="tx1"/>
                </a:solidFill>
              </a:rPr>
              <a:t>: PIHPs are tasked with ensuring that IPOS’s developed by CMHSPs meet HCBS requirements. This includes the documentation and justification of any </a:t>
            </a:r>
            <a:r>
              <a:rPr lang="en-US" sz="2600" strike="sngStrike" dirty="0">
                <a:solidFill>
                  <a:schemeClr val="tx1"/>
                </a:solidFill>
              </a:rPr>
              <a:t> </a:t>
            </a:r>
            <a:r>
              <a:rPr lang="en-US" sz="2600" dirty="0">
                <a:solidFill>
                  <a:schemeClr val="tx1"/>
                </a:solidFill>
              </a:rPr>
              <a:t> </a:t>
            </a:r>
            <a:r>
              <a:rPr lang="en-US" sz="2600" dirty="0"/>
              <a:t>modifications or restrictions of an individual’s rights </a:t>
            </a:r>
            <a:r>
              <a:rPr lang="en-US" sz="2600" dirty="0">
                <a:solidFill>
                  <a:schemeClr val="tx1"/>
                </a:solidFill>
              </a:rPr>
              <a:t>imposed for health and safety reasons.</a:t>
            </a:r>
          </a:p>
          <a:p>
            <a:endParaRPr lang="en-US" sz="2600" dirty="0">
              <a:solidFill>
                <a:schemeClr val="tx1"/>
              </a:solidFill>
            </a:endParaRPr>
          </a:p>
          <a:p>
            <a:r>
              <a:rPr lang="en-US" sz="2600" b="1" dirty="0">
                <a:solidFill>
                  <a:schemeClr val="tx1"/>
                </a:solidFill>
              </a:rPr>
              <a:t>Corrective Actions and Performance Improvement</a:t>
            </a:r>
            <a:r>
              <a:rPr lang="en-US" sz="2600" dirty="0">
                <a:solidFill>
                  <a:schemeClr val="tx1"/>
                </a:solidFill>
              </a:rPr>
              <a:t>: When issues of non-compliance are identified, PIHPs work with CMHSPs and providers to implement corrective actions and improve service quality. </a:t>
            </a:r>
            <a:r>
              <a:rPr lang="en-US" sz="2600" dirty="0"/>
              <a:t>I</a:t>
            </a:r>
            <a:r>
              <a:rPr lang="en-US" sz="2600" dirty="0">
                <a:solidFill>
                  <a:schemeClr val="tx1"/>
                </a:solidFill>
              </a:rPr>
              <a:t>ndividuals must be supported to receive person-centered care in the least restrictive settings. </a:t>
            </a:r>
          </a:p>
          <a:p>
            <a:pPr marL="0" indent="0">
              <a:buNone/>
            </a:pPr>
            <a:endParaRPr lang="en-US" dirty="0"/>
          </a:p>
        </p:txBody>
      </p:sp>
    </p:spTree>
    <p:extLst>
      <p:ext uri="{BB962C8B-B14F-4D97-AF65-F5344CB8AC3E}">
        <p14:creationId xmlns:p14="http://schemas.microsoft.com/office/powerpoint/2010/main" val="1081903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8ED29-FF88-CB8F-DAC3-5837CD3B05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02017E-A0E3-F61B-DA1A-3E7C205F24AF}"/>
              </a:ext>
            </a:extLst>
          </p:cNvPr>
          <p:cNvSpPr>
            <a:spLocks noGrp="1"/>
          </p:cNvSpPr>
          <p:nvPr>
            <p:ph type="title"/>
          </p:nvPr>
        </p:nvSpPr>
        <p:spPr>
          <a:xfrm>
            <a:off x="0" y="1"/>
            <a:ext cx="9876137" cy="1325564"/>
          </a:xfrm>
        </p:spPr>
        <p:txBody>
          <a:bodyPr>
            <a:normAutofit/>
          </a:bodyPr>
          <a:lstStyle/>
          <a:p>
            <a:r>
              <a:rPr lang="en-US" sz="3400" b="1" dirty="0"/>
              <a:t>CM/SC Role- Broad Overview</a:t>
            </a:r>
          </a:p>
        </p:txBody>
      </p:sp>
      <p:sp>
        <p:nvSpPr>
          <p:cNvPr id="3" name="Content Placeholder 2">
            <a:extLst>
              <a:ext uri="{FF2B5EF4-FFF2-40B4-BE49-F238E27FC236}">
                <a16:creationId xmlns:a16="http://schemas.microsoft.com/office/drawing/2014/main" id="{8645FE91-3AA7-6139-47F4-F4AC9FA38297}"/>
              </a:ext>
            </a:extLst>
          </p:cNvPr>
          <p:cNvSpPr>
            <a:spLocks noGrp="1"/>
          </p:cNvSpPr>
          <p:nvPr>
            <p:ph idx="1"/>
          </p:nvPr>
        </p:nvSpPr>
        <p:spPr>
          <a:xfrm>
            <a:off x="95602" y="1547446"/>
            <a:ext cx="11951368" cy="5310554"/>
          </a:xfrm>
        </p:spPr>
        <p:txBody>
          <a:bodyPr>
            <a:normAutofit/>
          </a:bodyPr>
          <a:lstStyle/>
          <a:p>
            <a:r>
              <a:rPr lang="en-US" sz="2400" b="1" dirty="0">
                <a:latin typeface="Arial" panose="020B0604020202020204" pitchFamily="34" charset="0"/>
                <a:cs typeface="Arial" panose="020B0604020202020204" pitchFamily="34" charset="0"/>
              </a:rPr>
              <a:t>Individualized Care Coordination</a:t>
            </a:r>
            <a:r>
              <a:rPr lang="en-US" sz="2400" dirty="0">
                <a:latin typeface="Arial" panose="020B0604020202020204" pitchFamily="34" charset="0"/>
                <a:cs typeface="Arial" panose="020B0604020202020204" pitchFamily="34" charset="0"/>
              </a:rPr>
              <a:t>: CM/SCs work directly with individuals to conduct comprehensive assessments and develop an IPOS that aligns with their unique goals, preferences</a:t>
            </a:r>
            <a:r>
              <a:rPr lang="en-US" sz="2400" dirty="0"/>
              <a:t> </a:t>
            </a:r>
            <a:r>
              <a:rPr lang="en-US" sz="2400" dirty="0">
                <a:latin typeface="Arial" panose="020B0604020202020204" pitchFamily="34" charset="0"/>
                <a:cs typeface="Arial" panose="020B0604020202020204" pitchFamily="34" charset="0"/>
              </a:rPr>
              <a:t>and needs. The IPOS ensures services are personalized and promote recovery, independence and community inclusion.</a:t>
            </a:r>
          </a:p>
          <a:p>
            <a:endParaRPr lang="en-US" sz="24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Advocacy and Support</a:t>
            </a:r>
            <a:r>
              <a:rPr lang="en-US" sz="2400" dirty="0">
                <a:latin typeface="Arial" panose="020B0604020202020204" pitchFamily="34" charset="0"/>
                <a:cs typeface="Arial" panose="020B0604020202020204" pitchFamily="34" charset="0"/>
              </a:rPr>
              <a:t>: Acting as advocates, CM/SCs ensure individuals receive access to essential services, </a:t>
            </a:r>
            <a:r>
              <a:rPr lang="en-US" sz="2400" dirty="0"/>
              <a:t>including </a:t>
            </a:r>
            <a:r>
              <a:rPr lang="en-US" sz="2400" dirty="0">
                <a:latin typeface="Arial" panose="020B0604020202020204" pitchFamily="34" charset="0"/>
                <a:cs typeface="Arial" panose="020B0604020202020204" pitchFamily="34" charset="0"/>
              </a:rPr>
              <a:t>medical care, mental health support and social services. They navigate the system on behalf of individuals, removing barriers to care and securing the resources.</a:t>
            </a:r>
          </a:p>
          <a:p>
            <a:endParaRPr lang="en-US" sz="24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Ongoing Monitoring and Adjustment</a:t>
            </a:r>
            <a:r>
              <a:rPr lang="en-US" sz="2400" dirty="0">
                <a:latin typeface="Arial" panose="020B0604020202020204" pitchFamily="34" charset="0"/>
                <a:cs typeface="Arial" panose="020B0604020202020204" pitchFamily="34" charset="0"/>
              </a:rPr>
              <a:t>: CM/SCs are responsible for regularly monitoring the individual’s progress. They review and revise the IPOS as circumstances change or as goals evolve, ensuring services continue to support the individual’s journey toward independence.</a:t>
            </a:r>
          </a:p>
          <a:p>
            <a:pPr marL="0" indent="0">
              <a:buNone/>
            </a:pPr>
            <a:endParaRPr lang="en-US" dirty="0"/>
          </a:p>
        </p:txBody>
      </p:sp>
    </p:spTree>
    <p:extLst>
      <p:ext uri="{BB962C8B-B14F-4D97-AF65-F5344CB8AC3E}">
        <p14:creationId xmlns:p14="http://schemas.microsoft.com/office/powerpoint/2010/main" val="10799712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8C96D-7FC7-6423-F5C9-69D8303DC9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9AD55E-9D82-3930-7E76-CB8BE59AEF21}"/>
              </a:ext>
            </a:extLst>
          </p:cNvPr>
          <p:cNvSpPr>
            <a:spLocks noGrp="1"/>
          </p:cNvSpPr>
          <p:nvPr>
            <p:ph type="title"/>
          </p:nvPr>
        </p:nvSpPr>
        <p:spPr>
          <a:xfrm>
            <a:off x="0" y="1"/>
            <a:ext cx="9876137" cy="1325564"/>
          </a:xfrm>
        </p:spPr>
        <p:txBody>
          <a:bodyPr>
            <a:normAutofit/>
          </a:bodyPr>
          <a:lstStyle/>
          <a:p>
            <a:r>
              <a:rPr lang="en-US" sz="3400" b="1" dirty="0"/>
              <a:t>CM/SC Role- HCBS Responsibilities</a:t>
            </a:r>
          </a:p>
        </p:txBody>
      </p:sp>
      <p:sp>
        <p:nvSpPr>
          <p:cNvPr id="3" name="Content Placeholder 2">
            <a:extLst>
              <a:ext uri="{FF2B5EF4-FFF2-40B4-BE49-F238E27FC236}">
                <a16:creationId xmlns:a16="http://schemas.microsoft.com/office/drawing/2014/main" id="{B379F320-3C99-EB2A-8D21-94DC3A3F636D}"/>
              </a:ext>
            </a:extLst>
          </p:cNvPr>
          <p:cNvSpPr>
            <a:spLocks noGrp="1"/>
          </p:cNvSpPr>
          <p:nvPr>
            <p:ph idx="1"/>
          </p:nvPr>
        </p:nvSpPr>
        <p:spPr>
          <a:xfrm>
            <a:off x="120316" y="1547446"/>
            <a:ext cx="11951368" cy="5310554"/>
          </a:xfrm>
        </p:spPr>
        <p:txBody>
          <a:bodyPr>
            <a:normAutofit/>
          </a:bodyPr>
          <a:lstStyle/>
          <a:p>
            <a:r>
              <a:rPr lang="en-US" sz="2400" b="1" dirty="0">
                <a:solidFill>
                  <a:schemeClr val="tx1"/>
                </a:solidFill>
              </a:rPr>
              <a:t>PCP Process</a:t>
            </a:r>
            <a:r>
              <a:rPr lang="en-US" sz="2400" dirty="0">
                <a:solidFill>
                  <a:schemeClr val="tx1"/>
                </a:solidFill>
              </a:rPr>
              <a:t>: CM/SCs lead the PCP process, involving individuals, their families, and their support teams to ensur</a:t>
            </a:r>
            <a:r>
              <a:rPr lang="en-US" sz="2400" dirty="0"/>
              <a:t>e </a:t>
            </a:r>
            <a:r>
              <a:rPr lang="en-US" sz="2400" dirty="0">
                <a:solidFill>
                  <a:schemeClr val="tx1"/>
                </a:solidFill>
              </a:rPr>
              <a:t>the IPOS is fully aligned with the individual's goals. This process is central to HCBS services, promoting autonomy, dignity</a:t>
            </a:r>
            <a:r>
              <a:rPr lang="en-US" sz="2400" dirty="0"/>
              <a:t> </a:t>
            </a:r>
            <a:r>
              <a:rPr lang="en-US" sz="2400" dirty="0">
                <a:solidFill>
                  <a:schemeClr val="tx1"/>
                </a:solidFill>
              </a:rPr>
              <a:t>and choice.</a:t>
            </a:r>
          </a:p>
          <a:p>
            <a:endParaRPr lang="en-US" sz="2400" dirty="0">
              <a:solidFill>
                <a:schemeClr val="tx1"/>
              </a:solidFill>
            </a:endParaRPr>
          </a:p>
          <a:p>
            <a:r>
              <a:rPr lang="en-US" sz="2400" b="1" dirty="0">
                <a:solidFill>
                  <a:schemeClr val="tx1"/>
                </a:solidFill>
              </a:rPr>
              <a:t>Coordination of HCBS</a:t>
            </a:r>
            <a:r>
              <a:rPr lang="en-US" sz="2400" dirty="0">
                <a:solidFill>
                  <a:schemeClr val="tx1"/>
                </a:solidFill>
              </a:rPr>
              <a:t>: CM/SCs ensure the services provided under HCBS are integrated into the IPOS. They work with various service providers to coordinate care that meets the individual’s specific needs.</a:t>
            </a:r>
          </a:p>
          <a:p>
            <a:endParaRPr lang="en-US" sz="2400" dirty="0">
              <a:solidFill>
                <a:schemeClr val="tx1"/>
              </a:solidFill>
            </a:endParaRPr>
          </a:p>
          <a:p>
            <a:r>
              <a:rPr lang="en-US" sz="2400" b="1" dirty="0">
                <a:solidFill>
                  <a:schemeClr val="tx1"/>
                </a:solidFill>
              </a:rPr>
              <a:t>Addressing Health and Safety Restrictions</a:t>
            </a:r>
            <a:r>
              <a:rPr lang="en-US" sz="2400" dirty="0">
                <a:solidFill>
                  <a:schemeClr val="tx1"/>
                </a:solidFill>
              </a:rPr>
              <a:t>: If any restrictions are required for health or safety reasons, CM/SCs are responsible for documenting the restriction and justification in the IPOS. They must ensure these restrictions comply with HCBS rules and are based on clear, documented evidence.</a:t>
            </a:r>
          </a:p>
          <a:p>
            <a:pPr marL="0" indent="0">
              <a:buNone/>
            </a:pPr>
            <a:endParaRPr lang="en-US" dirty="0"/>
          </a:p>
        </p:txBody>
      </p:sp>
    </p:spTree>
    <p:extLst>
      <p:ext uri="{BB962C8B-B14F-4D97-AF65-F5344CB8AC3E}">
        <p14:creationId xmlns:p14="http://schemas.microsoft.com/office/powerpoint/2010/main" val="1023741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235A6-3302-8E7E-CDD0-A1352DAB6B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2ADEF3-77B3-AC57-A92D-65657E73D532}"/>
              </a:ext>
            </a:extLst>
          </p:cNvPr>
          <p:cNvSpPr>
            <a:spLocks noGrp="1"/>
          </p:cNvSpPr>
          <p:nvPr>
            <p:ph type="title"/>
          </p:nvPr>
        </p:nvSpPr>
        <p:spPr>
          <a:xfrm>
            <a:off x="0" y="1"/>
            <a:ext cx="10291864" cy="1325564"/>
          </a:xfrm>
        </p:spPr>
        <p:txBody>
          <a:bodyPr>
            <a:normAutofit/>
          </a:bodyPr>
          <a:lstStyle/>
          <a:p>
            <a:r>
              <a:rPr lang="en-US" sz="3400" b="1" dirty="0"/>
              <a:t>CM/SC Role- HCBS Compliance Monitoring</a:t>
            </a:r>
          </a:p>
        </p:txBody>
      </p:sp>
      <p:sp>
        <p:nvSpPr>
          <p:cNvPr id="3" name="Content Placeholder 2">
            <a:extLst>
              <a:ext uri="{FF2B5EF4-FFF2-40B4-BE49-F238E27FC236}">
                <a16:creationId xmlns:a16="http://schemas.microsoft.com/office/drawing/2014/main" id="{77B5AE01-468E-56C8-637B-65C6FE692CAB}"/>
              </a:ext>
            </a:extLst>
          </p:cNvPr>
          <p:cNvSpPr>
            <a:spLocks noGrp="1"/>
          </p:cNvSpPr>
          <p:nvPr>
            <p:ph idx="1"/>
          </p:nvPr>
        </p:nvSpPr>
        <p:spPr>
          <a:xfrm>
            <a:off x="120316" y="1547446"/>
            <a:ext cx="11951368" cy="5310554"/>
          </a:xfrm>
        </p:spPr>
        <p:txBody>
          <a:bodyPr>
            <a:normAutofit/>
          </a:bodyPr>
          <a:lstStyle/>
          <a:p>
            <a:r>
              <a:rPr lang="en-US" sz="2400" b="1" dirty="0">
                <a:solidFill>
                  <a:schemeClr val="tx1"/>
                </a:solidFill>
              </a:rPr>
              <a:t>Monitoring for Quality and Compliance</a:t>
            </a:r>
            <a:r>
              <a:rPr lang="en-US" sz="2400" dirty="0">
                <a:solidFill>
                  <a:schemeClr val="tx1"/>
                </a:solidFill>
              </a:rPr>
              <a:t>: CM/SCs regularly monitor the implementation of services to ensure compliance with HCBS Final Rule requirements. This includes ensuring services promote integration into the community and do not unnecessarily restrict individual rights.</a:t>
            </a:r>
          </a:p>
          <a:p>
            <a:endParaRPr lang="en-US" sz="2400" dirty="0">
              <a:solidFill>
                <a:schemeClr val="tx1"/>
              </a:solidFill>
            </a:endParaRPr>
          </a:p>
          <a:p>
            <a:r>
              <a:rPr lang="en-US" sz="2400" b="1" dirty="0">
                <a:solidFill>
                  <a:schemeClr val="tx1"/>
                </a:solidFill>
              </a:rPr>
              <a:t>Progress Review and Reporting</a:t>
            </a:r>
            <a:r>
              <a:rPr lang="en-US" sz="2400" dirty="0">
                <a:solidFill>
                  <a:schemeClr val="tx1"/>
                </a:solidFill>
              </a:rPr>
              <a:t>: CM/SCs are responsible for tracking and documenting the individual’s progress toward the goals outlined in the IPOS. They report on outcomes and make timely adjustments to the IPOS to reflect any changes in needs, preferences</a:t>
            </a:r>
            <a:r>
              <a:rPr lang="en-US" sz="2400" dirty="0"/>
              <a:t> </a:t>
            </a:r>
            <a:r>
              <a:rPr lang="en-US" sz="2400" dirty="0">
                <a:solidFill>
                  <a:schemeClr val="tx1"/>
                </a:solidFill>
              </a:rPr>
              <a:t>or circumstances.</a:t>
            </a:r>
          </a:p>
          <a:p>
            <a:endParaRPr lang="en-US" sz="2400" dirty="0">
              <a:solidFill>
                <a:schemeClr val="tx1"/>
              </a:solidFill>
            </a:endParaRPr>
          </a:p>
          <a:p>
            <a:r>
              <a:rPr lang="en-US" sz="2400" b="1" dirty="0">
                <a:solidFill>
                  <a:schemeClr val="tx1"/>
                </a:solidFill>
              </a:rPr>
              <a:t>Ensuring Accountability</a:t>
            </a:r>
            <a:r>
              <a:rPr lang="en-US" sz="2400" dirty="0">
                <a:solidFill>
                  <a:schemeClr val="tx1"/>
                </a:solidFill>
              </a:rPr>
              <a:t>: CM/SCs ensure service providers are delivering high-quality care in accordance with HCBS standards. They are also responsible for identifying and addressing any areas of concern or non-compliance.</a:t>
            </a:r>
          </a:p>
          <a:p>
            <a:pPr marL="0" indent="0">
              <a:buNone/>
            </a:pPr>
            <a:endParaRPr lang="en-US" dirty="0"/>
          </a:p>
        </p:txBody>
      </p:sp>
    </p:spTree>
    <p:extLst>
      <p:ext uri="{BB962C8B-B14F-4D97-AF65-F5344CB8AC3E}">
        <p14:creationId xmlns:p14="http://schemas.microsoft.com/office/powerpoint/2010/main" val="4622345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1E15E-3EA5-97F9-6318-EFB2E49D82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698CA8-ADD2-EAEB-DAF2-E5356B17D243}"/>
              </a:ext>
            </a:extLst>
          </p:cNvPr>
          <p:cNvSpPr>
            <a:spLocks noGrp="1"/>
          </p:cNvSpPr>
          <p:nvPr>
            <p:ph type="title"/>
          </p:nvPr>
        </p:nvSpPr>
        <p:spPr>
          <a:xfrm>
            <a:off x="120316" y="1"/>
            <a:ext cx="9755821" cy="1325564"/>
          </a:xfrm>
        </p:spPr>
        <p:txBody>
          <a:bodyPr>
            <a:normAutofit/>
          </a:bodyPr>
          <a:lstStyle/>
          <a:p>
            <a:r>
              <a:rPr lang="en-US" sz="3400" b="1" dirty="0"/>
              <a:t>Collaboration Between the CMH, PIHP and CM/SC</a:t>
            </a:r>
          </a:p>
        </p:txBody>
      </p:sp>
      <p:sp>
        <p:nvSpPr>
          <p:cNvPr id="3" name="Content Placeholder 2">
            <a:extLst>
              <a:ext uri="{FF2B5EF4-FFF2-40B4-BE49-F238E27FC236}">
                <a16:creationId xmlns:a16="http://schemas.microsoft.com/office/drawing/2014/main" id="{F32EF7D5-0F6F-C609-870A-96CACA62E953}"/>
              </a:ext>
            </a:extLst>
          </p:cNvPr>
          <p:cNvSpPr>
            <a:spLocks noGrp="1"/>
          </p:cNvSpPr>
          <p:nvPr>
            <p:ph idx="1"/>
          </p:nvPr>
        </p:nvSpPr>
        <p:spPr>
          <a:xfrm>
            <a:off x="120316" y="1547446"/>
            <a:ext cx="11951368" cy="5310554"/>
          </a:xfrm>
        </p:spPr>
        <p:txBody>
          <a:bodyPr>
            <a:normAutofit lnSpcReduction="10000"/>
          </a:bodyPr>
          <a:lstStyle/>
          <a:p>
            <a:pPr marL="0" indent="0">
              <a:buNone/>
            </a:pPr>
            <a:r>
              <a:rPr lang="en-US" sz="2400" b="1" dirty="0">
                <a:solidFill>
                  <a:schemeClr val="tx1"/>
                </a:solidFill>
                <a:latin typeface="Arial" panose="020B0604020202020204" pitchFamily="34" charset="0"/>
                <a:cs typeface="Arial" panose="020B0604020202020204" pitchFamily="34" charset="0"/>
              </a:rPr>
              <a:t>Coordination Across Systems:</a:t>
            </a:r>
            <a:br>
              <a:rPr lang="en-US" sz="2400" dirty="0">
                <a:solidFill>
                  <a:schemeClr val="tx1"/>
                </a:solidFill>
                <a:latin typeface="Arial" panose="020B0604020202020204" pitchFamily="34" charset="0"/>
                <a:cs typeface="Arial" panose="020B0604020202020204" pitchFamily="34" charset="0"/>
              </a:rPr>
            </a:br>
            <a:r>
              <a:rPr lang="en-US" sz="2400" dirty="0">
                <a:solidFill>
                  <a:schemeClr val="tx1"/>
                </a:solidFill>
                <a:latin typeface="Arial" panose="020B0604020202020204" pitchFamily="34" charset="0"/>
                <a:cs typeface="Arial" panose="020B0604020202020204" pitchFamily="34" charset="0"/>
              </a:rPr>
              <a:t>The successful delivery of services under HCBS relies on collaboration between CMH agencies, PIHPs</a:t>
            </a:r>
            <a:r>
              <a:rPr lang="en-US" sz="2400" dirty="0"/>
              <a:t> </a:t>
            </a:r>
            <a:r>
              <a:rPr lang="en-US" sz="2400" dirty="0">
                <a:solidFill>
                  <a:schemeClr val="tx1"/>
                </a:solidFill>
                <a:latin typeface="Arial" panose="020B0604020202020204" pitchFamily="34" charset="0"/>
                <a:cs typeface="Arial" panose="020B0604020202020204" pitchFamily="34" charset="0"/>
              </a:rPr>
              <a:t>and CM/SCs. These entities work together to ensure individuals receive coordinated care tailored to their unique needs.</a:t>
            </a:r>
          </a:p>
          <a:p>
            <a:pPr marL="0" indent="0">
              <a:buNone/>
            </a:pPr>
            <a:endParaRPr lang="en-US" sz="2400" dirty="0">
              <a:solidFill>
                <a:schemeClr val="tx1"/>
              </a:solidFill>
              <a:latin typeface="Arial" panose="020B0604020202020204" pitchFamily="34" charset="0"/>
              <a:cs typeface="Arial" panose="020B0604020202020204" pitchFamily="34" charset="0"/>
            </a:endParaRPr>
          </a:p>
          <a:p>
            <a:r>
              <a:rPr lang="en-US" sz="2400" b="1" dirty="0">
                <a:solidFill>
                  <a:schemeClr val="tx1"/>
                </a:solidFill>
                <a:latin typeface="Arial" panose="020B0604020202020204" pitchFamily="34" charset="0"/>
                <a:cs typeface="Arial" panose="020B0604020202020204" pitchFamily="34" charset="0"/>
              </a:rPr>
              <a:t>CMH Role</a:t>
            </a:r>
            <a:r>
              <a:rPr lang="en-US" sz="2400" dirty="0">
                <a:solidFill>
                  <a:schemeClr val="tx1"/>
                </a:solidFill>
                <a:latin typeface="Arial" panose="020B0604020202020204" pitchFamily="34" charset="0"/>
                <a:cs typeface="Arial" panose="020B0604020202020204" pitchFamily="34" charset="0"/>
              </a:rPr>
              <a:t>: Provides direct services and supports to individuals in the community, including mental health, intellectual and developmental disabilities,</a:t>
            </a:r>
            <a:r>
              <a:rPr lang="en-US" sz="2400" dirty="0"/>
              <a:t> </a:t>
            </a:r>
            <a:r>
              <a:rPr lang="en-US" sz="2400" dirty="0">
                <a:solidFill>
                  <a:schemeClr val="tx1"/>
                </a:solidFill>
                <a:latin typeface="Arial" panose="020B0604020202020204" pitchFamily="34" charset="0"/>
                <a:cs typeface="Arial" panose="020B0604020202020204" pitchFamily="34" charset="0"/>
              </a:rPr>
              <a:t>and substance use disorder services.</a:t>
            </a:r>
          </a:p>
          <a:p>
            <a:pPr>
              <a:buFont typeface="Arial" panose="020B0604020202020204" pitchFamily="34" charset="0"/>
              <a:buChar char="•"/>
            </a:pPr>
            <a:endParaRPr lang="en-US" sz="2400" dirty="0">
              <a:solidFill>
                <a:schemeClr val="tx1"/>
              </a:solidFill>
              <a:latin typeface="Arial" panose="020B0604020202020204" pitchFamily="34" charset="0"/>
              <a:cs typeface="Arial" panose="020B0604020202020204" pitchFamily="34" charset="0"/>
            </a:endParaRPr>
          </a:p>
          <a:p>
            <a:r>
              <a:rPr lang="en-US" sz="2400" b="1" dirty="0">
                <a:solidFill>
                  <a:schemeClr val="tx1"/>
                </a:solidFill>
                <a:latin typeface="Arial" panose="020B0604020202020204" pitchFamily="34" charset="0"/>
                <a:cs typeface="Arial" panose="020B0604020202020204" pitchFamily="34" charset="0"/>
              </a:rPr>
              <a:t>PIHP Role</a:t>
            </a:r>
            <a:r>
              <a:rPr lang="en-US" sz="2400" dirty="0">
                <a:solidFill>
                  <a:schemeClr val="tx1"/>
                </a:solidFill>
                <a:latin typeface="Arial" panose="020B0604020202020204" pitchFamily="34" charset="0"/>
                <a:cs typeface="Arial" panose="020B0604020202020204" pitchFamily="34" charset="0"/>
              </a:rPr>
              <a:t>: Manage Medicaid funding and oversee compliance with regulatory and quality standards for service providers.</a:t>
            </a:r>
          </a:p>
          <a:p>
            <a:pPr>
              <a:buFont typeface="Arial" panose="020B0604020202020204" pitchFamily="34" charset="0"/>
              <a:buChar char="•"/>
            </a:pPr>
            <a:endParaRPr lang="en-US" sz="2400" dirty="0">
              <a:solidFill>
                <a:schemeClr val="tx1"/>
              </a:solidFill>
              <a:latin typeface="Arial" panose="020B0604020202020204" pitchFamily="34" charset="0"/>
              <a:cs typeface="Arial" panose="020B0604020202020204" pitchFamily="34" charset="0"/>
            </a:endParaRPr>
          </a:p>
          <a:p>
            <a:r>
              <a:rPr lang="en-US" sz="2400" b="1" dirty="0">
                <a:solidFill>
                  <a:schemeClr val="tx1"/>
                </a:solidFill>
                <a:latin typeface="Arial" panose="020B0604020202020204" pitchFamily="34" charset="0"/>
                <a:cs typeface="Arial" panose="020B0604020202020204" pitchFamily="34" charset="0"/>
              </a:rPr>
              <a:t>CM/SC Role</a:t>
            </a:r>
            <a:r>
              <a:rPr lang="en-US" sz="2400" dirty="0">
                <a:solidFill>
                  <a:schemeClr val="tx1"/>
                </a:solidFill>
                <a:latin typeface="Arial" panose="020B0604020202020204" pitchFamily="34" charset="0"/>
                <a:cs typeface="Arial" panose="020B0604020202020204" pitchFamily="34" charset="0"/>
              </a:rPr>
              <a:t>: Directly engage with individuals to develop and implement the IPOS, ensuring services are delivered according to the individual's goals.</a:t>
            </a:r>
          </a:p>
          <a:p>
            <a:pPr marL="0" indent="0">
              <a:buNone/>
            </a:pPr>
            <a:endParaRPr lang="en-US" dirty="0"/>
          </a:p>
        </p:txBody>
      </p:sp>
    </p:spTree>
    <p:extLst>
      <p:ext uri="{BB962C8B-B14F-4D97-AF65-F5344CB8AC3E}">
        <p14:creationId xmlns:p14="http://schemas.microsoft.com/office/powerpoint/2010/main" val="33420789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722C2-2071-310D-0836-9BE160984E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E5DF2F-E7B5-59EC-28E9-E2F1E4D2DB80}"/>
              </a:ext>
            </a:extLst>
          </p:cNvPr>
          <p:cNvSpPr>
            <a:spLocks noGrp="1"/>
          </p:cNvSpPr>
          <p:nvPr>
            <p:ph type="title"/>
          </p:nvPr>
        </p:nvSpPr>
        <p:spPr>
          <a:xfrm>
            <a:off x="120316" y="1"/>
            <a:ext cx="10080959" cy="1325564"/>
          </a:xfrm>
        </p:spPr>
        <p:txBody>
          <a:bodyPr>
            <a:normAutofit/>
          </a:bodyPr>
          <a:lstStyle/>
          <a:p>
            <a:r>
              <a:rPr lang="en-US" sz="3400" b="1" dirty="0"/>
              <a:t>Collaboration Between the CMH, PIHP and CM/SC </a:t>
            </a:r>
          </a:p>
        </p:txBody>
      </p:sp>
      <p:sp>
        <p:nvSpPr>
          <p:cNvPr id="3" name="Content Placeholder 2">
            <a:extLst>
              <a:ext uri="{FF2B5EF4-FFF2-40B4-BE49-F238E27FC236}">
                <a16:creationId xmlns:a16="http://schemas.microsoft.com/office/drawing/2014/main" id="{B0427F5F-24E6-045B-BB5B-76D9FBB3145D}"/>
              </a:ext>
            </a:extLst>
          </p:cNvPr>
          <p:cNvSpPr>
            <a:spLocks noGrp="1"/>
          </p:cNvSpPr>
          <p:nvPr>
            <p:ph idx="1"/>
          </p:nvPr>
        </p:nvSpPr>
        <p:spPr>
          <a:xfrm>
            <a:off x="120316" y="1547446"/>
            <a:ext cx="11951368" cy="5310554"/>
          </a:xfrm>
        </p:spPr>
        <p:txBody>
          <a:bodyPr>
            <a:normAutofit/>
          </a:bodyPr>
          <a:lstStyle/>
          <a:p>
            <a:pPr marL="0" indent="0">
              <a:buNone/>
            </a:pPr>
            <a:r>
              <a:rPr lang="en-US" sz="2400" b="1" dirty="0">
                <a:solidFill>
                  <a:schemeClr val="tx1"/>
                </a:solidFill>
              </a:rPr>
              <a:t>Monitoring Compliance:</a:t>
            </a:r>
            <a:br>
              <a:rPr lang="en-US" sz="2400" dirty="0">
                <a:solidFill>
                  <a:schemeClr val="tx1"/>
                </a:solidFill>
                <a:highlight>
                  <a:srgbClr val="00FF00"/>
                </a:highlight>
              </a:rPr>
            </a:br>
            <a:r>
              <a:rPr lang="en-US" sz="2400" dirty="0">
                <a:solidFill>
                  <a:schemeClr val="tx1"/>
                </a:solidFill>
              </a:rPr>
              <a:t>CMHs and PIHPs ensure service providers comply with Medicaid requirements and quality standards. CM/SCs collaborate with service providers to ensure services align with the goals and objectives in the IPOS.</a:t>
            </a:r>
          </a:p>
          <a:p>
            <a:pPr marL="0" indent="0">
              <a:buNone/>
            </a:pPr>
            <a:endParaRPr lang="en-US" sz="2400" dirty="0">
              <a:solidFill>
                <a:schemeClr val="tx1"/>
              </a:solidFill>
            </a:endParaRPr>
          </a:p>
          <a:p>
            <a:r>
              <a:rPr lang="en-US" sz="2400" b="1" dirty="0">
                <a:solidFill>
                  <a:schemeClr val="tx1"/>
                </a:solidFill>
              </a:rPr>
              <a:t>CM/SC Involvement</a:t>
            </a:r>
            <a:r>
              <a:rPr lang="en-US" sz="2400" dirty="0">
                <a:solidFill>
                  <a:schemeClr val="tx1"/>
                </a:solidFill>
              </a:rPr>
              <a:t>: Through ongoing monitoring and coordination, CM/SCs ensure services provided meet the individual's needs while adhering to HCBS standards.</a:t>
            </a:r>
          </a:p>
          <a:p>
            <a:pPr marL="0" indent="0">
              <a:buNone/>
            </a:pPr>
            <a:endParaRPr lang="en-US" sz="2400" dirty="0">
              <a:solidFill>
                <a:schemeClr val="tx1"/>
              </a:solidFill>
            </a:endParaRPr>
          </a:p>
          <a:p>
            <a:r>
              <a:rPr lang="en-US" sz="2400" b="1" dirty="0">
                <a:solidFill>
                  <a:schemeClr val="tx1"/>
                </a:solidFill>
              </a:rPr>
              <a:t>CMH/PIHP Oversight</a:t>
            </a:r>
            <a:r>
              <a:rPr lang="en-US" sz="2400" dirty="0">
                <a:solidFill>
                  <a:schemeClr val="tx1"/>
                </a:solidFill>
              </a:rPr>
              <a:t>: CMH and PIHPs ensure all services meet regulatory and compliance measures, track performance and intervene when providers do not meet standards.</a:t>
            </a:r>
          </a:p>
          <a:p>
            <a:pPr marL="0" indent="0">
              <a:buNone/>
            </a:pPr>
            <a:endParaRPr lang="en-US" dirty="0"/>
          </a:p>
        </p:txBody>
      </p:sp>
    </p:spTree>
    <p:extLst>
      <p:ext uri="{BB962C8B-B14F-4D97-AF65-F5344CB8AC3E}">
        <p14:creationId xmlns:p14="http://schemas.microsoft.com/office/powerpoint/2010/main" val="2542727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8FEAC-C4F9-A7BA-3A4C-1EAB254082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FAD176-579E-42C5-13A4-C48CC2438E0D}"/>
              </a:ext>
            </a:extLst>
          </p:cNvPr>
          <p:cNvSpPr>
            <a:spLocks noGrp="1"/>
          </p:cNvSpPr>
          <p:nvPr>
            <p:ph type="title"/>
          </p:nvPr>
        </p:nvSpPr>
        <p:spPr>
          <a:xfrm>
            <a:off x="120316" y="1"/>
            <a:ext cx="10080959" cy="1325564"/>
          </a:xfrm>
        </p:spPr>
        <p:txBody>
          <a:bodyPr>
            <a:normAutofit/>
          </a:bodyPr>
          <a:lstStyle/>
          <a:p>
            <a:r>
              <a:rPr lang="en-US" sz="3400" b="1" dirty="0"/>
              <a:t>Collaboration Between the CMH, PIHP and CM/SC </a:t>
            </a:r>
          </a:p>
        </p:txBody>
      </p:sp>
      <p:sp>
        <p:nvSpPr>
          <p:cNvPr id="3" name="Content Placeholder 2">
            <a:extLst>
              <a:ext uri="{FF2B5EF4-FFF2-40B4-BE49-F238E27FC236}">
                <a16:creationId xmlns:a16="http://schemas.microsoft.com/office/drawing/2014/main" id="{7861564C-F64F-7C89-7B34-229E391902B0}"/>
              </a:ext>
            </a:extLst>
          </p:cNvPr>
          <p:cNvSpPr>
            <a:spLocks noGrp="1"/>
          </p:cNvSpPr>
          <p:nvPr>
            <p:ph idx="1"/>
          </p:nvPr>
        </p:nvSpPr>
        <p:spPr>
          <a:xfrm>
            <a:off x="120316" y="1547446"/>
            <a:ext cx="11951368" cy="5310554"/>
          </a:xfrm>
        </p:spPr>
        <p:txBody>
          <a:bodyPr>
            <a:normAutofit/>
          </a:bodyPr>
          <a:lstStyle/>
          <a:p>
            <a:pPr marL="0" indent="0">
              <a:buNone/>
            </a:pPr>
            <a:r>
              <a:rPr lang="en-US" sz="2400" b="1" dirty="0">
                <a:solidFill>
                  <a:schemeClr val="tx1"/>
                </a:solidFill>
                <a:latin typeface="Arial" panose="020B0604020202020204" pitchFamily="34" charset="0"/>
                <a:cs typeface="Arial" panose="020B0604020202020204" pitchFamily="34" charset="0"/>
              </a:rPr>
              <a:t>Ensuring Access to Services:</a:t>
            </a:r>
            <a:br>
              <a:rPr lang="en-US" sz="2400" dirty="0">
                <a:solidFill>
                  <a:schemeClr val="tx1"/>
                </a:solidFill>
                <a:latin typeface="Arial" panose="020B0604020202020204" pitchFamily="34" charset="0"/>
                <a:cs typeface="Arial" panose="020B0604020202020204" pitchFamily="34" charset="0"/>
              </a:rPr>
            </a:br>
            <a:r>
              <a:rPr lang="en-US" sz="2400" dirty="0">
                <a:solidFill>
                  <a:schemeClr val="tx1"/>
                </a:solidFill>
                <a:latin typeface="Arial" panose="020B0604020202020204" pitchFamily="34" charset="0"/>
                <a:cs typeface="Arial" panose="020B0604020202020204" pitchFamily="34" charset="0"/>
              </a:rPr>
              <a:t>The collaboration between CMH, PIHPs  and CM/SCs is essential </a:t>
            </a:r>
            <a:r>
              <a:rPr lang="en-US" sz="2400" dirty="0"/>
              <a:t>to ensure</a:t>
            </a:r>
            <a:r>
              <a:rPr lang="en-US" sz="2400" dirty="0">
                <a:solidFill>
                  <a:schemeClr val="tx1"/>
                </a:solidFill>
                <a:latin typeface="Arial" panose="020B0604020202020204" pitchFamily="34" charset="0"/>
                <a:cs typeface="Arial" panose="020B0604020202020204" pitchFamily="34" charset="0"/>
              </a:rPr>
              <a:t> individuals access necessary services that promote recovery, health and well-being.</a:t>
            </a:r>
          </a:p>
          <a:p>
            <a:pPr marL="0" indent="0">
              <a:buNone/>
            </a:pPr>
            <a:endParaRPr lang="en-US" sz="2400" dirty="0">
              <a:solidFill>
                <a:schemeClr val="tx1"/>
              </a:solidFill>
              <a:latin typeface="Arial" panose="020B0604020202020204" pitchFamily="34" charset="0"/>
              <a:cs typeface="Arial" panose="020B0604020202020204" pitchFamily="34" charset="0"/>
            </a:endParaRPr>
          </a:p>
          <a:p>
            <a:r>
              <a:rPr lang="en-US" sz="2400" b="1" dirty="0">
                <a:solidFill>
                  <a:schemeClr val="tx1"/>
                </a:solidFill>
                <a:latin typeface="Arial" panose="020B0604020202020204" pitchFamily="34" charset="0"/>
                <a:cs typeface="Arial" panose="020B0604020202020204" pitchFamily="34" charset="0"/>
              </a:rPr>
              <a:t>Joint Responsibility</a:t>
            </a:r>
            <a:r>
              <a:rPr lang="en-US" sz="2400" dirty="0">
                <a:solidFill>
                  <a:schemeClr val="tx1"/>
                </a:solidFill>
                <a:latin typeface="Arial" panose="020B0604020202020204" pitchFamily="34" charset="0"/>
                <a:cs typeface="Arial" panose="020B0604020202020204" pitchFamily="34" charset="0"/>
              </a:rPr>
              <a:t>: CMHs, PIHPs and CM/SCs work together to reduce barriers, ensure access to the appropriate services,</a:t>
            </a:r>
            <a:r>
              <a:rPr lang="en-US" sz="2400" dirty="0"/>
              <a:t> </a:t>
            </a:r>
            <a:r>
              <a:rPr lang="en-US" sz="2400" dirty="0">
                <a:solidFill>
                  <a:schemeClr val="tx1"/>
                </a:solidFill>
                <a:latin typeface="Arial" panose="020B0604020202020204" pitchFamily="34" charset="0"/>
                <a:cs typeface="Arial" panose="020B0604020202020204" pitchFamily="34" charset="0"/>
              </a:rPr>
              <a:t>and advocate for the resources needed to support independence and integration into the community.</a:t>
            </a:r>
          </a:p>
          <a:p>
            <a:endParaRPr lang="en-US" sz="2400" dirty="0">
              <a:solidFill>
                <a:schemeClr val="tx1"/>
              </a:solidFill>
              <a:latin typeface="Arial" panose="020B0604020202020204" pitchFamily="34" charset="0"/>
              <a:cs typeface="Arial" panose="020B0604020202020204" pitchFamily="34" charset="0"/>
            </a:endParaRPr>
          </a:p>
          <a:p>
            <a:r>
              <a:rPr lang="en-US" sz="2400" b="1" dirty="0">
                <a:solidFill>
                  <a:schemeClr val="tx1"/>
                </a:solidFill>
                <a:latin typeface="Arial" panose="020B0604020202020204" pitchFamily="34" charset="0"/>
                <a:cs typeface="Arial" panose="020B0604020202020204" pitchFamily="34" charset="0"/>
              </a:rPr>
              <a:t>Holistic Approach</a:t>
            </a:r>
            <a:r>
              <a:rPr lang="en-US" sz="2400" dirty="0">
                <a:solidFill>
                  <a:schemeClr val="tx1"/>
                </a:solidFill>
                <a:latin typeface="Arial" panose="020B0604020202020204" pitchFamily="34" charset="0"/>
                <a:cs typeface="Arial" panose="020B0604020202020204" pitchFamily="34" charset="0"/>
              </a:rPr>
              <a:t>: This collaborative framework ensures individuals receive a comprehensive approach to care</a:t>
            </a:r>
            <a:r>
              <a:rPr lang="en-US" sz="2400" dirty="0"/>
              <a:t>. M</a:t>
            </a:r>
            <a:r>
              <a:rPr lang="en-US" sz="2400" dirty="0">
                <a:solidFill>
                  <a:schemeClr val="tx1"/>
                </a:solidFill>
                <a:latin typeface="Arial" panose="020B0604020202020204" pitchFamily="34" charset="0"/>
                <a:cs typeface="Arial" panose="020B0604020202020204" pitchFamily="34" charset="0"/>
              </a:rPr>
              <a:t>ental health, medical</a:t>
            </a:r>
            <a:r>
              <a:rPr lang="en-US" sz="2400" dirty="0"/>
              <a:t> </a:t>
            </a:r>
            <a:r>
              <a:rPr lang="en-US" sz="2400" dirty="0">
                <a:solidFill>
                  <a:schemeClr val="tx1"/>
                </a:solidFill>
                <a:latin typeface="Arial" panose="020B0604020202020204" pitchFamily="34" charset="0"/>
                <a:cs typeface="Arial" panose="020B0604020202020204" pitchFamily="34" charset="0"/>
              </a:rPr>
              <a:t>and social supports are coordinated, and continuously monitored, for quality</a:t>
            </a:r>
            <a:r>
              <a:rPr lang="en-US" sz="2400" dirty="0"/>
              <a:t> </a:t>
            </a:r>
            <a:r>
              <a:rPr lang="en-US" sz="2400" dirty="0">
                <a:solidFill>
                  <a:schemeClr val="tx1"/>
                </a:solidFill>
                <a:latin typeface="Arial" panose="020B0604020202020204" pitchFamily="34" charset="0"/>
                <a:cs typeface="Arial" panose="020B0604020202020204" pitchFamily="34" charset="0"/>
              </a:rPr>
              <a:t>and effectiveness.</a:t>
            </a:r>
          </a:p>
          <a:p>
            <a:pPr marL="0" indent="0">
              <a:buNone/>
            </a:pPr>
            <a:endParaRPr lang="en-US" dirty="0"/>
          </a:p>
        </p:txBody>
      </p:sp>
    </p:spTree>
    <p:extLst>
      <p:ext uri="{BB962C8B-B14F-4D97-AF65-F5344CB8AC3E}">
        <p14:creationId xmlns:p14="http://schemas.microsoft.com/office/powerpoint/2010/main" val="2684850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46788-6701-C954-27DC-19FB5F2453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CD1462-5F30-2881-FB5C-21FB6E4EC145}"/>
              </a:ext>
            </a:extLst>
          </p:cNvPr>
          <p:cNvSpPr>
            <a:spLocks noGrp="1"/>
          </p:cNvSpPr>
          <p:nvPr>
            <p:ph type="title"/>
          </p:nvPr>
        </p:nvSpPr>
        <p:spPr>
          <a:xfrm>
            <a:off x="271464" y="1336512"/>
            <a:ext cx="4132586" cy="1325563"/>
          </a:xfrm>
        </p:spPr>
        <p:txBody>
          <a:bodyPr>
            <a:normAutofit/>
          </a:bodyPr>
          <a:lstStyle/>
          <a:p>
            <a:r>
              <a:rPr lang="en-US" b="1" dirty="0"/>
              <a:t>PART 3:</a:t>
            </a:r>
          </a:p>
        </p:txBody>
      </p:sp>
      <p:sp>
        <p:nvSpPr>
          <p:cNvPr id="3" name="TextBox 2">
            <a:extLst>
              <a:ext uri="{FF2B5EF4-FFF2-40B4-BE49-F238E27FC236}">
                <a16:creationId xmlns:a16="http://schemas.microsoft.com/office/drawing/2014/main" id="{7B01AD5C-2A43-2C88-310B-4F4AE89207B4}"/>
              </a:ext>
            </a:extLst>
          </p:cNvPr>
          <p:cNvSpPr txBox="1"/>
          <p:nvPr/>
        </p:nvSpPr>
        <p:spPr>
          <a:xfrm>
            <a:off x="1164076" y="3039371"/>
            <a:ext cx="9863847" cy="769441"/>
          </a:xfrm>
          <a:prstGeom prst="rect">
            <a:avLst/>
          </a:prstGeom>
          <a:noFill/>
        </p:spPr>
        <p:txBody>
          <a:bodyPr wrap="square" rtlCol="0">
            <a:spAutoFit/>
          </a:bodyPr>
          <a:lstStyle/>
          <a:p>
            <a:pPr marL="0" indent="0">
              <a:buNone/>
            </a:pPr>
            <a:r>
              <a:rPr lang="en-US" sz="4400" b="1" dirty="0">
                <a:solidFill>
                  <a:schemeClr val="bg1"/>
                </a:solidFill>
                <a:latin typeface="Arial" panose="020B0604020202020204" pitchFamily="34" charset="0"/>
                <a:ea typeface="ＭＳ Ｐゴシック"/>
                <a:cs typeface="Arial" panose="020B0604020202020204" pitchFamily="34" charset="0"/>
              </a:rPr>
              <a:t>Compliance Monitoring</a:t>
            </a:r>
          </a:p>
        </p:txBody>
      </p:sp>
    </p:spTree>
    <p:extLst>
      <p:ext uri="{BB962C8B-B14F-4D97-AF65-F5344CB8AC3E}">
        <p14:creationId xmlns:p14="http://schemas.microsoft.com/office/powerpoint/2010/main" val="42713076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E147-EA5A-7ABC-A193-02E3DE7AD5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2EF6AB-1B3C-9040-25A9-B71404D5F7D7}"/>
              </a:ext>
            </a:extLst>
          </p:cNvPr>
          <p:cNvSpPr>
            <a:spLocks noGrp="1"/>
          </p:cNvSpPr>
          <p:nvPr>
            <p:ph type="title"/>
          </p:nvPr>
        </p:nvSpPr>
        <p:spPr>
          <a:xfrm>
            <a:off x="0" y="1"/>
            <a:ext cx="9876138" cy="1325564"/>
          </a:xfrm>
        </p:spPr>
        <p:txBody>
          <a:bodyPr>
            <a:normAutofit/>
          </a:bodyPr>
          <a:lstStyle/>
          <a:p>
            <a:r>
              <a:rPr lang="en-US" sz="3400" b="1" dirty="0"/>
              <a:t>Compliance Monitoring</a:t>
            </a:r>
          </a:p>
        </p:txBody>
      </p:sp>
      <p:sp>
        <p:nvSpPr>
          <p:cNvPr id="3" name="Content Placeholder 2">
            <a:extLst>
              <a:ext uri="{FF2B5EF4-FFF2-40B4-BE49-F238E27FC236}">
                <a16:creationId xmlns:a16="http://schemas.microsoft.com/office/drawing/2014/main" id="{E634AE52-D6D0-B3E1-A17A-0255D3B383A4}"/>
              </a:ext>
            </a:extLst>
          </p:cNvPr>
          <p:cNvSpPr>
            <a:spLocks noGrp="1"/>
          </p:cNvSpPr>
          <p:nvPr>
            <p:ph idx="1"/>
          </p:nvPr>
        </p:nvSpPr>
        <p:spPr>
          <a:xfrm>
            <a:off x="120316" y="1547445"/>
            <a:ext cx="11951368" cy="5310554"/>
          </a:xfrm>
        </p:spPr>
        <p:txBody>
          <a:bodyPr>
            <a:normAutofit lnSpcReduction="10000"/>
          </a:bodyPr>
          <a:lstStyle/>
          <a:p>
            <a:r>
              <a:rPr lang="en-US" sz="2400" dirty="0">
                <a:solidFill>
                  <a:schemeClr val="tx1"/>
                </a:solidFill>
              </a:rPr>
              <a:t>Assessments (comprehensive and physical) for HCBS compliance occur on a regular basis and </a:t>
            </a:r>
            <a:r>
              <a:rPr lang="en-US" sz="2400" dirty="0">
                <a:solidFill>
                  <a:schemeClr val="tx1"/>
                </a:solidFill>
                <a:ea typeface="+mn-lt"/>
              </a:rPr>
              <a:t>focus on the rights</a:t>
            </a:r>
            <a:r>
              <a:rPr lang="en-US" sz="2400" dirty="0">
                <a:ea typeface="+mn-lt"/>
              </a:rPr>
              <a:t> </a:t>
            </a:r>
            <a:r>
              <a:rPr lang="en-US" sz="2400" dirty="0">
                <a:solidFill>
                  <a:schemeClr val="tx1"/>
                </a:solidFill>
                <a:ea typeface="+mn-lt"/>
              </a:rPr>
              <a:t>and freedoms of participants, including but not limited to:</a:t>
            </a:r>
          </a:p>
          <a:p>
            <a:pPr lvl="2"/>
            <a:r>
              <a:rPr lang="en-US" sz="2400" dirty="0">
                <a:solidFill>
                  <a:schemeClr val="tx1"/>
                </a:solidFill>
                <a:ea typeface="+mn-lt"/>
              </a:rPr>
              <a:t>Civil rights.</a:t>
            </a:r>
          </a:p>
          <a:p>
            <a:pPr lvl="2"/>
            <a:r>
              <a:rPr lang="en-US" sz="2400" dirty="0">
                <a:solidFill>
                  <a:schemeClr val="tx1"/>
                </a:solidFill>
                <a:ea typeface="+mn-lt"/>
              </a:rPr>
              <a:t>Privacy.</a:t>
            </a:r>
          </a:p>
          <a:p>
            <a:pPr lvl="2"/>
            <a:r>
              <a:rPr lang="en-US" sz="2400" dirty="0">
                <a:solidFill>
                  <a:schemeClr val="tx1"/>
                </a:solidFill>
                <a:ea typeface="+mn-lt"/>
              </a:rPr>
              <a:t>Dignity.</a:t>
            </a:r>
          </a:p>
          <a:p>
            <a:pPr lvl="2"/>
            <a:r>
              <a:rPr lang="en-US" sz="2400" dirty="0">
                <a:solidFill>
                  <a:schemeClr val="tx1"/>
                </a:solidFill>
                <a:ea typeface="+mn-lt"/>
              </a:rPr>
              <a:t>Choice of services, settings where services are provided</a:t>
            </a:r>
            <a:r>
              <a:rPr lang="en-US" sz="2400" dirty="0">
                <a:ea typeface="+mn-lt"/>
              </a:rPr>
              <a:t> </a:t>
            </a:r>
            <a:r>
              <a:rPr lang="en-US" sz="2400" dirty="0">
                <a:solidFill>
                  <a:schemeClr val="tx1"/>
                </a:solidFill>
                <a:ea typeface="+mn-lt"/>
              </a:rPr>
              <a:t>and who provides the services. </a:t>
            </a:r>
          </a:p>
          <a:p>
            <a:pPr lvl="2"/>
            <a:r>
              <a:rPr lang="en-US" sz="2400" dirty="0">
                <a:ea typeface="+mn-lt"/>
              </a:rPr>
              <a:t>IPOS compliance with the HCBS rule.</a:t>
            </a:r>
            <a:endParaRPr lang="en-US" sz="2400" dirty="0">
              <a:solidFill>
                <a:schemeClr val="tx1"/>
              </a:solidFill>
              <a:ea typeface="+mn-lt"/>
            </a:endParaRPr>
          </a:p>
          <a:p>
            <a:pPr marL="914400" lvl="2" indent="0">
              <a:buNone/>
            </a:pPr>
            <a:endParaRPr lang="en-US" sz="2400" dirty="0">
              <a:solidFill>
                <a:schemeClr val="tx1"/>
              </a:solidFill>
              <a:ea typeface="+mn-lt"/>
            </a:endParaRPr>
          </a:p>
          <a:p>
            <a:r>
              <a:rPr lang="en-US" sz="2400" dirty="0">
                <a:solidFill>
                  <a:schemeClr val="tx1"/>
                </a:solidFill>
              </a:rPr>
              <a:t>Monitoring HCBS compliance is also part of MDHHS’ site review process.</a:t>
            </a:r>
          </a:p>
          <a:p>
            <a:pPr marL="457200" lvl="1" indent="0">
              <a:buNone/>
            </a:pPr>
            <a:endParaRPr lang="en-US" dirty="0">
              <a:solidFill>
                <a:schemeClr val="tx1"/>
              </a:solidFill>
            </a:endParaRPr>
          </a:p>
          <a:p>
            <a:r>
              <a:rPr lang="en-US" sz="2400" dirty="0">
                <a:solidFill>
                  <a:schemeClr val="tx1"/>
                </a:solidFill>
              </a:rPr>
              <a:t>Monitoring includes review of provider policies, handbooks and IPOSs. Plans are assessed for </a:t>
            </a:r>
            <a:r>
              <a:rPr lang="en-US" sz="2400" dirty="0"/>
              <a:t>compliance with community integration requirements through regular (monthly preferably) review of outing logs completed by the setting.</a:t>
            </a:r>
          </a:p>
          <a:p>
            <a:endParaRPr lang="en-US" dirty="0"/>
          </a:p>
        </p:txBody>
      </p:sp>
    </p:spTree>
    <p:extLst>
      <p:ext uri="{BB962C8B-B14F-4D97-AF65-F5344CB8AC3E}">
        <p14:creationId xmlns:p14="http://schemas.microsoft.com/office/powerpoint/2010/main" val="539606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278F7-E263-747B-7ED4-5BC8C2B46D8D}"/>
              </a:ext>
            </a:extLst>
          </p:cNvPr>
          <p:cNvSpPr>
            <a:spLocks noGrp="1"/>
          </p:cNvSpPr>
          <p:nvPr>
            <p:ph type="title"/>
          </p:nvPr>
        </p:nvSpPr>
        <p:spPr>
          <a:xfrm>
            <a:off x="-223736" y="1122245"/>
            <a:ext cx="4478495" cy="1325563"/>
          </a:xfrm>
        </p:spPr>
        <p:txBody>
          <a:bodyPr>
            <a:normAutofit/>
          </a:bodyPr>
          <a:lstStyle/>
          <a:p>
            <a:r>
              <a:rPr lang="en-US" b="1" dirty="0"/>
              <a:t>PART 1:</a:t>
            </a:r>
          </a:p>
        </p:txBody>
      </p:sp>
      <p:sp>
        <p:nvSpPr>
          <p:cNvPr id="3" name="TextBox 2">
            <a:extLst>
              <a:ext uri="{FF2B5EF4-FFF2-40B4-BE49-F238E27FC236}">
                <a16:creationId xmlns:a16="http://schemas.microsoft.com/office/drawing/2014/main" id="{FDD94801-DFE7-93F4-7DA7-947C97135E04}"/>
              </a:ext>
            </a:extLst>
          </p:cNvPr>
          <p:cNvSpPr txBox="1"/>
          <p:nvPr/>
        </p:nvSpPr>
        <p:spPr>
          <a:xfrm>
            <a:off x="894945" y="2811294"/>
            <a:ext cx="9863847" cy="1446550"/>
          </a:xfrm>
          <a:prstGeom prst="rect">
            <a:avLst/>
          </a:prstGeom>
          <a:noFill/>
        </p:spPr>
        <p:txBody>
          <a:bodyPr wrap="square" rtlCol="0">
            <a:spAutoFit/>
          </a:bodyPr>
          <a:lstStyle/>
          <a:p>
            <a:r>
              <a:rPr lang="en-US" sz="4400" b="1" dirty="0">
                <a:solidFill>
                  <a:schemeClr val="bg1"/>
                </a:solidFill>
                <a:latin typeface="Arial" panose="020B0604020202020204" pitchFamily="34" charset="0"/>
                <a:cs typeface="Arial" panose="020B0604020202020204" pitchFamily="34" charset="0"/>
              </a:rPr>
              <a:t>Review: </a:t>
            </a:r>
          </a:p>
          <a:p>
            <a:r>
              <a:rPr lang="en-US" sz="4400" b="1" dirty="0">
                <a:solidFill>
                  <a:schemeClr val="bg1"/>
                </a:solidFill>
                <a:latin typeface="Arial" panose="020B0604020202020204" pitchFamily="34" charset="0"/>
                <a:cs typeface="Arial" panose="020B0604020202020204" pitchFamily="34" charset="0"/>
              </a:rPr>
              <a:t>The HCBS Final Rule Set</a:t>
            </a:r>
          </a:p>
        </p:txBody>
      </p:sp>
    </p:spTree>
    <p:extLst>
      <p:ext uri="{BB962C8B-B14F-4D97-AF65-F5344CB8AC3E}">
        <p14:creationId xmlns:p14="http://schemas.microsoft.com/office/powerpoint/2010/main" val="39707507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63AC7-6F16-050D-BB34-26041BD579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8A8D73-E39A-4219-B950-7CD92CD1D0EC}"/>
              </a:ext>
            </a:extLst>
          </p:cNvPr>
          <p:cNvSpPr>
            <a:spLocks noGrp="1"/>
          </p:cNvSpPr>
          <p:nvPr>
            <p:ph type="title"/>
          </p:nvPr>
        </p:nvSpPr>
        <p:spPr>
          <a:xfrm>
            <a:off x="0" y="1"/>
            <a:ext cx="9876138" cy="1325564"/>
          </a:xfrm>
        </p:spPr>
        <p:txBody>
          <a:bodyPr>
            <a:normAutofit/>
          </a:bodyPr>
          <a:lstStyle/>
          <a:p>
            <a:r>
              <a:rPr lang="en-US" sz="3400" b="1" dirty="0"/>
              <a:t>HCBS Assessments</a:t>
            </a:r>
          </a:p>
        </p:txBody>
      </p:sp>
      <p:sp>
        <p:nvSpPr>
          <p:cNvPr id="3" name="Content Placeholder 2">
            <a:extLst>
              <a:ext uri="{FF2B5EF4-FFF2-40B4-BE49-F238E27FC236}">
                <a16:creationId xmlns:a16="http://schemas.microsoft.com/office/drawing/2014/main" id="{9F388454-E0D4-67C5-9AF6-0B7D369A6F20}"/>
              </a:ext>
            </a:extLst>
          </p:cNvPr>
          <p:cNvSpPr>
            <a:spLocks noGrp="1"/>
          </p:cNvSpPr>
          <p:nvPr>
            <p:ph idx="1"/>
          </p:nvPr>
        </p:nvSpPr>
        <p:spPr>
          <a:xfrm>
            <a:off x="120316" y="1690320"/>
            <a:ext cx="11951368" cy="5310554"/>
          </a:xfrm>
        </p:spPr>
        <p:txBody>
          <a:bodyPr>
            <a:normAutofit/>
          </a:bodyPr>
          <a:lstStyle/>
          <a:p>
            <a:r>
              <a:rPr lang="en-US" sz="2400" b="1" dirty="0">
                <a:solidFill>
                  <a:schemeClr val="tx1"/>
                </a:solidFill>
                <a:effectLst/>
              </a:rPr>
              <a:t>HCBS Annual Physical Setting Assessment</a:t>
            </a:r>
            <a:r>
              <a:rPr lang="en-US" sz="2400" dirty="0">
                <a:solidFill>
                  <a:schemeClr val="tx1"/>
                </a:solidFill>
                <a:effectLst/>
              </a:rPr>
              <a:t>: this assessment is </a:t>
            </a:r>
            <a:r>
              <a:rPr lang="en-US" sz="2400" dirty="0"/>
              <a:t>conducted</a:t>
            </a:r>
            <a:r>
              <a:rPr lang="en-US" sz="2400" dirty="0">
                <a:solidFill>
                  <a:schemeClr val="tx1"/>
                </a:solidFill>
                <a:effectLst/>
              </a:rPr>
              <a:t> annually and will ensure the setting providing the service to waiver participants is compliant with the HCBS standards that relate to the physical structure of the setting including but not limited to access to all public areas of the setting.</a:t>
            </a:r>
          </a:p>
          <a:p>
            <a:endParaRPr lang="en-US" sz="2400" dirty="0">
              <a:solidFill>
                <a:schemeClr val="tx1"/>
              </a:solidFill>
              <a:effectLst/>
            </a:endParaRPr>
          </a:p>
          <a:p>
            <a:r>
              <a:rPr lang="en-US" sz="2400" b="1" dirty="0">
                <a:solidFill>
                  <a:schemeClr val="tx1"/>
                </a:solidFill>
                <a:effectLst/>
              </a:rPr>
              <a:t>HCBS Comprehensive Assessment</a:t>
            </a:r>
            <a:r>
              <a:rPr lang="en-US" sz="2400" dirty="0">
                <a:solidFill>
                  <a:schemeClr val="tx1"/>
                </a:solidFill>
                <a:effectLst/>
              </a:rPr>
              <a:t>: this assessment is conducted every three years for each </a:t>
            </a:r>
            <a:r>
              <a:rPr lang="en-US" sz="2400" dirty="0">
                <a:solidFill>
                  <a:schemeClr val="tx1"/>
                </a:solidFill>
              </a:rPr>
              <a:t>beneficiary and</a:t>
            </a:r>
            <a:r>
              <a:rPr lang="en-US" sz="2400" dirty="0">
                <a:solidFill>
                  <a:schemeClr val="tx1"/>
                </a:solidFill>
                <a:effectLst/>
              </a:rPr>
              <a:t> will focus on the individual’s experience </a:t>
            </a:r>
            <a:r>
              <a:rPr lang="en-US" sz="2400" dirty="0">
                <a:solidFill>
                  <a:schemeClr val="tx1"/>
                </a:solidFill>
              </a:rPr>
              <a:t>with</a:t>
            </a:r>
            <a:r>
              <a:rPr lang="en-US" sz="2400" dirty="0">
                <a:solidFill>
                  <a:schemeClr val="tx1"/>
                </a:solidFill>
                <a:effectLst/>
              </a:rPr>
              <a:t> their services and service providers. The assessment includes an IPOS review, ensures  individual rights and freedoms are supported, and evaluates satisfaction with setting. </a:t>
            </a:r>
          </a:p>
          <a:p>
            <a:endParaRPr lang="en-US" sz="2400" dirty="0">
              <a:solidFill>
                <a:schemeClr val="tx1"/>
              </a:solidFill>
              <a:effectLst/>
            </a:endParaRPr>
          </a:p>
          <a:p>
            <a:r>
              <a:rPr lang="en-US" sz="2400" dirty="0">
                <a:solidFill>
                  <a:schemeClr val="tx1"/>
                </a:solidFill>
              </a:rPr>
              <a:t>The CM/SC may be asked to assist in the physical assessment and comprehensive assessment process. </a:t>
            </a:r>
            <a:endParaRPr lang="en-US" sz="2400" dirty="0">
              <a:solidFill>
                <a:schemeClr val="tx1"/>
              </a:solidFill>
              <a:effectLst/>
            </a:endParaRPr>
          </a:p>
          <a:p>
            <a:pPr marL="0" indent="0">
              <a:buNone/>
            </a:pPr>
            <a:endParaRPr lang="en-US" dirty="0"/>
          </a:p>
        </p:txBody>
      </p:sp>
    </p:spTree>
    <p:extLst>
      <p:ext uri="{BB962C8B-B14F-4D97-AF65-F5344CB8AC3E}">
        <p14:creationId xmlns:p14="http://schemas.microsoft.com/office/powerpoint/2010/main" val="7044546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95DBF-D6BB-1343-6E90-973E74AFE4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137FC4-FB29-B768-A8D3-6CADAB8D36E9}"/>
              </a:ext>
            </a:extLst>
          </p:cNvPr>
          <p:cNvSpPr>
            <a:spLocks noGrp="1"/>
          </p:cNvSpPr>
          <p:nvPr>
            <p:ph type="title"/>
          </p:nvPr>
        </p:nvSpPr>
        <p:spPr>
          <a:xfrm>
            <a:off x="0" y="1"/>
            <a:ext cx="9876138" cy="1325564"/>
          </a:xfrm>
        </p:spPr>
        <p:txBody>
          <a:bodyPr>
            <a:normAutofit/>
          </a:bodyPr>
          <a:lstStyle/>
          <a:p>
            <a:r>
              <a:rPr lang="en-US" sz="3400" b="1" dirty="0"/>
              <a:t>Corrective Action Plan (CAP)</a:t>
            </a:r>
          </a:p>
        </p:txBody>
      </p:sp>
      <p:sp>
        <p:nvSpPr>
          <p:cNvPr id="3" name="Content Placeholder 2">
            <a:extLst>
              <a:ext uri="{FF2B5EF4-FFF2-40B4-BE49-F238E27FC236}">
                <a16:creationId xmlns:a16="http://schemas.microsoft.com/office/drawing/2014/main" id="{07D7AED9-60AC-EDEB-86D3-F4D0C22BE18F}"/>
              </a:ext>
            </a:extLst>
          </p:cNvPr>
          <p:cNvSpPr>
            <a:spLocks noGrp="1"/>
          </p:cNvSpPr>
          <p:nvPr>
            <p:ph idx="1"/>
          </p:nvPr>
        </p:nvSpPr>
        <p:spPr>
          <a:xfrm>
            <a:off x="120316" y="1690320"/>
            <a:ext cx="11951368" cy="5310554"/>
          </a:xfrm>
        </p:spPr>
        <p:txBody>
          <a:bodyPr>
            <a:normAutofit/>
          </a:bodyPr>
          <a:lstStyle/>
          <a:p>
            <a:r>
              <a:rPr lang="en-US" sz="2400" dirty="0">
                <a:solidFill>
                  <a:schemeClr val="tx1"/>
                </a:solidFill>
              </a:rPr>
              <a:t>A CAP </a:t>
            </a:r>
            <a:r>
              <a:rPr lang="en-US" sz="2400" dirty="0"/>
              <a:t>will</a:t>
            </a:r>
            <a:r>
              <a:rPr lang="en-US" sz="2400" dirty="0">
                <a:solidFill>
                  <a:schemeClr val="tx1"/>
                </a:solidFill>
              </a:rPr>
              <a:t> be developed between the CMH, PIHP and the provider when there are areas of non-compliance. </a:t>
            </a:r>
          </a:p>
          <a:p>
            <a:pPr marL="0" indent="0">
              <a:buNone/>
            </a:pPr>
            <a:endParaRPr lang="en-US" sz="2400" dirty="0">
              <a:solidFill>
                <a:schemeClr val="tx1"/>
              </a:solidFill>
            </a:endParaRPr>
          </a:p>
          <a:p>
            <a:r>
              <a:rPr lang="en-US" sz="2400" dirty="0">
                <a:solidFill>
                  <a:schemeClr val="tx1"/>
                </a:solidFill>
              </a:rPr>
              <a:t>A CAP is required for settings that have areas of non-compliance that can likely be corrected.</a:t>
            </a:r>
          </a:p>
          <a:p>
            <a:pPr marL="0" indent="0">
              <a:buNone/>
            </a:pPr>
            <a:endParaRPr lang="en-US" sz="2400" dirty="0">
              <a:solidFill>
                <a:schemeClr val="tx1"/>
              </a:solidFill>
            </a:endParaRPr>
          </a:p>
          <a:p>
            <a:r>
              <a:rPr lang="en-US" sz="2400" dirty="0">
                <a:solidFill>
                  <a:schemeClr val="tx1"/>
                </a:solidFill>
              </a:rPr>
              <a:t>When a setting is under a CAP, the CM/SC </a:t>
            </a:r>
            <a:r>
              <a:rPr lang="en-US" sz="2400" dirty="0"/>
              <a:t>will </a:t>
            </a:r>
            <a:r>
              <a:rPr lang="en-US" sz="2400" dirty="0">
                <a:solidFill>
                  <a:schemeClr val="tx1"/>
                </a:solidFill>
              </a:rPr>
              <a:t>monitor the implementation plan to ensure </a:t>
            </a:r>
            <a:r>
              <a:rPr lang="en-US" sz="2400" dirty="0"/>
              <a:t>required</a:t>
            </a:r>
            <a:r>
              <a:rPr lang="en-US" sz="2400" dirty="0">
                <a:solidFill>
                  <a:schemeClr val="tx1"/>
                </a:solidFill>
              </a:rPr>
              <a:t> changes are occurring. </a:t>
            </a:r>
          </a:p>
          <a:p>
            <a:pPr marL="0" indent="0">
              <a:buNone/>
            </a:pPr>
            <a:endParaRPr lang="en-US" dirty="0"/>
          </a:p>
        </p:txBody>
      </p:sp>
    </p:spTree>
    <p:extLst>
      <p:ext uri="{BB962C8B-B14F-4D97-AF65-F5344CB8AC3E}">
        <p14:creationId xmlns:p14="http://schemas.microsoft.com/office/powerpoint/2010/main" val="40281467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BCA94-E412-F21D-8EB7-C5C3856FC3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A17BBC-C491-56F8-623B-CE7B0F3999D8}"/>
              </a:ext>
            </a:extLst>
          </p:cNvPr>
          <p:cNvSpPr>
            <a:spLocks noGrp="1"/>
          </p:cNvSpPr>
          <p:nvPr>
            <p:ph type="title"/>
          </p:nvPr>
        </p:nvSpPr>
        <p:spPr>
          <a:xfrm>
            <a:off x="0" y="1"/>
            <a:ext cx="9876138" cy="1325564"/>
          </a:xfrm>
        </p:spPr>
        <p:txBody>
          <a:bodyPr>
            <a:normAutofit/>
          </a:bodyPr>
          <a:lstStyle/>
          <a:p>
            <a:r>
              <a:rPr lang="en-US" sz="3400" b="1" dirty="0"/>
              <a:t>Heightened Scrutiny (HS)</a:t>
            </a:r>
          </a:p>
        </p:txBody>
      </p:sp>
      <p:sp>
        <p:nvSpPr>
          <p:cNvPr id="3" name="Content Placeholder 2">
            <a:extLst>
              <a:ext uri="{FF2B5EF4-FFF2-40B4-BE49-F238E27FC236}">
                <a16:creationId xmlns:a16="http://schemas.microsoft.com/office/drawing/2014/main" id="{121E2C2B-F2B5-D472-0407-E32769B2F563}"/>
              </a:ext>
            </a:extLst>
          </p:cNvPr>
          <p:cNvSpPr>
            <a:spLocks noGrp="1"/>
          </p:cNvSpPr>
          <p:nvPr>
            <p:ph idx="1"/>
          </p:nvPr>
        </p:nvSpPr>
        <p:spPr>
          <a:xfrm>
            <a:off x="120316" y="1690320"/>
            <a:ext cx="11951368" cy="5310554"/>
          </a:xfrm>
        </p:spPr>
        <p:txBody>
          <a:bodyPr>
            <a:normAutofit/>
          </a:bodyPr>
          <a:lstStyle/>
          <a:p>
            <a:r>
              <a:rPr lang="en-US" sz="2400" dirty="0">
                <a:solidFill>
                  <a:schemeClr val="tx1"/>
                </a:solidFill>
              </a:rPr>
              <a:t>HS means additional information needs to be collected about a setting’s compliance with selected HCBS requirements. </a:t>
            </a:r>
          </a:p>
          <a:p>
            <a:pPr marL="0" indent="0">
              <a:buNone/>
            </a:pPr>
            <a:endParaRPr lang="en-US" sz="2400" dirty="0">
              <a:solidFill>
                <a:schemeClr val="tx1"/>
              </a:solidFill>
            </a:endParaRPr>
          </a:p>
          <a:p>
            <a:r>
              <a:rPr lang="en-US" sz="2400" dirty="0">
                <a:solidFill>
                  <a:schemeClr val="tx1"/>
                </a:solidFill>
              </a:rPr>
              <a:t>HS is a detailed review or “second look” of selected settings, service providers</a:t>
            </a:r>
            <a:r>
              <a:rPr lang="en-US" sz="2400" dirty="0"/>
              <a:t> </a:t>
            </a:r>
            <a:r>
              <a:rPr lang="en-US" sz="2400" dirty="0">
                <a:solidFill>
                  <a:schemeClr val="tx1"/>
                </a:solidFill>
              </a:rPr>
              <a:t>and individuals receiving services to determine if the setting and services meet the Final Rule set or could meet the requirements by making certain changes.</a:t>
            </a:r>
          </a:p>
          <a:p>
            <a:pPr marL="0" indent="0">
              <a:buNone/>
            </a:pPr>
            <a:endParaRPr lang="en-US" dirty="0"/>
          </a:p>
        </p:txBody>
      </p:sp>
    </p:spTree>
    <p:extLst>
      <p:ext uri="{BB962C8B-B14F-4D97-AF65-F5344CB8AC3E}">
        <p14:creationId xmlns:p14="http://schemas.microsoft.com/office/powerpoint/2010/main" val="12096712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2B2C2-1D49-8826-5AAD-4C3B810B5A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A0A652-3839-EF83-EE92-8DE58AE838AD}"/>
              </a:ext>
            </a:extLst>
          </p:cNvPr>
          <p:cNvSpPr>
            <a:spLocks noGrp="1"/>
          </p:cNvSpPr>
          <p:nvPr>
            <p:ph type="title"/>
          </p:nvPr>
        </p:nvSpPr>
        <p:spPr>
          <a:xfrm>
            <a:off x="0" y="1"/>
            <a:ext cx="9876138" cy="1325564"/>
          </a:xfrm>
        </p:spPr>
        <p:txBody>
          <a:bodyPr>
            <a:normAutofit/>
          </a:bodyPr>
          <a:lstStyle/>
          <a:p>
            <a:r>
              <a:rPr lang="en-US" sz="3400" b="1" dirty="0"/>
              <a:t>What Triggers Heightened Scrutiny?</a:t>
            </a:r>
          </a:p>
        </p:txBody>
      </p:sp>
      <p:sp>
        <p:nvSpPr>
          <p:cNvPr id="3" name="Content Placeholder 2">
            <a:extLst>
              <a:ext uri="{FF2B5EF4-FFF2-40B4-BE49-F238E27FC236}">
                <a16:creationId xmlns:a16="http://schemas.microsoft.com/office/drawing/2014/main" id="{6134D9A3-B906-F6E0-AD3F-B5B6FAD763A8}"/>
              </a:ext>
            </a:extLst>
          </p:cNvPr>
          <p:cNvSpPr>
            <a:spLocks noGrp="1"/>
          </p:cNvSpPr>
          <p:nvPr>
            <p:ph idx="1"/>
          </p:nvPr>
        </p:nvSpPr>
        <p:spPr>
          <a:xfrm>
            <a:off x="120316" y="1690320"/>
            <a:ext cx="11951368" cy="5310554"/>
          </a:xfrm>
        </p:spPr>
        <p:txBody>
          <a:bodyPr>
            <a:normAutofit lnSpcReduction="10000"/>
          </a:bodyPr>
          <a:lstStyle/>
          <a:p>
            <a:pPr marL="0" indent="0">
              <a:buNone/>
            </a:pPr>
            <a:r>
              <a:rPr lang="en-US" sz="2400" dirty="0">
                <a:solidFill>
                  <a:schemeClr val="tx1"/>
                </a:solidFill>
                <a:effectLst/>
              </a:rPr>
              <a:t>A setting or service that requires HS has at least one of the following characteristics: </a:t>
            </a:r>
          </a:p>
          <a:p>
            <a:pPr marL="0" indent="0">
              <a:buNone/>
            </a:pPr>
            <a:endParaRPr lang="en-US" sz="2400" dirty="0">
              <a:solidFill>
                <a:schemeClr val="tx1"/>
              </a:solidFill>
            </a:endParaRPr>
          </a:p>
          <a:p>
            <a:r>
              <a:rPr lang="en-US" sz="2400" dirty="0">
                <a:solidFill>
                  <a:schemeClr val="tx1"/>
                </a:solidFill>
                <a:effectLst/>
              </a:rPr>
              <a:t>Setting is in a building that is also a publicly, or privately, operated facility that provides inpatient institutional treatment. </a:t>
            </a:r>
          </a:p>
          <a:p>
            <a:endParaRPr lang="en-US" sz="2400" dirty="0">
              <a:solidFill>
                <a:schemeClr val="tx1"/>
              </a:solidFill>
            </a:endParaRPr>
          </a:p>
          <a:p>
            <a:r>
              <a:rPr lang="en-US" sz="2400" dirty="0">
                <a:solidFill>
                  <a:schemeClr val="tx1"/>
                </a:solidFill>
                <a:effectLst/>
              </a:rPr>
              <a:t>Setting is in a building on the grounds of, or immediately adjacent to, a public institution. </a:t>
            </a:r>
          </a:p>
          <a:p>
            <a:endParaRPr lang="en-US" sz="2400" dirty="0">
              <a:solidFill>
                <a:schemeClr val="tx1"/>
              </a:solidFill>
            </a:endParaRPr>
          </a:p>
          <a:p>
            <a:r>
              <a:rPr lang="en-US" sz="2400" dirty="0">
                <a:solidFill>
                  <a:schemeClr val="tx1"/>
                </a:solidFill>
              </a:rPr>
              <a:t>Setting or service</a:t>
            </a:r>
            <a:r>
              <a:rPr lang="en-US" sz="2400" dirty="0">
                <a:solidFill>
                  <a:schemeClr val="tx1"/>
                </a:solidFill>
                <a:effectLst/>
              </a:rPr>
              <a:t> has the effect of isolating individuals receiving HCBS from the broader community of individuals not receiving HCBS. </a:t>
            </a:r>
          </a:p>
          <a:p>
            <a:endParaRPr lang="en-US" sz="2400" dirty="0"/>
          </a:p>
          <a:p>
            <a:r>
              <a:rPr lang="en-US" sz="2400" dirty="0"/>
              <a:t>The setting has restrictive features, or policies, in violation of the rule that have not been corrected.</a:t>
            </a:r>
            <a:endParaRPr lang="en-US" sz="2400" dirty="0">
              <a:solidFill>
                <a:schemeClr val="tx1"/>
              </a:solidFill>
              <a:effectLst/>
            </a:endParaRPr>
          </a:p>
          <a:p>
            <a:pPr marL="0" indent="0">
              <a:buNone/>
            </a:pPr>
            <a:endParaRPr lang="en-US" dirty="0"/>
          </a:p>
        </p:txBody>
      </p:sp>
    </p:spTree>
    <p:extLst>
      <p:ext uri="{BB962C8B-B14F-4D97-AF65-F5344CB8AC3E}">
        <p14:creationId xmlns:p14="http://schemas.microsoft.com/office/powerpoint/2010/main" val="15746763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0CA0B-E592-53E9-336F-8F3DF4498D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741AE8-8989-A21D-D4DF-C1B9BA41DEEA}"/>
              </a:ext>
            </a:extLst>
          </p:cNvPr>
          <p:cNvSpPr>
            <a:spLocks noGrp="1"/>
          </p:cNvSpPr>
          <p:nvPr>
            <p:ph type="title"/>
          </p:nvPr>
        </p:nvSpPr>
        <p:spPr>
          <a:xfrm>
            <a:off x="0" y="1"/>
            <a:ext cx="9876138" cy="1325564"/>
          </a:xfrm>
        </p:spPr>
        <p:txBody>
          <a:bodyPr>
            <a:normAutofit/>
          </a:bodyPr>
          <a:lstStyle/>
          <a:p>
            <a:r>
              <a:rPr lang="en-US" sz="3400" b="1" dirty="0"/>
              <a:t>Heightened Scrutiny Process</a:t>
            </a:r>
          </a:p>
        </p:txBody>
      </p:sp>
      <p:sp>
        <p:nvSpPr>
          <p:cNvPr id="3" name="Content Placeholder 2">
            <a:extLst>
              <a:ext uri="{FF2B5EF4-FFF2-40B4-BE49-F238E27FC236}">
                <a16:creationId xmlns:a16="http://schemas.microsoft.com/office/drawing/2014/main" id="{93BE7057-411C-3250-C82F-10E2AFFD41EB}"/>
              </a:ext>
            </a:extLst>
          </p:cNvPr>
          <p:cNvSpPr>
            <a:spLocks noGrp="1"/>
          </p:cNvSpPr>
          <p:nvPr>
            <p:ph idx="1"/>
          </p:nvPr>
        </p:nvSpPr>
        <p:spPr>
          <a:xfrm>
            <a:off x="120316" y="1690320"/>
            <a:ext cx="11951368" cy="5310554"/>
          </a:xfrm>
        </p:spPr>
        <p:txBody>
          <a:bodyPr>
            <a:normAutofit/>
          </a:bodyPr>
          <a:lstStyle/>
          <a:p>
            <a:r>
              <a:rPr lang="en-US" sz="2400" dirty="0">
                <a:solidFill>
                  <a:schemeClr val="tx1"/>
                </a:solidFill>
              </a:rPr>
              <a:t>Evidence for HS is gathered by MDHHS or its designated entity.</a:t>
            </a:r>
          </a:p>
          <a:p>
            <a:endParaRPr lang="en-US" sz="2400" dirty="0">
              <a:solidFill>
                <a:schemeClr val="tx1"/>
              </a:solidFill>
            </a:endParaRPr>
          </a:p>
          <a:p>
            <a:r>
              <a:rPr lang="en-US" sz="2400" dirty="0">
                <a:solidFill>
                  <a:schemeClr val="tx1"/>
                </a:solidFill>
              </a:rPr>
              <a:t>Once collected, the evidence will go through a review process. </a:t>
            </a:r>
          </a:p>
          <a:p>
            <a:endParaRPr lang="en-US" sz="2400" dirty="0">
              <a:solidFill>
                <a:schemeClr val="tx1"/>
              </a:solidFill>
            </a:endParaRPr>
          </a:p>
          <a:p>
            <a:r>
              <a:rPr lang="en-US" sz="2400" dirty="0">
                <a:solidFill>
                  <a:schemeClr val="tx1"/>
                </a:solidFill>
              </a:rPr>
              <a:t>The CM/SC may be asked to assist in providing documentation or visiting the home to physically assess the home/restrictions.</a:t>
            </a:r>
          </a:p>
          <a:p>
            <a:pPr marL="0" indent="0">
              <a:buNone/>
            </a:pPr>
            <a:endParaRPr lang="en-US" sz="2400" dirty="0">
              <a:solidFill>
                <a:schemeClr val="tx1"/>
              </a:solidFill>
            </a:endParaRPr>
          </a:p>
          <a:p>
            <a:r>
              <a:rPr lang="en-US" sz="2400" dirty="0">
                <a:solidFill>
                  <a:schemeClr val="tx1"/>
                </a:solidFill>
              </a:rPr>
              <a:t>A determination will be made by MDHHS regarding the setting’s compliance with the rule. </a:t>
            </a:r>
            <a:endParaRPr lang="en-US" dirty="0"/>
          </a:p>
        </p:txBody>
      </p:sp>
    </p:spTree>
    <p:extLst>
      <p:ext uri="{BB962C8B-B14F-4D97-AF65-F5344CB8AC3E}">
        <p14:creationId xmlns:p14="http://schemas.microsoft.com/office/powerpoint/2010/main" val="24532537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9EC90-D073-52DF-68D2-1B30A5323D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F67DE3-5848-663A-10AE-06C166DC72F3}"/>
              </a:ext>
            </a:extLst>
          </p:cNvPr>
          <p:cNvSpPr>
            <a:spLocks noGrp="1"/>
          </p:cNvSpPr>
          <p:nvPr>
            <p:ph type="title"/>
          </p:nvPr>
        </p:nvSpPr>
        <p:spPr>
          <a:xfrm>
            <a:off x="1" y="0"/>
            <a:ext cx="10486416" cy="1245140"/>
          </a:xfrm>
        </p:spPr>
        <p:txBody>
          <a:bodyPr>
            <a:noAutofit/>
          </a:bodyPr>
          <a:lstStyle/>
          <a:p>
            <a:r>
              <a:rPr lang="en-US" sz="3400" b="1" dirty="0"/>
              <a:t>The Critical Role of the CM/SC in Ensuring Provider Compliance with HCBS Requirements</a:t>
            </a:r>
          </a:p>
        </p:txBody>
      </p:sp>
      <p:sp>
        <p:nvSpPr>
          <p:cNvPr id="3" name="Content Placeholder 2">
            <a:extLst>
              <a:ext uri="{FF2B5EF4-FFF2-40B4-BE49-F238E27FC236}">
                <a16:creationId xmlns:a16="http://schemas.microsoft.com/office/drawing/2014/main" id="{7217DC8B-59E2-4F35-E850-1234CC647398}"/>
              </a:ext>
            </a:extLst>
          </p:cNvPr>
          <p:cNvSpPr>
            <a:spLocks noGrp="1"/>
          </p:cNvSpPr>
          <p:nvPr>
            <p:ph idx="1"/>
          </p:nvPr>
        </p:nvSpPr>
        <p:spPr>
          <a:xfrm>
            <a:off x="228600" y="1547445"/>
            <a:ext cx="11722768" cy="5310554"/>
          </a:xfrm>
        </p:spPr>
        <p:txBody>
          <a:bodyPr>
            <a:normAutofit/>
          </a:bodyPr>
          <a:lstStyle/>
          <a:p>
            <a:pPr marL="0" indent="0">
              <a:buNone/>
            </a:pPr>
            <a:r>
              <a:rPr lang="en-US" sz="2400" b="1" dirty="0">
                <a:solidFill>
                  <a:schemeClr val="tx1"/>
                </a:solidFill>
              </a:rPr>
              <a:t>CM/SCs: </a:t>
            </a:r>
          </a:p>
          <a:p>
            <a:r>
              <a:rPr lang="en-US" sz="2400" dirty="0">
                <a:solidFill>
                  <a:schemeClr val="tx1"/>
                </a:solidFill>
              </a:rPr>
              <a:t>Are essential in ensuring providers achieve and maintain compliance with regulations.</a:t>
            </a:r>
          </a:p>
          <a:p>
            <a:r>
              <a:rPr lang="en-US" sz="2400" dirty="0">
                <a:solidFill>
                  <a:schemeClr val="tx1"/>
                </a:solidFill>
              </a:rPr>
              <a:t>Serve as the key link between residents, care providers</a:t>
            </a:r>
            <a:r>
              <a:rPr lang="en-US" sz="2400" dirty="0"/>
              <a:t> </a:t>
            </a:r>
            <a:r>
              <a:rPr lang="en-US" sz="2400" dirty="0">
                <a:solidFill>
                  <a:schemeClr val="tx1"/>
                </a:solidFill>
              </a:rPr>
              <a:t>and regulatory guidelines.</a:t>
            </a:r>
          </a:p>
          <a:p>
            <a:r>
              <a:rPr lang="en-US" sz="2400" dirty="0">
                <a:solidFill>
                  <a:schemeClr val="tx1"/>
                </a:solidFill>
              </a:rPr>
              <a:t>Help providers understand, and implement, any restrictions/modifications that are necessary to meet individual needs while staying compliant with standards.</a:t>
            </a:r>
          </a:p>
          <a:p>
            <a:endParaRPr lang="en-US" sz="2400" b="1" dirty="0">
              <a:solidFill>
                <a:schemeClr val="tx1"/>
              </a:solidFill>
            </a:endParaRPr>
          </a:p>
          <a:p>
            <a:r>
              <a:rPr lang="en-US" sz="2400" b="1" dirty="0">
                <a:solidFill>
                  <a:schemeClr val="tx1"/>
                </a:solidFill>
              </a:rPr>
              <a:t>Collaboration with Other CM/SCs</a:t>
            </a:r>
            <a:r>
              <a:rPr lang="en-US" sz="2400" dirty="0">
                <a:solidFill>
                  <a:schemeClr val="tx1"/>
                </a:solidFill>
              </a:rPr>
              <a:t>: In homes with multiple CM/SCs, best practice identifies that coordination is necessary to maintain consistent care and compliance. </a:t>
            </a:r>
            <a:endParaRPr lang="en-US" dirty="0"/>
          </a:p>
        </p:txBody>
      </p:sp>
    </p:spTree>
    <p:extLst>
      <p:ext uri="{BB962C8B-B14F-4D97-AF65-F5344CB8AC3E}">
        <p14:creationId xmlns:p14="http://schemas.microsoft.com/office/powerpoint/2010/main" val="20635280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E00A5-272D-9113-3FC9-988F6146BD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1F490F-BA63-9BEC-04E5-ED986A1BC88E}"/>
              </a:ext>
            </a:extLst>
          </p:cNvPr>
          <p:cNvSpPr>
            <a:spLocks noGrp="1"/>
          </p:cNvSpPr>
          <p:nvPr>
            <p:ph type="title"/>
          </p:nvPr>
        </p:nvSpPr>
        <p:spPr>
          <a:xfrm>
            <a:off x="-400050" y="837671"/>
            <a:ext cx="4066981" cy="1325563"/>
          </a:xfrm>
        </p:spPr>
        <p:txBody>
          <a:bodyPr>
            <a:normAutofit/>
          </a:bodyPr>
          <a:lstStyle/>
          <a:p>
            <a:r>
              <a:rPr lang="en-US" b="1" dirty="0"/>
              <a:t>PART 4:</a:t>
            </a:r>
          </a:p>
        </p:txBody>
      </p:sp>
      <p:sp>
        <p:nvSpPr>
          <p:cNvPr id="3" name="TextBox 2">
            <a:extLst>
              <a:ext uri="{FF2B5EF4-FFF2-40B4-BE49-F238E27FC236}">
                <a16:creationId xmlns:a16="http://schemas.microsoft.com/office/drawing/2014/main" id="{B219C564-E0B0-D38D-AC9B-9371C078B2FD}"/>
              </a:ext>
            </a:extLst>
          </p:cNvPr>
          <p:cNvSpPr txBox="1"/>
          <p:nvPr/>
        </p:nvSpPr>
        <p:spPr>
          <a:xfrm>
            <a:off x="492564" y="2163234"/>
            <a:ext cx="11294624" cy="2800767"/>
          </a:xfrm>
          <a:prstGeom prst="rect">
            <a:avLst/>
          </a:prstGeom>
          <a:noFill/>
        </p:spPr>
        <p:txBody>
          <a:bodyPr wrap="square" rtlCol="0">
            <a:spAutoFit/>
          </a:bodyPr>
          <a:lstStyle/>
          <a:p>
            <a:pPr marL="0" indent="0">
              <a:buNone/>
            </a:pPr>
            <a:r>
              <a:rPr lang="en-US" sz="4400" b="1" dirty="0">
                <a:solidFill>
                  <a:schemeClr val="bg1"/>
                </a:solidFill>
                <a:latin typeface="Arial" panose="020B0604020202020204" pitchFamily="34" charset="0"/>
                <a:ea typeface="ＭＳ Ｐゴシック"/>
                <a:cs typeface="Arial" panose="020B0604020202020204" pitchFamily="34" charset="0"/>
              </a:rPr>
              <a:t>Best Practices to Achieve and Document HCBS Compliance</a:t>
            </a:r>
          </a:p>
          <a:p>
            <a:pPr marL="0" indent="0">
              <a:buNone/>
            </a:pPr>
            <a:r>
              <a:rPr lang="en-US" sz="4400" b="1" dirty="0">
                <a:solidFill>
                  <a:schemeClr val="bg1"/>
                </a:solidFill>
                <a:latin typeface="Arial" panose="020B0604020202020204" pitchFamily="34" charset="0"/>
                <a:ea typeface="ＭＳ Ｐゴシック"/>
                <a:cs typeface="Arial" panose="020B0604020202020204" pitchFamily="34" charset="0"/>
              </a:rPr>
              <a:t>(Lessons Learned from HCBS HS Reviews)</a:t>
            </a:r>
          </a:p>
        </p:txBody>
      </p:sp>
    </p:spTree>
    <p:extLst>
      <p:ext uri="{BB962C8B-B14F-4D97-AF65-F5344CB8AC3E}">
        <p14:creationId xmlns:p14="http://schemas.microsoft.com/office/powerpoint/2010/main" val="7356382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1760A-785B-D938-DEFF-CF7C943C9489}"/>
              </a:ext>
            </a:extLst>
          </p:cNvPr>
          <p:cNvSpPr>
            <a:spLocks noGrp="1"/>
          </p:cNvSpPr>
          <p:nvPr>
            <p:ph type="title"/>
          </p:nvPr>
        </p:nvSpPr>
        <p:spPr>
          <a:xfrm>
            <a:off x="1" y="1"/>
            <a:ext cx="10244138" cy="1325564"/>
          </a:xfrm>
        </p:spPr>
        <p:txBody>
          <a:bodyPr>
            <a:normAutofit/>
          </a:bodyPr>
          <a:lstStyle/>
          <a:p>
            <a:r>
              <a:rPr lang="en-US" sz="3400" b="1" dirty="0"/>
              <a:t>Remember the Purpose of the HCBS Rule Set</a:t>
            </a:r>
          </a:p>
        </p:txBody>
      </p:sp>
      <p:sp>
        <p:nvSpPr>
          <p:cNvPr id="3" name="Content Placeholder 2">
            <a:extLst>
              <a:ext uri="{FF2B5EF4-FFF2-40B4-BE49-F238E27FC236}">
                <a16:creationId xmlns:a16="http://schemas.microsoft.com/office/drawing/2014/main" id="{E1A9FC0D-4AC3-BAD2-F80B-8465302C35FE}"/>
              </a:ext>
            </a:extLst>
          </p:cNvPr>
          <p:cNvSpPr>
            <a:spLocks noGrp="1"/>
          </p:cNvSpPr>
          <p:nvPr>
            <p:ph idx="1"/>
          </p:nvPr>
        </p:nvSpPr>
        <p:spPr>
          <a:xfrm>
            <a:off x="176463" y="1612231"/>
            <a:ext cx="11903242" cy="5245768"/>
          </a:xfrm>
        </p:spPr>
        <p:txBody>
          <a:bodyPr>
            <a:normAutofit/>
          </a:bodyPr>
          <a:lstStyle/>
          <a:p>
            <a:r>
              <a:rPr lang="en-US" sz="2400" dirty="0">
                <a:solidFill>
                  <a:schemeClr val="tx1"/>
                </a:solidFill>
              </a:rPr>
              <a:t>Ensure individuals receiving HCBS have the same opportunities to exercise autonomy as you and I do.</a:t>
            </a:r>
          </a:p>
          <a:p>
            <a:endParaRPr lang="en-US" sz="2400" dirty="0">
              <a:solidFill>
                <a:schemeClr val="tx1"/>
              </a:solidFill>
            </a:endParaRPr>
          </a:p>
          <a:p>
            <a:r>
              <a:rPr lang="en-US" sz="2400" dirty="0">
                <a:solidFill>
                  <a:schemeClr val="tx1"/>
                </a:solidFill>
              </a:rPr>
              <a:t>Provide the necessary support to help individuals implement their choices effectively.</a:t>
            </a:r>
          </a:p>
          <a:p>
            <a:endParaRPr lang="en-US" sz="2400" dirty="0">
              <a:solidFill>
                <a:schemeClr val="tx1"/>
              </a:solidFill>
            </a:endParaRPr>
          </a:p>
          <a:p>
            <a:r>
              <a:rPr lang="en-US" sz="2400" dirty="0">
                <a:solidFill>
                  <a:schemeClr val="tx1"/>
                </a:solidFill>
              </a:rPr>
              <a:t>Strive to ensure that HCBS foster, develop</a:t>
            </a:r>
            <a:r>
              <a:rPr lang="en-US" sz="2400" dirty="0"/>
              <a:t> </a:t>
            </a:r>
            <a:r>
              <a:rPr lang="en-US" sz="2400" dirty="0">
                <a:solidFill>
                  <a:schemeClr val="tx1"/>
                </a:solidFill>
              </a:rPr>
              <a:t>and enhance the individual’s independence and connection to their community.  </a:t>
            </a:r>
          </a:p>
          <a:p>
            <a:endParaRPr lang="en-US" dirty="0"/>
          </a:p>
        </p:txBody>
      </p:sp>
    </p:spTree>
    <p:extLst>
      <p:ext uri="{BB962C8B-B14F-4D97-AF65-F5344CB8AC3E}">
        <p14:creationId xmlns:p14="http://schemas.microsoft.com/office/powerpoint/2010/main" val="32833856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51034-D634-C23D-C036-676C223140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BEC23C-A4E3-F206-AC74-D799D82D8E52}"/>
              </a:ext>
            </a:extLst>
          </p:cNvPr>
          <p:cNvSpPr>
            <a:spLocks noGrp="1"/>
          </p:cNvSpPr>
          <p:nvPr>
            <p:ph type="title"/>
          </p:nvPr>
        </p:nvSpPr>
        <p:spPr>
          <a:xfrm>
            <a:off x="1" y="1"/>
            <a:ext cx="10244138" cy="1325564"/>
          </a:xfrm>
        </p:spPr>
        <p:txBody>
          <a:bodyPr>
            <a:normAutofit/>
          </a:bodyPr>
          <a:lstStyle/>
          <a:p>
            <a:r>
              <a:rPr lang="en-US" sz="3400" b="1" dirty="0"/>
              <a:t>Collaboration Is Essential for Achieving Compliance</a:t>
            </a:r>
          </a:p>
        </p:txBody>
      </p:sp>
      <p:sp>
        <p:nvSpPr>
          <p:cNvPr id="3" name="Content Placeholder 2">
            <a:extLst>
              <a:ext uri="{FF2B5EF4-FFF2-40B4-BE49-F238E27FC236}">
                <a16:creationId xmlns:a16="http://schemas.microsoft.com/office/drawing/2014/main" id="{1C00779E-1D8F-A556-673E-9776AB83CE08}"/>
              </a:ext>
            </a:extLst>
          </p:cNvPr>
          <p:cNvSpPr>
            <a:spLocks noGrp="1"/>
          </p:cNvSpPr>
          <p:nvPr>
            <p:ph idx="1"/>
          </p:nvPr>
        </p:nvSpPr>
        <p:spPr>
          <a:xfrm>
            <a:off x="0" y="1612232"/>
            <a:ext cx="11903242" cy="5245768"/>
          </a:xfrm>
        </p:spPr>
        <p:txBody>
          <a:bodyPr>
            <a:normAutofit/>
          </a:bodyPr>
          <a:lstStyle/>
          <a:p>
            <a:pPr marL="0" indent="0">
              <a:buNone/>
            </a:pPr>
            <a:r>
              <a:rPr lang="en-US" sz="2400" dirty="0">
                <a:solidFill>
                  <a:schemeClr val="tx1"/>
                </a:solidFill>
                <a:latin typeface="Arial" pitchFamily="34" charset="0"/>
                <a:cs typeface="Arial" pitchFamily="34" charset="0"/>
              </a:rPr>
              <a:t>Achieving compliance with the HCBS Final Rule set involves a diverse group of community partners, each playing a specific role. These community partners may include:</a:t>
            </a:r>
          </a:p>
          <a:p>
            <a:pPr lvl="1" indent="-342900">
              <a:buFont typeface="Wingdings" pitchFamily="2" charset="2"/>
              <a:buChar char="§"/>
            </a:pPr>
            <a:r>
              <a:rPr lang="en-US" dirty="0">
                <a:solidFill>
                  <a:schemeClr val="tx1"/>
                </a:solidFill>
                <a:latin typeface="Arial" pitchFamily="34" charset="0"/>
                <a:cs typeface="Arial" pitchFamily="34" charset="0"/>
              </a:rPr>
              <a:t>The individual and their family member or support network.</a:t>
            </a:r>
          </a:p>
          <a:p>
            <a:pPr lvl="1" indent="-342900">
              <a:buFont typeface="Wingdings" pitchFamily="2" charset="2"/>
              <a:buChar char="§"/>
            </a:pPr>
            <a:r>
              <a:rPr lang="en-US" dirty="0">
                <a:solidFill>
                  <a:schemeClr val="tx1"/>
                </a:solidFill>
                <a:latin typeface="Arial" pitchFamily="34" charset="0"/>
                <a:cs typeface="Arial" pitchFamily="34" charset="0"/>
              </a:rPr>
              <a:t>CM/SCs.</a:t>
            </a:r>
          </a:p>
          <a:p>
            <a:pPr lvl="1" indent="-342900">
              <a:buFont typeface="Wingdings" pitchFamily="2" charset="2"/>
              <a:buChar char="§"/>
            </a:pPr>
            <a:r>
              <a:rPr lang="en-US" dirty="0">
                <a:solidFill>
                  <a:schemeClr val="tx1"/>
                </a:solidFill>
                <a:latin typeface="Arial" pitchFamily="34" charset="0"/>
                <a:cs typeface="Arial" pitchFamily="34" charset="0"/>
              </a:rPr>
              <a:t>CMHSP and PIHP quality, and contract oversight staff.</a:t>
            </a:r>
          </a:p>
          <a:p>
            <a:pPr lvl="1" indent="-342900">
              <a:buFont typeface="Wingdings" pitchFamily="2" charset="2"/>
              <a:buChar char="§"/>
            </a:pPr>
            <a:r>
              <a:rPr lang="en-US" dirty="0">
                <a:solidFill>
                  <a:schemeClr val="tx1"/>
                </a:solidFill>
                <a:latin typeface="Arial" pitchFamily="34" charset="0"/>
                <a:cs typeface="Arial" pitchFamily="34" charset="0"/>
              </a:rPr>
              <a:t>Direct care workers.</a:t>
            </a:r>
          </a:p>
          <a:p>
            <a:pPr lvl="1" indent="-342900">
              <a:buFont typeface="Wingdings" pitchFamily="2" charset="2"/>
              <a:buChar char="§"/>
            </a:pPr>
            <a:r>
              <a:rPr lang="en-US" dirty="0">
                <a:solidFill>
                  <a:schemeClr val="tx1"/>
                </a:solidFill>
                <a:latin typeface="Arial" pitchFamily="34" charset="0"/>
                <a:cs typeface="Arial" pitchFamily="34" charset="0"/>
              </a:rPr>
              <a:t>Individual providers and provider agencies.</a:t>
            </a:r>
          </a:p>
          <a:p>
            <a:pPr lvl="1" indent="-342900">
              <a:buFont typeface="Wingdings" pitchFamily="2" charset="2"/>
              <a:buChar char="§"/>
            </a:pPr>
            <a:r>
              <a:rPr lang="en-US" dirty="0">
                <a:solidFill>
                  <a:schemeClr val="tx1"/>
                </a:solidFill>
                <a:latin typeface="Arial" pitchFamily="34" charset="0"/>
                <a:cs typeface="Arial" pitchFamily="34" charset="0"/>
              </a:rPr>
              <a:t>MDHHS HCBS staff.</a:t>
            </a:r>
          </a:p>
          <a:p>
            <a:pPr lvl="1" indent="-342900">
              <a:buFont typeface="Wingdings" pitchFamily="2" charset="2"/>
              <a:buChar char="§"/>
            </a:pPr>
            <a:r>
              <a:rPr lang="en-US" dirty="0">
                <a:solidFill>
                  <a:schemeClr val="tx1"/>
                </a:solidFill>
                <a:latin typeface="Arial" pitchFamily="34" charset="0"/>
                <a:cs typeface="Arial" pitchFamily="34" charset="0"/>
              </a:rPr>
              <a:t>MDHHS site review staff.</a:t>
            </a:r>
          </a:p>
          <a:p>
            <a:endParaRPr lang="en-US" dirty="0"/>
          </a:p>
        </p:txBody>
      </p:sp>
    </p:spTree>
    <p:extLst>
      <p:ext uri="{BB962C8B-B14F-4D97-AF65-F5344CB8AC3E}">
        <p14:creationId xmlns:p14="http://schemas.microsoft.com/office/powerpoint/2010/main" val="11360496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3133F-3A85-0205-343A-5F37A04903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D0FC90-E263-3175-D0F4-16B0C74426D2}"/>
              </a:ext>
            </a:extLst>
          </p:cNvPr>
          <p:cNvSpPr>
            <a:spLocks noGrp="1"/>
          </p:cNvSpPr>
          <p:nvPr>
            <p:ph type="title"/>
          </p:nvPr>
        </p:nvSpPr>
        <p:spPr>
          <a:xfrm>
            <a:off x="1" y="1"/>
            <a:ext cx="10244138" cy="1325564"/>
          </a:xfrm>
        </p:spPr>
        <p:txBody>
          <a:bodyPr>
            <a:normAutofit/>
          </a:bodyPr>
          <a:lstStyle/>
          <a:p>
            <a:r>
              <a:rPr lang="en-US" sz="3400" b="1" dirty="0"/>
              <a:t>Collaboration Is Essential for Achieving Compliance </a:t>
            </a:r>
          </a:p>
        </p:txBody>
      </p:sp>
      <p:sp>
        <p:nvSpPr>
          <p:cNvPr id="3" name="Content Placeholder 2">
            <a:extLst>
              <a:ext uri="{FF2B5EF4-FFF2-40B4-BE49-F238E27FC236}">
                <a16:creationId xmlns:a16="http://schemas.microsoft.com/office/drawing/2014/main" id="{21FFE21C-C712-6136-186D-7E8DAC780989}"/>
              </a:ext>
            </a:extLst>
          </p:cNvPr>
          <p:cNvSpPr>
            <a:spLocks noGrp="1"/>
          </p:cNvSpPr>
          <p:nvPr>
            <p:ph idx="1"/>
          </p:nvPr>
        </p:nvSpPr>
        <p:spPr>
          <a:xfrm>
            <a:off x="176463" y="1612231"/>
            <a:ext cx="11903242" cy="5245768"/>
          </a:xfrm>
        </p:spPr>
        <p:txBody>
          <a:bodyPr>
            <a:normAutofit/>
          </a:bodyPr>
          <a:lstStyle/>
          <a:p>
            <a:pPr marL="0" indent="0">
              <a:buNone/>
            </a:pPr>
            <a:r>
              <a:rPr lang="en-US" sz="2400" dirty="0">
                <a:solidFill>
                  <a:schemeClr val="tx1"/>
                </a:solidFill>
              </a:rPr>
              <a:t>CM/SCs play a crucial role in connecting individuals’ hopes and desires with actual lived experiences. The HCBS Final Rule set provides the foundation for this connection, while the dedication and documentation efforts of CM/SCs help build a meaningful structure to achieve the individual’s desired outcomes.</a:t>
            </a:r>
          </a:p>
          <a:p>
            <a:pPr marL="0" indent="0">
              <a:buNone/>
            </a:pPr>
            <a:endParaRPr lang="en-US" sz="2400" dirty="0">
              <a:solidFill>
                <a:schemeClr val="tx1"/>
              </a:solidFill>
            </a:endParaRPr>
          </a:p>
          <a:p>
            <a:pPr marL="0" indent="0">
              <a:buNone/>
            </a:pPr>
            <a:r>
              <a:rPr lang="en-US" sz="2400" dirty="0">
                <a:solidFill>
                  <a:schemeClr val="tx1"/>
                </a:solidFill>
              </a:rPr>
              <a:t>The following slides focus on the CM/SC’s role in documenting critical aspects of the HCBS Final Rule to demonstrate compliance.</a:t>
            </a:r>
          </a:p>
          <a:p>
            <a:endParaRPr lang="en-US" dirty="0"/>
          </a:p>
        </p:txBody>
      </p:sp>
    </p:spTree>
    <p:extLst>
      <p:ext uri="{BB962C8B-B14F-4D97-AF65-F5344CB8AC3E}">
        <p14:creationId xmlns:p14="http://schemas.microsoft.com/office/powerpoint/2010/main" val="773031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2A3A0-C722-3380-3987-6B2681CB1272}"/>
              </a:ext>
            </a:extLst>
          </p:cNvPr>
          <p:cNvSpPr>
            <a:spLocks noGrp="1"/>
          </p:cNvSpPr>
          <p:nvPr>
            <p:ph type="title"/>
          </p:nvPr>
        </p:nvSpPr>
        <p:spPr>
          <a:xfrm>
            <a:off x="0" y="1"/>
            <a:ext cx="9876138" cy="1325564"/>
          </a:xfrm>
        </p:spPr>
        <p:txBody>
          <a:bodyPr>
            <a:normAutofit/>
          </a:bodyPr>
          <a:lstStyle/>
          <a:p>
            <a:r>
              <a:rPr lang="en-US" sz="3400" b="1" dirty="0"/>
              <a:t>Final Rule- Review</a:t>
            </a:r>
          </a:p>
        </p:txBody>
      </p:sp>
      <p:sp>
        <p:nvSpPr>
          <p:cNvPr id="3" name="Content Placeholder 2">
            <a:extLst>
              <a:ext uri="{FF2B5EF4-FFF2-40B4-BE49-F238E27FC236}">
                <a16:creationId xmlns:a16="http://schemas.microsoft.com/office/drawing/2014/main" id="{8E923591-29F2-E78B-ABBF-6D5BB58537A3}"/>
              </a:ext>
            </a:extLst>
          </p:cNvPr>
          <p:cNvSpPr>
            <a:spLocks noGrp="1"/>
          </p:cNvSpPr>
          <p:nvPr>
            <p:ph idx="1"/>
          </p:nvPr>
        </p:nvSpPr>
        <p:spPr>
          <a:xfrm>
            <a:off x="228600" y="1485900"/>
            <a:ext cx="11530263" cy="5107405"/>
          </a:xfrm>
        </p:spPr>
        <p:txBody>
          <a:bodyPr>
            <a:noAutofit/>
          </a:bodyPr>
          <a:lstStyle/>
          <a:p>
            <a:pPr marL="0" indent="0">
              <a:spcBef>
                <a:spcPts val="0"/>
              </a:spcBef>
              <a:buNone/>
            </a:pPr>
            <a:r>
              <a:rPr lang="en-US" sz="2400" dirty="0">
                <a:solidFill>
                  <a:schemeClr val="tx1"/>
                </a:solidFill>
                <a:latin typeface="Arial" panose="020B0604020202020204" pitchFamily="34" charset="0"/>
                <a:cs typeface="Arial" panose="020B0604020202020204" pitchFamily="34" charset="0"/>
              </a:rPr>
              <a:t>The HCBS Final Rule set emphasizes individuals’ rights and freedoms, including but not limited to: </a:t>
            </a:r>
            <a:endParaRPr lang="en-US" sz="2400" dirty="0">
              <a:solidFill>
                <a:schemeClr val="tx1"/>
              </a:solidFill>
              <a:latin typeface="Arial" panose="020B0604020202020204" pitchFamily="34" charset="0"/>
              <a:ea typeface="+mn-lt"/>
              <a:cs typeface="Arial" panose="020B0604020202020204" pitchFamily="34" charset="0"/>
            </a:endParaRPr>
          </a:p>
          <a:p>
            <a:pPr lvl="1">
              <a:spcBef>
                <a:spcPts val="0"/>
              </a:spcBef>
            </a:pPr>
            <a:r>
              <a:rPr lang="en-US" dirty="0">
                <a:solidFill>
                  <a:schemeClr val="tx1"/>
                </a:solidFill>
                <a:latin typeface="Arial" panose="020B0604020202020204" pitchFamily="34" charset="0"/>
                <a:cs typeface="Arial" panose="020B0604020202020204" pitchFamily="34" charset="0"/>
              </a:rPr>
              <a:t>Civil rights.</a:t>
            </a:r>
            <a:endParaRPr lang="en-US" dirty="0">
              <a:solidFill>
                <a:schemeClr val="tx1"/>
              </a:solidFill>
              <a:latin typeface="Arial" panose="020B0604020202020204" pitchFamily="34" charset="0"/>
              <a:ea typeface="+mn-lt"/>
              <a:cs typeface="Arial" panose="020B0604020202020204" pitchFamily="34" charset="0"/>
            </a:endParaRPr>
          </a:p>
          <a:p>
            <a:pPr lvl="1">
              <a:spcBef>
                <a:spcPts val="0"/>
              </a:spcBef>
            </a:pPr>
            <a:r>
              <a:rPr lang="en-US" dirty="0">
                <a:solidFill>
                  <a:schemeClr val="tx1"/>
                </a:solidFill>
                <a:latin typeface="Arial" panose="020B0604020202020204" pitchFamily="34" charset="0"/>
                <a:cs typeface="Arial" panose="020B0604020202020204" pitchFamily="34" charset="0"/>
              </a:rPr>
              <a:t>Privacy.</a:t>
            </a:r>
            <a:endParaRPr lang="en-US" dirty="0">
              <a:solidFill>
                <a:schemeClr val="tx1"/>
              </a:solidFill>
              <a:latin typeface="Arial" panose="020B0604020202020204" pitchFamily="34" charset="0"/>
              <a:ea typeface="+mn-lt"/>
              <a:cs typeface="Arial" panose="020B0604020202020204" pitchFamily="34" charset="0"/>
            </a:endParaRPr>
          </a:p>
          <a:p>
            <a:pPr lvl="1">
              <a:spcBef>
                <a:spcPts val="0"/>
              </a:spcBef>
            </a:pPr>
            <a:r>
              <a:rPr lang="en-US" dirty="0">
                <a:solidFill>
                  <a:schemeClr val="tx1"/>
                </a:solidFill>
                <a:latin typeface="Arial" panose="020B0604020202020204" pitchFamily="34" charset="0"/>
                <a:cs typeface="Arial" panose="020B0604020202020204" pitchFamily="34" charset="0"/>
              </a:rPr>
              <a:t>Dignity.</a:t>
            </a:r>
            <a:endParaRPr lang="en-US" dirty="0">
              <a:solidFill>
                <a:schemeClr val="tx1"/>
              </a:solidFill>
              <a:latin typeface="Arial" panose="020B0604020202020204" pitchFamily="34" charset="0"/>
              <a:ea typeface="+mn-lt"/>
              <a:cs typeface="Arial" panose="020B0604020202020204" pitchFamily="34" charset="0"/>
            </a:endParaRPr>
          </a:p>
          <a:p>
            <a:pPr lvl="1">
              <a:spcBef>
                <a:spcPts val="0"/>
              </a:spcBef>
            </a:pPr>
            <a:r>
              <a:rPr lang="en-US" dirty="0">
                <a:solidFill>
                  <a:schemeClr val="tx1"/>
                </a:solidFill>
                <a:latin typeface="Arial" panose="020B0604020202020204" pitchFamily="34" charset="0"/>
                <a:cs typeface="Arial" panose="020B0604020202020204" pitchFamily="34" charset="0"/>
              </a:rPr>
              <a:t>Choice in services, settings where services are provided,</a:t>
            </a:r>
            <a:r>
              <a:rPr lang="en-US" dirty="0"/>
              <a:t> </a:t>
            </a:r>
            <a:r>
              <a:rPr lang="en-US" dirty="0">
                <a:solidFill>
                  <a:schemeClr val="tx1"/>
                </a:solidFill>
                <a:latin typeface="Arial" panose="020B0604020202020204" pitchFamily="34" charset="0"/>
                <a:cs typeface="Arial" panose="020B0604020202020204" pitchFamily="34" charset="0"/>
              </a:rPr>
              <a:t>and who provides the services.</a:t>
            </a:r>
            <a:endParaRPr lang="en-US" dirty="0">
              <a:solidFill>
                <a:schemeClr val="tx1"/>
              </a:solidFill>
              <a:latin typeface="Arial" panose="020B0604020202020204" pitchFamily="34" charset="0"/>
              <a:ea typeface="+mn-lt"/>
              <a:cs typeface="Arial" panose="020B0604020202020204" pitchFamily="34" charset="0"/>
            </a:endParaRPr>
          </a:p>
          <a:p>
            <a:pPr marL="0" indent="0">
              <a:spcBef>
                <a:spcPts val="0"/>
              </a:spcBef>
              <a:buNone/>
            </a:pPr>
            <a:endParaRPr lang="en-US" sz="2400" dirty="0">
              <a:solidFill>
                <a:schemeClr val="tx1"/>
              </a:solidFill>
              <a:latin typeface="Arial" panose="020B0604020202020204" pitchFamily="34" charset="0"/>
              <a:cs typeface="Arial" panose="020B0604020202020204" pitchFamily="34" charset="0"/>
            </a:endParaRPr>
          </a:p>
          <a:p>
            <a:pPr marL="0" indent="0">
              <a:spcBef>
                <a:spcPts val="0"/>
              </a:spcBef>
              <a:buNone/>
            </a:pPr>
            <a:r>
              <a:rPr lang="en-US" sz="2400" dirty="0">
                <a:solidFill>
                  <a:schemeClr val="tx1"/>
                </a:solidFill>
                <a:latin typeface="Arial" panose="020B0604020202020204" pitchFamily="34" charset="0"/>
                <a:cs typeface="Arial" panose="020B0604020202020204" pitchFamily="34" charset="0"/>
              </a:rPr>
              <a:t>These freedoms can only be limited if there are health and/or safety reasons that justify the identified restriction. Health and safety reason(s) must be:</a:t>
            </a:r>
          </a:p>
          <a:p>
            <a:pPr lvl="1">
              <a:spcBef>
                <a:spcPts val="0"/>
              </a:spcBef>
            </a:pPr>
            <a:r>
              <a:rPr lang="en-US" dirty="0">
                <a:solidFill>
                  <a:schemeClr val="tx1"/>
                </a:solidFill>
                <a:latin typeface="Arial" panose="020B0604020202020204" pitchFamily="34" charset="0"/>
                <a:cs typeface="Arial" panose="020B0604020202020204" pitchFamily="34" charset="0"/>
              </a:rPr>
              <a:t>Identified and justified in the Individual Plan of Service (IPOS). </a:t>
            </a:r>
          </a:p>
          <a:p>
            <a:pPr lvl="1">
              <a:spcBef>
                <a:spcPts val="0"/>
              </a:spcBef>
            </a:pPr>
            <a:r>
              <a:rPr lang="en-US" dirty="0">
                <a:solidFill>
                  <a:schemeClr val="tx1"/>
                </a:solidFill>
                <a:latin typeface="Arial" panose="020B0604020202020204" pitchFamily="34" charset="0"/>
                <a:cs typeface="Arial" panose="020B0604020202020204" pitchFamily="34" charset="0"/>
              </a:rPr>
              <a:t>Provide evidence of the need for the restriction.</a:t>
            </a:r>
          </a:p>
          <a:p>
            <a:pPr lvl="1">
              <a:spcBef>
                <a:spcPts val="0"/>
              </a:spcBef>
            </a:pPr>
            <a:r>
              <a:rPr lang="en-US" dirty="0">
                <a:solidFill>
                  <a:schemeClr val="tx1"/>
                </a:solidFill>
                <a:latin typeface="Arial" panose="020B0604020202020204" pitchFamily="34" charset="0"/>
                <a:cs typeface="Arial" panose="020B0604020202020204" pitchFamily="34" charset="0"/>
              </a:rPr>
              <a:t>M</a:t>
            </a:r>
            <a:r>
              <a:rPr lang="en-US" dirty="0">
                <a:latin typeface="Arial" panose="020B0604020202020204" pitchFamily="34" charset="0"/>
                <a:cs typeface="Arial" panose="020B0604020202020204" pitchFamily="34" charset="0"/>
              </a:rPr>
              <a:t>ust </a:t>
            </a:r>
            <a:r>
              <a:rPr lang="en-US" dirty="0">
                <a:solidFill>
                  <a:schemeClr val="tx1"/>
                </a:solidFill>
                <a:latin typeface="Arial" panose="020B0604020202020204" pitchFamily="34" charset="0"/>
                <a:cs typeface="Arial" panose="020B0604020202020204" pitchFamily="34" charset="0"/>
              </a:rPr>
              <a:t>be consistent with federal requirements established by the Centers for Medicare and Medicaid (CMS), and to the satisfaction of Michigan Department of Health and Human Services (MDHHS).</a:t>
            </a:r>
          </a:p>
        </p:txBody>
      </p:sp>
    </p:spTree>
    <p:extLst>
      <p:ext uri="{BB962C8B-B14F-4D97-AF65-F5344CB8AC3E}">
        <p14:creationId xmlns:p14="http://schemas.microsoft.com/office/powerpoint/2010/main" val="29266164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78B3A-A229-EE9B-AA6A-EE28AC057D47}"/>
              </a:ext>
            </a:extLst>
          </p:cNvPr>
          <p:cNvSpPr>
            <a:spLocks noGrp="1"/>
          </p:cNvSpPr>
          <p:nvPr>
            <p:ph type="title"/>
          </p:nvPr>
        </p:nvSpPr>
        <p:spPr>
          <a:xfrm>
            <a:off x="0" y="1"/>
            <a:ext cx="9876138" cy="1325564"/>
          </a:xfrm>
        </p:spPr>
        <p:txBody>
          <a:bodyPr>
            <a:normAutofit/>
          </a:bodyPr>
          <a:lstStyle/>
          <a:p>
            <a:r>
              <a:rPr lang="en-US" sz="3400" b="1" dirty="0"/>
              <a:t>Individual’s Choice</a:t>
            </a:r>
          </a:p>
        </p:txBody>
      </p:sp>
      <p:sp>
        <p:nvSpPr>
          <p:cNvPr id="3" name="Content Placeholder 2">
            <a:extLst>
              <a:ext uri="{FF2B5EF4-FFF2-40B4-BE49-F238E27FC236}">
                <a16:creationId xmlns:a16="http://schemas.microsoft.com/office/drawing/2014/main" id="{5A51F064-9C5E-2E79-7F75-1056C85A8B85}"/>
              </a:ext>
            </a:extLst>
          </p:cNvPr>
          <p:cNvSpPr>
            <a:spLocks noGrp="1"/>
          </p:cNvSpPr>
          <p:nvPr>
            <p:ph idx="1"/>
          </p:nvPr>
        </p:nvSpPr>
        <p:spPr>
          <a:xfrm>
            <a:off x="0" y="1459149"/>
            <a:ext cx="12047621" cy="5278535"/>
          </a:xfrm>
        </p:spPr>
        <p:txBody>
          <a:bodyPr/>
          <a:lstStyle/>
          <a:p>
            <a:pPr marL="0" indent="0">
              <a:buNone/>
            </a:pPr>
            <a:r>
              <a:rPr lang="en-US" sz="2400" b="1" dirty="0">
                <a:solidFill>
                  <a:schemeClr val="tx1"/>
                </a:solidFill>
              </a:rPr>
              <a:t>Compliance Issue: Ensuring choice of residential settings and service providers</a:t>
            </a:r>
          </a:p>
          <a:p>
            <a:pPr marL="0" indent="0">
              <a:buNone/>
            </a:pPr>
            <a:endParaRPr lang="en-US" sz="2400" b="1" dirty="0">
              <a:solidFill>
                <a:schemeClr val="tx1"/>
              </a:solidFill>
            </a:endParaRPr>
          </a:p>
          <a:p>
            <a:pPr marL="0" indent="0">
              <a:buNone/>
            </a:pPr>
            <a:r>
              <a:rPr lang="en-US" sz="2400" dirty="0">
                <a:solidFill>
                  <a:schemeClr val="tx1"/>
                </a:solidFill>
              </a:rPr>
              <a:t>Many individuals receiving HCBS require specialized residential care, provided in settings tailored to their documented needs. For many, this has meant living in disability-specific environments for years. </a:t>
            </a:r>
          </a:p>
          <a:p>
            <a:pPr marL="0" indent="0">
              <a:buNone/>
            </a:pPr>
            <a:r>
              <a:rPr lang="en-US" sz="2400" dirty="0">
                <a:solidFill>
                  <a:schemeClr val="tx1"/>
                </a:solidFill>
              </a:rPr>
              <a:t>However, the HCBS rules mandate that individuals are offered a range of options, to promote greater choice and community integration. For this reason, the range of </a:t>
            </a:r>
            <a:r>
              <a:rPr lang="en-US" sz="2400" dirty="0"/>
              <a:t>living situations or settings</a:t>
            </a:r>
            <a:r>
              <a:rPr lang="en-US" sz="2400" dirty="0">
                <a:solidFill>
                  <a:schemeClr val="tx1"/>
                </a:solidFill>
              </a:rPr>
              <a:t> considered </a:t>
            </a:r>
            <a:r>
              <a:rPr lang="en-US" sz="2400" i="1" dirty="0">
                <a:solidFill>
                  <a:schemeClr val="tx1"/>
                </a:solidFill>
              </a:rPr>
              <a:t>must </a:t>
            </a:r>
            <a:r>
              <a:rPr lang="en-US" sz="2400" dirty="0"/>
              <a:t>i</a:t>
            </a:r>
            <a:r>
              <a:rPr lang="en-US" sz="2400" dirty="0">
                <a:solidFill>
                  <a:schemeClr val="tx1"/>
                </a:solidFill>
              </a:rPr>
              <a:t>nclude non-disability specific settings. </a:t>
            </a:r>
            <a:endParaRPr lang="en-US" sz="2400" dirty="0"/>
          </a:p>
          <a:p>
            <a:pPr marL="0" indent="0">
              <a:buNone/>
            </a:pPr>
            <a:r>
              <a:rPr lang="en-US" sz="2400" dirty="0">
                <a:solidFill>
                  <a:schemeClr val="tx1"/>
                </a:solidFill>
              </a:rPr>
              <a:t>Satisfaction with residence, and the desire to move to a less restrictive setting will be explored no less than annually, and settings considered will be documented by name in the person’s IPOS.</a:t>
            </a:r>
          </a:p>
          <a:p>
            <a:pPr marL="0" indent="0">
              <a:buNone/>
            </a:pPr>
            <a:endParaRPr lang="en-US" dirty="0"/>
          </a:p>
        </p:txBody>
      </p:sp>
    </p:spTree>
    <p:extLst>
      <p:ext uri="{BB962C8B-B14F-4D97-AF65-F5344CB8AC3E}">
        <p14:creationId xmlns:p14="http://schemas.microsoft.com/office/powerpoint/2010/main" val="5731142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D3B8A-1BA0-2340-E1B3-1EB56602E6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B642E4-B746-C5B1-29CC-9D9EC1BDC3FA}"/>
              </a:ext>
            </a:extLst>
          </p:cNvPr>
          <p:cNvSpPr>
            <a:spLocks noGrp="1"/>
          </p:cNvSpPr>
          <p:nvPr>
            <p:ph type="title"/>
          </p:nvPr>
        </p:nvSpPr>
        <p:spPr>
          <a:xfrm>
            <a:off x="0" y="1"/>
            <a:ext cx="9876138" cy="1325564"/>
          </a:xfrm>
        </p:spPr>
        <p:txBody>
          <a:bodyPr>
            <a:normAutofit/>
          </a:bodyPr>
          <a:lstStyle/>
          <a:p>
            <a:r>
              <a:rPr lang="en-US" sz="3400" b="1" dirty="0"/>
              <a:t>Individual’s Choice</a:t>
            </a:r>
          </a:p>
        </p:txBody>
      </p:sp>
      <p:sp>
        <p:nvSpPr>
          <p:cNvPr id="3" name="Content Placeholder 2">
            <a:extLst>
              <a:ext uri="{FF2B5EF4-FFF2-40B4-BE49-F238E27FC236}">
                <a16:creationId xmlns:a16="http://schemas.microsoft.com/office/drawing/2014/main" id="{09174CD5-4159-9806-6FD5-BB7404B0C775}"/>
              </a:ext>
            </a:extLst>
          </p:cNvPr>
          <p:cNvSpPr>
            <a:spLocks noGrp="1"/>
          </p:cNvSpPr>
          <p:nvPr>
            <p:ph idx="1"/>
          </p:nvPr>
        </p:nvSpPr>
        <p:spPr>
          <a:xfrm>
            <a:off x="0" y="1410511"/>
            <a:ext cx="12047621" cy="5327173"/>
          </a:xfrm>
        </p:spPr>
        <p:txBody>
          <a:bodyPr>
            <a:normAutofit fontScale="62500" lnSpcReduction="20000"/>
          </a:bodyPr>
          <a:lstStyle/>
          <a:p>
            <a:pPr marL="0" indent="0">
              <a:buNone/>
            </a:pPr>
            <a:r>
              <a:rPr lang="en-US" sz="3800" b="1" dirty="0">
                <a:solidFill>
                  <a:schemeClr val="tx1"/>
                </a:solidFill>
              </a:rPr>
              <a:t>Solution: </a:t>
            </a:r>
          </a:p>
          <a:p>
            <a:pPr marL="0" indent="0">
              <a:buNone/>
            </a:pPr>
            <a:r>
              <a:rPr lang="en-US" sz="3800" dirty="0">
                <a:solidFill>
                  <a:schemeClr val="tx1"/>
                </a:solidFill>
              </a:rPr>
              <a:t>At intake, and throughout the PCP process, document the following:</a:t>
            </a:r>
          </a:p>
          <a:p>
            <a:pPr marL="514350" indent="-457200"/>
            <a:r>
              <a:rPr lang="en-US" sz="3800" dirty="0">
                <a:solidFill>
                  <a:schemeClr val="tx1"/>
                </a:solidFill>
              </a:rPr>
              <a:t>The individual’s service needs, including an explanation of why specialized residential care may be the safest option, if applicable.</a:t>
            </a:r>
          </a:p>
          <a:p>
            <a:pPr marL="514350" indent="-457200"/>
            <a:r>
              <a:rPr lang="en-US" sz="3800" dirty="0">
                <a:solidFill>
                  <a:schemeClr val="tx1"/>
                </a:solidFill>
              </a:rPr>
              <a:t>At intake, annually, or in situations where an individual is seeking a new provider, requesting a new service, or would like to explore other living arrangements, all available options and choices must be identified in the IPOS.</a:t>
            </a:r>
          </a:p>
          <a:p>
            <a:pPr marL="514350" indent="-457200"/>
            <a:r>
              <a:rPr lang="en-US" sz="3800" dirty="0">
                <a:solidFill>
                  <a:schemeClr val="tx1"/>
                </a:solidFill>
              </a:rPr>
              <a:t>Non disability specific setting</a:t>
            </a:r>
            <a:r>
              <a:rPr lang="en-US" sz="3800" dirty="0"/>
              <a:t>s </a:t>
            </a:r>
            <a:r>
              <a:rPr lang="en-US" sz="3800" dirty="0">
                <a:solidFill>
                  <a:schemeClr val="tx1"/>
                </a:solidFill>
              </a:rPr>
              <a:t>must be considered, and this may prompt planning to support movement toward this goal through current services and supports. The names of the settings/provider considered must be identified.</a:t>
            </a:r>
          </a:p>
          <a:p>
            <a:pPr marL="514350" indent="-457200"/>
            <a:r>
              <a:rPr lang="en-US" sz="3800" dirty="0">
                <a:solidFill>
                  <a:schemeClr val="tx1"/>
                </a:solidFill>
              </a:rPr>
              <a:t>Ensure the individual</a:t>
            </a:r>
            <a:r>
              <a:rPr lang="en-US" sz="3800" dirty="0"/>
              <a:t> has</a:t>
            </a:r>
            <a:r>
              <a:rPr lang="en-US" sz="3800" dirty="0">
                <a:solidFill>
                  <a:schemeClr val="tx1"/>
                </a:solidFill>
              </a:rPr>
              <a:t> opportunities to explore other setting options, such as visiting, sharing meals, meeting potential housemates</a:t>
            </a:r>
            <a:r>
              <a:rPr lang="en-US" sz="3800" dirty="0"/>
              <a:t> </a:t>
            </a:r>
            <a:r>
              <a:rPr lang="en-US" sz="3800" dirty="0">
                <a:solidFill>
                  <a:schemeClr val="tx1"/>
                </a:solidFill>
              </a:rPr>
              <a:t>and participating in overnight stays.</a:t>
            </a:r>
          </a:p>
          <a:p>
            <a:pPr marL="514350" indent="-457200"/>
            <a:r>
              <a:rPr lang="en-US" sz="3800" dirty="0">
                <a:solidFill>
                  <a:schemeClr val="tx1"/>
                </a:solidFill>
              </a:rPr>
              <a:t>Confirmation that the chosen setting was selected by the individual. Documentation </a:t>
            </a:r>
            <a:r>
              <a:rPr lang="en-US" sz="3800" dirty="0"/>
              <a:t>will </a:t>
            </a:r>
            <a:r>
              <a:rPr lang="en-US" sz="3800" dirty="0">
                <a:solidFill>
                  <a:schemeClr val="tx1"/>
                </a:solidFill>
              </a:rPr>
              <a:t>identify other setting options considered, including the names of other private and non disability specific settings.</a:t>
            </a:r>
          </a:p>
          <a:p>
            <a:endParaRPr lang="en-US" dirty="0"/>
          </a:p>
        </p:txBody>
      </p:sp>
    </p:spTree>
    <p:extLst>
      <p:ext uri="{BB962C8B-B14F-4D97-AF65-F5344CB8AC3E}">
        <p14:creationId xmlns:p14="http://schemas.microsoft.com/office/powerpoint/2010/main" val="28467038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CDB3D-936A-7B59-C9FD-46734068B3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9B5AFF-F60D-0F2C-5D29-660A6BCA6B42}"/>
              </a:ext>
            </a:extLst>
          </p:cNvPr>
          <p:cNvSpPr>
            <a:spLocks noGrp="1"/>
          </p:cNvSpPr>
          <p:nvPr>
            <p:ph type="title"/>
          </p:nvPr>
        </p:nvSpPr>
        <p:spPr>
          <a:xfrm>
            <a:off x="0" y="1"/>
            <a:ext cx="9876138" cy="1325564"/>
          </a:xfrm>
        </p:spPr>
        <p:txBody>
          <a:bodyPr>
            <a:normAutofit/>
          </a:bodyPr>
          <a:lstStyle/>
          <a:p>
            <a:r>
              <a:rPr lang="en-US" sz="3400" b="1" dirty="0"/>
              <a:t>Individual’s Choice</a:t>
            </a:r>
          </a:p>
        </p:txBody>
      </p:sp>
      <p:sp>
        <p:nvSpPr>
          <p:cNvPr id="3" name="Content Placeholder 2">
            <a:extLst>
              <a:ext uri="{FF2B5EF4-FFF2-40B4-BE49-F238E27FC236}">
                <a16:creationId xmlns:a16="http://schemas.microsoft.com/office/drawing/2014/main" id="{1993AB51-529A-A744-6AD2-3B88A4CAC61F}"/>
              </a:ext>
            </a:extLst>
          </p:cNvPr>
          <p:cNvSpPr>
            <a:spLocks noGrp="1"/>
          </p:cNvSpPr>
          <p:nvPr>
            <p:ph idx="1"/>
          </p:nvPr>
        </p:nvSpPr>
        <p:spPr>
          <a:xfrm>
            <a:off x="0" y="1446691"/>
            <a:ext cx="11839074" cy="5261810"/>
          </a:xfrm>
        </p:spPr>
        <p:txBody>
          <a:bodyPr>
            <a:normAutofit fontScale="92500" lnSpcReduction="10000"/>
          </a:bodyPr>
          <a:lstStyle/>
          <a:p>
            <a:pPr marL="0" indent="0">
              <a:buNone/>
            </a:pPr>
            <a:r>
              <a:rPr lang="en-US" sz="2400" b="1" dirty="0">
                <a:solidFill>
                  <a:schemeClr val="tx1"/>
                </a:solidFill>
              </a:rPr>
              <a:t>Solution: </a:t>
            </a:r>
          </a:p>
          <a:p>
            <a:pPr marL="0" indent="0">
              <a:buNone/>
            </a:pPr>
            <a:endParaRPr lang="en-US" sz="2400" b="1" dirty="0">
              <a:solidFill>
                <a:schemeClr val="tx1"/>
              </a:solidFill>
            </a:endParaRPr>
          </a:p>
          <a:p>
            <a:r>
              <a:rPr lang="en-US" sz="2600" dirty="0">
                <a:solidFill>
                  <a:schemeClr val="tx1"/>
                </a:solidFill>
              </a:rPr>
              <a:t>At least annually, and ideally during each home visit, document the individual’s satisfaction with their living situation, including their staff and roommates.</a:t>
            </a:r>
          </a:p>
          <a:p>
            <a:r>
              <a:rPr lang="en-US" sz="2600" dirty="0">
                <a:solidFill>
                  <a:schemeClr val="tx1"/>
                </a:solidFill>
              </a:rPr>
              <a:t>Effective documentation should go beyond a simple question like ”Are you satisfied with your services?” It should delve deeper, asking “Are you happy living here? Do you wish to continue living here?” Pay attention to the individual’s non-verbal cues and engage with staff to discuss any changes in the person’s behavior and interactions with staff and housemates.</a:t>
            </a:r>
          </a:p>
          <a:p>
            <a:r>
              <a:rPr lang="en-US" sz="2600" dirty="0">
                <a:solidFill>
                  <a:schemeClr val="tx1"/>
                </a:solidFill>
              </a:rPr>
              <a:t>If the individual is living in a restrictive setting, there should be continuing conversations and dialogue about the ability and interest of the individual to move to a less restrictive setting and available options.</a:t>
            </a:r>
          </a:p>
          <a:p>
            <a:r>
              <a:rPr lang="en-US" sz="2600" dirty="0">
                <a:solidFill>
                  <a:schemeClr val="tx1"/>
                </a:solidFill>
              </a:rPr>
              <a:t>This documentation must be included in the IPOS and reflect the ongoing nature of the individual’s choices</a:t>
            </a:r>
            <a:r>
              <a:rPr lang="en-US" sz="2600" dirty="0">
                <a:solidFill>
                  <a:schemeClr val="tx1"/>
                </a:solidFill>
                <a:latin typeface="Arial" panose="020B0604020202020204" pitchFamily="34" charset="0"/>
                <a:cs typeface="Arial" panose="020B0604020202020204" pitchFamily="34" charset="0"/>
              </a:rPr>
              <a:t>.</a:t>
            </a:r>
            <a:endParaRPr lang="en-US" sz="26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3202763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09A42-676D-8F11-14FF-ABA46D2C7F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EA6436-44D0-13E4-2830-F1682B09428D}"/>
              </a:ext>
            </a:extLst>
          </p:cNvPr>
          <p:cNvSpPr>
            <a:spLocks noGrp="1"/>
          </p:cNvSpPr>
          <p:nvPr>
            <p:ph type="title"/>
          </p:nvPr>
        </p:nvSpPr>
        <p:spPr>
          <a:xfrm>
            <a:off x="0" y="1"/>
            <a:ext cx="9876138" cy="1325564"/>
          </a:xfrm>
        </p:spPr>
        <p:txBody>
          <a:bodyPr>
            <a:normAutofit/>
          </a:bodyPr>
          <a:lstStyle/>
          <a:p>
            <a:r>
              <a:rPr lang="en-US" sz="3400" b="1" dirty="0"/>
              <a:t>Individual’s Choice</a:t>
            </a:r>
          </a:p>
        </p:txBody>
      </p:sp>
      <p:sp>
        <p:nvSpPr>
          <p:cNvPr id="3" name="Content Placeholder 2">
            <a:extLst>
              <a:ext uri="{FF2B5EF4-FFF2-40B4-BE49-F238E27FC236}">
                <a16:creationId xmlns:a16="http://schemas.microsoft.com/office/drawing/2014/main" id="{7F599535-BD16-F06D-139B-E1D622EC5192}"/>
              </a:ext>
            </a:extLst>
          </p:cNvPr>
          <p:cNvSpPr>
            <a:spLocks noGrp="1"/>
          </p:cNvSpPr>
          <p:nvPr>
            <p:ph idx="1"/>
          </p:nvPr>
        </p:nvSpPr>
        <p:spPr>
          <a:xfrm>
            <a:off x="208547" y="1475874"/>
            <a:ext cx="11839074" cy="5261810"/>
          </a:xfrm>
        </p:spPr>
        <p:txBody>
          <a:bodyPr>
            <a:normAutofit/>
          </a:bodyPr>
          <a:lstStyle/>
          <a:p>
            <a:pPr marL="57150" indent="0">
              <a:buNone/>
            </a:pPr>
            <a:r>
              <a:rPr lang="en-US" sz="2400" b="1" dirty="0">
                <a:solidFill>
                  <a:schemeClr val="tx1"/>
                </a:solidFill>
                <a:latin typeface="Arial" panose="020B0604020202020204" pitchFamily="34" charset="0"/>
                <a:cs typeface="Arial" panose="020B0604020202020204" pitchFamily="34" charset="0"/>
              </a:rPr>
              <a:t>Compliance Issue: Choice of Provider(s)</a:t>
            </a:r>
          </a:p>
          <a:p>
            <a:pPr marL="363474" lvl="1" indent="0">
              <a:buNone/>
            </a:pPr>
            <a:endParaRPr lang="en-US" dirty="0">
              <a:solidFill>
                <a:schemeClr val="tx1"/>
              </a:solidFill>
              <a:latin typeface="Arial" panose="020B0604020202020204" pitchFamily="34" charset="0"/>
              <a:cs typeface="Arial" panose="020B0604020202020204" pitchFamily="34" charset="0"/>
            </a:endParaRPr>
          </a:p>
          <a:p>
            <a:pPr marL="514350" indent="-457200"/>
            <a:r>
              <a:rPr lang="en-US" sz="2400" dirty="0">
                <a:solidFill>
                  <a:schemeClr val="tx1"/>
                </a:solidFill>
                <a:latin typeface="Arial" panose="020B0604020202020204" pitchFamily="34" charset="0"/>
                <a:cs typeface="Arial" panose="020B0604020202020204" pitchFamily="34" charset="0"/>
              </a:rPr>
              <a:t>HCBS rules require that individuals have the freedom to choose their providers, encompassing not only HCBS services (e.g., CLS, Skill Building Assistance) and individual Direct Service Providers who deliver support, but also other vital services and supports. </a:t>
            </a:r>
          </a:p>
          <a:p>
            <a:pPr marL="514350" indent="-457200"/>
            <a:r>
              <a:rPr lang="en-US" sz="2400" dirty="0">
                <a:solidFill>
                  <a:schemeClr val="tx1"/>
                </a:solidFill>
                <a:latin typeface="Arial" panose="020B0604020202020204" pitchFamily="34" charset="0"/>
                <a:cs typeface="Arial" panose="020B0604020202020204" pitchFamily="34" charset="0"/>
              </a:rPr>
              <a:t>These services and supports may include </a:t>
            </a:r>
            <a:r>
              <a:rPr lang="en-US" sz="2400" dirty="0"/>
              <a:t>h</a:t>
            </a:r>
            <a:r>
              <a:rPr lang="en-US" sz="2400" dirty="0">
                <a:solidFill>
                  <a:schemeClr val="tx1"/>
                </a:solidFill>
                <a:latin typeface="Arial" panose="020B0604020202020204" pitchFamily="34" charset="0"/>
                <a:cs typeface="Arial" panose="020B0604020202020204" pitchFamily="34" charset="0"/>
              </a:rPr>
              <a:t>ealth</a:t>
            </a:r>
            <a:r>
              <a:rPr lang="en-US" sz="2400" dirty="0"/>
              <a:t> </a:t>
            </a:r>
            <a:r>
              <a:rPr lang="en-US" sz="2400" dirty="0">
                <a:solidFill>
                  <a:schemeClr val="tx1"/>
                </a:solidFill>
                <a:latin typeface="Arial" panose="020B0604020202020204" pitchFamily="34" charset="0"/>
                <a:cs typeface="Arial" panose="020B0604020202020204" pitchFamily="34" charset="0"/>
              </a:rPr>
              <a:t>care </a:t>
            </a:r>
            <a:r>
              <a:rPr lang="en-US" sz="2400" dirty="0"/>
              <a:t>P</a:t>
            </a:r>
            <a:r>
              <a:rPr lang="en-US" sz="2400" dirty="0">
                <a:solidFill>
                  <a:schemeClr val="tx1"/>
                </a:solidFill>
                <a:latin typeface="Arial" panose="020B0604020202020204" pitchFamily="34" charset="0"/>
                <a:cs typeface="Arial" panose="020B0604020202020204" pitchFamily="34" charset="0"/>
              </a:rPr>
              <a:t>roviders such as </a:t>
            </a:r>
            <a:r>
              <a:rPr lang="en-US" sz="2400" dirty="0"/>
              <a:t>d</a:t>
            </a:r>
            <a:r>
              <a:rPr lang="en-US" sz="2400" dirty="0">
                <a:solidFill>
                  <a:schemeClr val="tx1"/>
                </a:solidFill>
                <a:latin typeface="Arial" panose="020B0604020202020204" pitchFamily="34" charset="0"/>
                <a:cs typeface="Arial" panose="020B0604020202020204" pitchFamily="34" charset="0"/>
              </a:rPr>
              <a:t>octors, </a:t>
            </a:r>
            <a:r>
              <a:rPr lang="en-US" sz="2400" dirty="0"/>
              <a:t>d</a:t>
            </a:r>
            <a:r>
              <a:rPr lang="en-US" sz="2400" dirty="0">
                <a:solidFill>
                  <a:schemeClr val="tx1"/>
                </a:solidFill>
                <a:latin typeface="Arial" panose="020B0604020202020204" pitchFamily="34" charset="0"/>
                <a:cs typeface="Arial" panose="020B0604020202020204" pitchFamily="34" charset="0"/>
              </a:rPr>
              <a:t>entists and </a:t>
            </a:r>
            <a:r>
              <a:rPr lang="en-US" sz="2400" dirty="0"/>
              <a:t>p</a:t>
            </a:r>
            <a:r>
              <a:rPr lang="en-US" sz="2400" dirty="0">
                <a:solidFill>
                  <a:schemeClr val="tx1"/>
                </a:solidFill>
                <a:latin typeface="Arial" panose="020B0604020202020204" pitchFamily="34" charset="0"/>
                <a:cs typeface="Arial" panose="020B0604020202020204" pitchFamily="34" charset="0"/>
              </a:rPr>
              <a:t>odiatrists; services like immunizations; and access to essential </a:t>
            </a:r>
            <a:r>
              <a:rPr lang="en-US" sz="2400" dirty="0"/>
              <a:t>c</a:t>
            </a:r>
            <a:r>
              <a:rPr lang="en-US" sz="2400" dirty="0">
                <a:solidFill>
                  <a:schemeClr val="tx1"/>
                </a:solidFill>
                <a:latin typeface="Arial" panose="020B0604020202020204" pitchFamily="34" charset="0"/>
                <a:cs typeface="Arial" panose="020B0604020202020204" pitchFamily="34" charset="0"/>
              </a:rPr>
              <a:t>ommunity resources such as barbers, </a:t>
            </a:r>
            <a:r>
              <a:rPr lang="en-US" sz="2400" dirty="0"/>
              <a:t>eye</a:t>
            </a:r>
            <a:r>
              <a:rPr lang="en-US" sz="2400" dirty="0">
                <a:solidFill>
                  <a:schemeClr val="tx1"/>
                </a:solidFill>
                <a:latin typeface="Arial" panose="020B0604020202020204" pitchFamily="34" charset="0"/>
                <a:cs typeface="Arial" panose="020B0604020202020204" pitchFamily="34" charset="0"/>
              </a:rPr>
              <a:t> care, </a:t>
            </a:r>
            <a:r>
              <a:rPr lang="en-US" sz="2400" dirty="0"/>
              <a:t>l</a:t>
            </a:r>
            <a:r>
              <a:rPr lang="en-US" sz="2400" dirty="0">
                <a:solidFill>
                  <a:schemeClr val="tx1"/>
                </a:solidFill>
                <a:latin typeface="Arial" panose="020B0604020202020204" pitchFamily="34" charset="0"/>
                <a:cs typeface="Arial" panose="020B0604020202020204" pitchFamily="34" charset="0"/>
              </a:rPr>
              <a:t>ibraries, as well as social, religious and recreational opportunities.</a:t>
            </a:r>
          </a:p>
          <a:p>
            <a:pPr marL="514350" indent="-457200"/>
            <a:r>
              <a:rPr lang="en-US" sz="2400" dirty="0">
                <a:solidFill>
                  <a:schemeClr val="tx1"/>
                </a:solidFill>
                <a:latin typeface="Arial" panose="020B0604020202020204" pitchFamily="34" charset="0"/>
                <a:cs typeface="Arial" panose="020B0604020202020204" pitchFamily="34" charset="0"/>
              </a:rPr>
              <a:t>“Choice” encompasses both the selection of the provider and the location where the service is delivered. When individuals receiving HCBS receive all or most of these supports at home, it can resemble the service delivery model of institutional settings. </a:t>
            </a:r>
          </a:p>
          <a:p>
            <a:endParaRPr lang="en-US" dirty="0"/>
          </a:p>
        </p:txBody>
      </p:sp>
    </p:spTree>
    <p:extLst>
      <p:ext uri="{BB962C8B-B14F-4D97-AF65-F5344CB8AC3E}">
        <p14:creationId xmlns:p14="http://schemas.microsoft.com/office/powerpoint/2010/main" val="35838287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AA9C7-D1D2-E22E-F646-FF3B20842D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E1F55B-3537-3EB8-E119-93E0296C69BA}"/>
              </a:ext>
            </a:extLst>
          </p:cNvPr>
          <p:cNvSpPr>
            <a:spLocks noGrp="1"/>
          </p:cNvSpPr>
          <p:nvPr>
            <p:ph type="title"/>
          </p:nvPr>
        </p:nvSpPr>
        <p:spPr>
          <a:xfrm>
            <a:off x="0" y="1"/>
            <a:ext cx="9876138" cy="1325564"/>
          </a:xfrm>
        </p:spPr>
        <p:txBody>
          <a:bodyPr>
            <a:normAutofit/>
          </a:bodyPr>
          <a:lstStyle/>
          <a:p>
            <a:r>
              <a:rPr lang="en-US" sz="3400" b="1" dirty="0"/>
              <a:t>Individual’s Choice</a:t>
            </a:r>
          </a:p>
        </p:txBody>
      </p:sp>
      <p:sp>
        <p:nvSpPr>
          <p:cNvPr id="3" name="Content Placeholder 2">
            <a:extLst>
              <a:ext uri="{FF2B5EF4-FFF2-40B4-BE49-F238E27FC236}">
                <a16:creationId xmlns:a16="http://schemas.microsoft.com/office/drawing/2014/main" id="{06BC3654-37E9-CBA5-01D4-E65192969459}"/>
              </a:ext>
            </a:extLst>
          </p:cNvPr>
          <p:cNvSpPr>
            <a:spLocks noGrp="1"/>
          </p:cNvSpPr>
          <p:nvPr>
            <p:ph idx="1"/>
          </p:nvPr>
        </p:nvSpPr>
        <p:spPr>
          <a:xfrm>
            <a:off x="208547" y="1475874"/>
            <a:ext cx="11839074" cy="5261810"/>
          </a:xfrm>
        </p:spPr>
        <p:txBody>
          <a:bodyPr>
            <a:normAutofit lnSpcReduction="10000"/>
          </a:bodyPr>
          <a:lstStyle/>
          <a:p>
            <a:pPr marL="0" indent="0">
              <a:buNone/>
            </a:pPr>
            <a:r>
              <a:rPr lang="en-US" sz="2400" b="1" dirty="0">
                <a:solidFill>
                  <a:schemeClr val="tx1"/>
                </a:solidFill>
              </a:rPr>
              <a:t>Solution: </a:t>
            </a:r>
          </a:p>
          <a:p>
            <a:pPr marL="0" indent="0">
              <a:buNone/>
            </a:pPr>
            <a:endParaRPr lang="en-US" sz="2400" b="1" dirty="0">
              <a:solidFill>
                <a:schemeClr val="tx1"/>
              </a:solidFill>
            </a:endParaRPr>
          </a:p>
          <a:p>
            <a:pPr marL="0" indent="0">
              <a:buNone/>
            </a:pPr>
            <a:r>
              <a:rPr lang="en-US" sz="2400" dirty="0">
                <a:solidFill>
                  <a:schemeClr val="tx1"/>
                </a:solidFill>
              </a:rPr>
              <a:t>Document the range of choices available to the individual for selecting their service providers, ensuring community providers are included.</a:t>
            </a:r>
          </a:p>
          <a:p>
            <a:pPr marL="0" indent="0">
              <a:buNone/>
            </a:pPr>
            <a:endParaRPr lang="en-US" sz="2400" dirty="0">
              <a:solidFill>
                <a:schemeClr val="tx1"/>
              </a:solidFill>
            </a:endParaRPr>
          </a:p>
          <a:p>
            <a:r>
              <a:rPr lang="en-US" sz="2400" dirty="0">
                <a:solidFill>
                  <a:schemeClr val="tx1"/>
                </a:solidFill>
              </a:rPr>
              <a:t>If the individual opts to receive services in the residential setting, the documentation should clearly indicate that this was their choice, and that other options were explored by name.</a:t>
            </a:r>
          </a:p>
          <a:p>
            <a:pPr lvl="1"/>
            <a:endParaRPr lang="en-US" dirty="0">
              <a:solidFill>
                <a:schemeClr val="tx1"/>
              </a:solidFill>
            </a:endParaRPr>
          </a:p>
          <a:p>
            <a:r>
              <a:rPr lang="en-US" sz="2400" dirty="0">
                <a:solidFill>
                  <a:schemeClr val="tx1"/>
                </a:solidFill>
              </a:rPr>
              <a:t>When services are provided at home on a temporary basis (e.g., a visiting nurse from a home health agency), the reason for this should be clearly documented.</a:t>
            </a:r>
          </a:p>
          <a:p>
            <a:pPr lvl="1"/>
            <a:endParaRPr lang="en-US" dirty="0">
              <a:solidFill>
                <a:schemeClr val="tx1"/>
              </a:solidFill>
            </a:endParaRPr>
          </a:p>
          <a:p>
            <a:r>
              <a:rPr lang="en-US" sz="2400" dirty="0">
                <a:solidFill>
                  <a:schemeClr val="tx1"/>
                </a:solidFill>
              </a:rPr>
              <a:t>If the individual chooses a provider in the community, the IPOS must address transportation, and any other supports needed to facilitate this choice. </a:t>
            </a:r>
          </a:p>
          <a:p>
            <a:endParaRPr lang="en-US" dirty="0"/>
          </a:p>
        </p:txBody>
      </p:sp>
    </p:spTree>
    <p:extLst>
      <p:ext uri="{BB962C8B-B14F-4D97-AF65-F5344CB8AC3E}">
        <p14:creationId xmlns:p14="http://schemas.microsoft.com/office/powerpoint/2010/main" val="11363866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34577-422F-DD6B-31FF-CCA39CB7A4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E0F04F-8DAD-9D2F-42F3-D88E7FA5F5CB}"/>
              </a:ext>
            </a:extLst>
          </p:cNvPr>
          <p:cNvSpPr>
            <a:spLocks noGrp="1"/>
          </p:cNvSpPr>
          <p:nvPr>
            <p:ph type="title"/>
          </p:nvPr>
        </p:nvSpPr>
        <p:spPr>
          <a:xfrm>
            <a:off x="0" y="1"/>
            <a:ext cx="9876138" cy="1325564"/>
          </a:xfrm>
        </p:spPr>
        <p:txBody>
          <a:bodyPr>
            <a:normAutofit/>
          </a:bodyPr>
          <a:lstStyle/>
          <a:p>
            <a:r>
              <a:rPr lang="en-US" sz="3400" b="1" dirty="0"/>
              <a:t>Individual’s Choice</a:t>
            </a:r>
          </a:p>
        </p:txBody>
      </p:sp>
      <p:sp>
        <p:nvSpPr>
          <p:cNvPr id="3" name="Content Placeholder 2">
            <a:extLst>
              <a:ext uri="{FF2B5EF4-FFF2-40B4-BE49-F238E27FC236}">
                <a16:creationId xmlns:a16="http://schemas.microsoft.com/office/drawing/2014/main" id="{6E922669-854A-7FAD-E0B7-0E25AEA72AF9}"/>
              </a:ext>
            </a:extLst>
          </p:cNvPr>
          <p:cNvSpPr>
            <a:spLocks noGrp="1"/>
          </p:cNvSpPr>
          <p:nvPr>
            <p:ph idx="1"/>
          </p:nvPr>
        </p:nvSpPr>
        <p:spPr>
          <a:xfrm>
            <a:off x="208547" y="1475874"/>
            <a:ext cx="11839074" cy="5261810"/>
          </a:xfrm>
        </p:spPr>
        <p:txBody>
          <a:bodyPr>
            <a:normAutofit/>
          </a:bodyPr>
          <a:lstStyle/>
          <a:p>
            <a:pPr marL="0" indent="-93726">
              <a:buNone/>
            </a:pPr>
            <a:r>
              <a:rPr lang="en-US" sz="2400" dirty="0">
                <a:solidFill>
                  <a:schemeClr val="tx1"/>
                </a:solidFill>
              </a:rPr>
              <a:t>Choice and documentation also extend to non-residential providers</a:t>
            </a:r>
          </a:p>
          <a:p>
            <a:pPr marL="363474" lvl="1" indent="0">
              <a:buNone/>
            </a:pPr>
            <a:r>
              <a:rPr lang="en-US" dirty="0">
                <a:solidFill>
                  <a:schemeClr val="tx1"/>
                </a:solidFill>
              </a:rPr>
              <a:t> </a:t>
            </a:r>
          </a:p>
          <a:p>
            <a:pPr lvl="1">
              <a:buFont typeface="Wingdings" pitchFamily="2" charset="2"/>
              <a:buChar char="§"/>
            </a:pPr>
            <a:r>
              <a:rPr lang="en-US" dirty="0">
                <a:solidFill>
                  <a:schemeClr val="tx1"/>
                </a:solidFill>
              </a:rPr>
              <a:t>Individuals in specialized residential settings often receive services in disability-specific environments for all or part of the day. Sometimes, they may spend part of the day in a structured setting and the other part in the community.</a:t>
            </a:r>
          </a:p>
          <a:p>
            <a:pPr lvl="2">
              <a:buFont typeface="Wingdings" pitchFamily="2" charset="2"/>
              <a:buChar char="§"/>
            </a:pPr>
            <a:endParaRPr lang="en-US" sz="2400" dirty="0">
              <a:solidFill>
                <a:schemeClr val="tx1"/>
              </a:solidFill>
            </a:endParaRPr>
          </a:p>
          <a:p>
            <a:pPr lvl="1">
              <a:buFont typeface="Wingdings" pitchFamily="2" charset="2"/>
              <a:buChar char="§"/>
            </a:pPr>
            <a:r>
              <a:rPr lang="en-US" dirty="0">
                <a:solidFill>
                  <a:schemeClr val="tx1"/>
                </a:solidFill>
              </a:rPr>
              <a:t>It is essential to clearly document in the IPOS where and how individuals receiving HCBS spend their day, ensuring it aligns with their preferences. </a:t>
            </a:r>
          </a:p>
          <a:p>
            <a:endParaRPr lang="en-US" dirty="0"/>
          </a:p>
        </p:txBody>
      </p:sp>
    </p:spTree>
    <p:extLst>
      <p:ext uri="{BB962C8B-B14F-4D97-AF65-F5344CB8AC3E}">
        <p14:creationId xmlns:p14="http://schemas.microsoft.com/office/powerpoint/2010/main" val="39617975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712C3-350A-43E7-8CA9-40966928CAD4}"/>
              </a:ext>
            </a:extLst>
          </p:cNvPr>
          <p:cNvSpPr>
            <a:spLocks noGrp="1"/>
          </p:cNvSpPr>
          <p:nvPr>
            <p:ph type="title"/>
          </p:nvPr>
        </p:nvSpPr>
        <p:spPr>
          <a:xfrm>
            <a:off x="0" y="1"/>
            <a:ext cx="9876138" cy="1325564"/>
          </a:xfrm>
        </p:spPr>
        <p:txBody>
          <a:bodyPr>
            <a:normAutofit/>
          </a:bodyPr>
          <a:lstStyle/>
          <a:p>
            <a:r>
              <a:rPr lang="en-US" sz="3400" b="1" dirty="0"/>
              <a:t>Improving IPOS Documentation</a:t>
            </a:r>
          </a:p>
        </p:txBody>
      </p:sp>
      <p:sp>
        <p:nvSpPr>
          <p:cNvPr id="3" name="Content Placeholder 2">
            <a:extLst>
              <a:ext uri="{FF2B5EF4-FFF2-40B4-BE49-F238E27FC236}">
                <a16:creationId xmlns:a16="http://schemas.microsoft.com/office/drawing/2014/main" id="{5E53A0A6-21E7-18F4-6024-39325A3A42F8}"/>
              </a:ext>
            </a:extLst>
          </p:cNvPr>
          <p:cNvSpPr>
            <a:spLocks noGrp="1"/>
          </p:cNvSpPr>
          <p:nvPr>
            <p:ph idx="1"/>
          </p:nvPr>
        </p:nvSpPr>
        <p:spPr>
          <a:xfrm>
            <a:off x="160421" y="1475874"/>
            <a:ext cx="11871158" cy="5165558"/>
          </a:xfrm>
        </p:spPr>
        <p:txBody>
          <a:bodyPr>
            <a:normAutofit/>
          </a:bodyPr>
          <a:lstStyle/>
          <a:p>
            <a:pPr marL="0" indent="0">
              <a:buNone/>
            </a:pPr>
            <a:r>
              <a:rPr lang="en-US" sz="2400" dirty="0">
                <a:solidFill>
                  <a:schemeClr val="tx1"/>
                </a:solidFill>
              </a:rPr>
              <a:t>The next few slides suggest best practices for documenting: </a:t>
            </a:r>
          </a:p>
          <a:p>
            <a:pPr marL="0" indent="0">
              <a:buNone/>
            </a:pPr>
            <a:endParaRPr lang="en-US" sz="2400" dirty="0">
              <a:solidFill>
                <a:schemeClr val="tx1"/>
              </a:solidFill>
            </a:endParaRPr>
          </a:p>
          <a:p>
            <a:pPr marL="648970" lvl="1"/>
            <a:r>
              <a:rPr lang="en-US" dirty="0">
                <a:solidFill>
                  <a:schemeClr val="tx1"/>
                </a:solidFill>
              </a:rPr>
              <a:t>Freedom/Independence:</a:t>
            </a:r>
          </a:p>
          <a:p>
            <a:pPr marL="1142746" lvl="2"/>
            <a:r>
              <a:rPr lang="en-US" sz="2400" dirty="0">
                <a:solidFill>
                  <a:schemeClr val="tx1"/>
                </a:solidFill>
              </a:rPr>
              <a:t>Modifications. </a:t>
            </a:r>
          </a:p>
          <a:p>
            <a:pPr marL="1142746" lvl="2"/>
            <a:r>
              <a:rPr lang="en-US" sz="2400" dirty="0">
                <a:solidFill>
                  <a:schemeClr val="tx1"/>
                </a:solidFill>
              </a:rPr>
              <a:t>Movement within the setting.</a:t>
            </a:r>
          </a:p>
          <a:p>
            <a:pPr marL="1142746" lvl="2"/>
            <a:r>
              <a:rPr lang="en-US" sz="2400" dirty="0">
                <a:solidFill>
                  <a:schemeClr val="tx1"/>
                </a:solidFill>
              </a:rPr>
              <a:t>Ability to come and go from the setting.</a:t>
            </a:r>
          </a:p>
          <a:p>
            <a:pPr marL="1142746" lvl="2"/>
            <a:endParaRPr lang="en-US" sz="2400" dirty="0">
              <a:solidFill>
                <a:schemeClr val="tx1"/>
              </a:solidFill>
            </a:endParaRPr>
          </a:p>
          <a:p>
            <a:pPr marL="648970" lvl="1"/>
            <a:r>
              <a:rPr lang="en-US" dirty="0">
                <a:solidFill>
                  <a:schemeClr val="tx1"/>
                </a:solidFill>
              </a:rPr>
              <a:t>Opportunities for employment.</a:t>
            </a:r>
          </a:p>
          <a:p>
            <a:pPr marL="648970" lvl="1"/>
            <a:endParaRPr lang="en-US" dirty="0">
              <a:solidFill>
                <a:schemeClr val="tx1"/>
              </a:solidFill>
            </a:endParaRPr>
          </a:p>
          <a:p>
            <a:pPr marL="648970" lvl="1"/>
            <a:r>
              <a:rPr lang="en-US" dirty="0">
                <a:solidFill>
                  <a:schemeClr val="tx1"/>
                </a:solidFill>
              </a:rPr>
              <a:t>Community engagement.</a:t>
            </a:r>
          </a:p>
          <a:p>
            <a:pPr marL="648970" lvl="1"/>
            <a:endParaRPr lang="en-US" dirty="0">
              <a:solidFill>
                <a:schemeClr val="tx1"/>
              </a:solidFill>
            </a:endParaRPr>
          </a:p>
          <a:p>
            <a:pPr marL="648970" lvl="1"/>
            <a:r>
              <a:rPr lang="en-US" dirty="0">
                <a:solidFill>
                  <a:schemeClr val="tx1"/>
                </a:solidFill>
                <a:ea typeface="ＭＳ Ｐゴシック"/>
              </a:rPr>
              <a:t>CLS services.</a:t>
            </a:r>
            <a:endParaRPr lang="en-US" dirty="0">
              <a:solidFill>
                <a:schemeClr val="tx1"/>
              </a:solidFill>
            </a:endParaRPr>
          </a:p>
          <a:p>
            <a:endParaRPr lang="en-US" dirty="0"/>
          </a:p>
        </p:txBody>
      </p:sp>
    </p:spTree>
    <p:extLst>
      <p:ext uri="{BB962C8B-B14F-4D97-AF65-F5344CB8AC3E}">
        <p14:creationId xmlns:p14="http://schemas.microsoft.com/office/powerpoint/2010/main" val="27333247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A8D58-9E67-527B-1859-43E9B65451C4}"/>
              </a:ext>
            </a:extLst>
          </p:cNvPr>
          <p:cNvSpPr>
            <a:spLocks noGrp="1"/>
          </p:cNvSpPr>
          <p:nvPr>
            <p:ph type="title"/>
          </p:nvPr>
        </p:nvSpPr>
        <p:spPr>
          <a:xfrm>
            <a:off x="0" y="1"/>
            <a:ext cx="9876138" cy="1325564"/>
          </a:xfrm>
        </p:spPr>
        <p:txBody>
          <a:bodyPr>
            <a:normAutofit/>
          </a:bodyPr>
          <a:lstStyle/>
          <a:p>
            <a:r>
              <a:rPr lang="en-US" sz="3400" b="1" dirty="0"/>
              <a:t>Freedom/Independence: </a:t>
            </a:r>
            <a:br>
              <a:rPr lang="en-US" sz="3400" b="1" dirty="0"/>
            </a:br>
            <a:r>
              <a:rPr lang="en-US" sz="3400" b="1" dirty="0"/>
              <a:t>Movement Within the Setting</a:t>
            </a:r>
          </a:p>
        </p:txBody>
      </p:sp>
      <p:sp>
        <p:nvSpPr>
          <p:cNvPr id="3" name="Content Placeholder 2">
            <a:extLst>
              <a:ext uri="{FF2B5EF4-FFF2-40B4-BE49-F238E27FC236}">
                <a16:creationId xmlns:a16="http://schemas.microsoft.com/office/drawing/2014/main" id="{56C2A0BD-A4E7-67FF-1972-C334EA7E5203}"/>
              </a:ext>
            </a:extLst>
          </p:cNvPr>
          <p:cNvSpPr>
            <a:spLocks noGrp="1"/>
          </p:cNvSpPr>
          <p:nvPr>
            <p:ph idx="1"/>
          </p:nvPr>
        </p:nvSpPr>
        <p:spPr>
          <a:xfrm>
            <a:off x="173831" y="1571624"/>
            <a:ext cx="11844337" cy="5100637"/>
          </a:xfrm>
        </p:spPr>
        <p:txBody>
          <a:bodyPr/>
          <a:lstStyle/>
          <a:p>
            <a:r>
              <a:rPr lang="en-US" sz="2400" dirty="0">
                <a:solidFill>
                  <a:schemeClr val="tx1"/>
                </a:solidFill>
                <a:ea typeface="+mn-lt"/>
              </a:rPr>
              <a:t>All common areas in the setting must be accessible for all residents. </a:t>
            </a:r>
          </a:p>
          <a:p>
            <a:pPr lvl="1"/>
            <a:r>
              <a:rPr lang="en-US" dirty="0">
                <a:solidFill>
                  <a:schemeClr val="tx1"/>
                </a:solidFill>
                <a:ea typeface="+mn-lt"/>
              </a:rPr>
              <a:t>This includes the laundry room and kitchen.</a:t>
            </a:r>
          </a:p>
          <a:p>
            <a:pPr marL="0" indent="0">
              <a:buNone/>
            </a:pPr>
            <a:endParaRPr lang="en-US" sz="2400" dirty="0">
              <a:solidFill>
                <a:schemeClr val="tx1"/>
              </a:solidFill>
              <a:ea typeface="+mn-lt"/>
            </a:endParaRPr>
          </a:p>
          <a:p>
            <a:r>
              <a:rPr lang="en-US" sz="2400" dirty="0">
                <a:solidFill>
                  <a:schemeClr val="tx1"/>
                </a:solidFill>
                <a:ea typeface="+mn-lt"/>
              </a:rPr>
              <a:t>The rationale and documentation for all restrictions and limitations must be in the IPOS consistent with modification requirements. </a:t>
            </a:r>
          </a:p>
          <a:p>
            <a:pPr lvl="1"/>
            <a:r>
              <a:rPr lang="en-US" dirty="0">
                <a:solidFill>
                  <a:schemeClr val="tx1"/>
                </a:solidFill>
                <a:ea typeface="+mn-lt"/>
              </a:rPr>
              <a:t>This includes access to food, snacks, food preparation utensils and appliances, accessible doorknobs for bedrooms or bathrooms,</a:t>
            </a:r>
            <a:r>
              <a:rPr lang="en-US" dirty="0">
                <a:ea typeface="+mn-lt"/>
              </a:rPr>
              <a:t> </a:t>
            </a:r>
            <a:r>
              <a:rPr lang="en-US" dirty="0">
                <a:solidFill>
                  <a:schemeClr val="tx1"/>
                </a:solidFill>
                <a:ea typeface="+mn-lt"/>
              </a:rPr>
              <a:t>and any other relevant detail.</a:t>
            </a:r>
            <a:endParaRPr lang="en-US" b="1" dirty="0">
              <a:solidFill>
                <a:schemeClr val="tx1"/>
              </a:solidFill>
              <a:ea typeface="+mn-lt"/>
            </a:endParaRPr>
          </a:p>
          <a:p>
            <a:endParaRPr lang="en-US" dirty="0"/>
          </a:p>
        </p:txBody>
      </p:sp>
    </p:spTree>
    <p:extLst>
      <p:ext uri="{BB962C8B-B14F-4D97-AF65-F5344CB8AC3E}">
        <p14:creationId xmlns:p14="http://schemas.microsoft.com/office/powerpoint/2010/main" val="9469120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E33F0-8B79-3FBC-8855-FB0C30C084A1}"/>
              </a:ext>
            </a:extLst>
          </p:cNvPr>
          <p:cNvSpPr>
            <a:spLocks noGrp="1"/>
          </p:cNvSpPr>
          <p:nvPr>
            <p:ph type="title"/>
          </p:nvPr>
        </p:nvSpPr>
        <p:spPr>
          <a:xfrm>
            <a:off x="0" y="1"/>
            <a:ext cx="9876138" cy="1325564"/>
          </a:xfrm>
        </p:spPr>
        <p:txBody>
          <a:bodyPr>
            <a:normAutofit/>
          </a:bodyPr>
          <a:lstStyle/>
          <a:p>
            <a:r>
              <a:rPr lang="en-US" sz="3400" b="1" dirty="0"/>
              <a:t>Modifications/Restrictions</a:t>
            </a:r>
          </a:p>
        </p:txBody>
      </p:sp>
      <p:sp>
        <p:nvSpPr>
          <p:cNvPr id="3" name="Content Placeholder 2">
            <a:extLst>
              <a:ext uri="{FF2B5EF4-FFF2-40B4-BE49-F238E27FC236}">
                <a16:creationId xmlns:a16="http://schemas.microsoft.com/office/drawing/2014/main" id="{61241622-6620-34E3-8201-C0459641BC51}"/>
              </a:ext>
            </a:extLst>
          </p:cNvPr>
          <p:cNvSpPr>
            <a:spLocks noGrp="1"/>
          </p:cNvSpPr>
          <p:nvPr>
            <p:ph idx="1"/>
          </p:nvPr>
        </p:nvSpPr>
        <p:spPr>
          <a:xfrm>
            <a:off x="188119" y="1714499"/>
            <a:ext cx="11815762" cy="5143500"/>
          </a:xfrm>
        </p:spPr>
        <p:txBody>
          <a:bodyPr>
            <a:normAutofit/>
          </a:bodyPr>
          <a:lstStyle/>
          <a:p>
            <a:r>
              <a:rPr lang="en-US" sz="2400" dirty="0">
                <a:solidFill>
                  <a:schemeClr val="tx1"/>
                </a:solidFill>
                <a:effectLst/>
              </a:rPr>
              <a:t>Any modifications to the HCBS settings requirements needed by an individual must be supported by a specific assessed health and/or safety need and justified in the person-centered plan. </a:t>
            </a:r>
          </a:p>
          <a:p>
            <a:pPr marL="0" indent="0">
              <a:buNone/>
            </a:pPr>
            <a:endParaRPr lang="en-US" sz="2400" dirty="0">
              <a:solidFill>
                <a:schemeClr val="tx1"/>
              </a:solidFill>
              <a:effectLst/>
            </a:endParaRPr>
          </a:p>
          <a:p>
            <a:r>
              <a:rPr lang="en-US" sz="2400" dirty="0">
                <a:solidFill>
                  <a:schemeClr val="tx1"/>
                </a:solidFill>
                <a:effectLst/>
              </a:rPr>
              <a:t>There must be evidence in the record that the modification is required prior</a:t>
            </a:r>
            <a:r>
              <a:rPr lang="en-US" sz="2400" i="1" dirty="0">
                <a:solidFill>
                  <a:schemeClr val="tx1"/>
                </a:solidFill>
                <a:effectLst/>
              </a:rPr>
              <a:t> </a:t>
            </a:r>
            <a:r>
              <a:rPr lang="en-US" sz="2400" dirty="0">
                <a:solidFill>
                  <a:schemeClr val="tx1"/>
                </a:solidFill>
                <a:effectLst/>
              </a:rPr>
              <a:t>to </a:t>
            </a:r>
            <a:r>
              <a:rPr lang="en-US" sz="2400" dirty="0">
                <a:solidFill>
                  <a:schemeClr val="tx1"/>
                </a:solidFill>
              </a:rPr>
              <a:t>implementing</a:t>
            </a:r>
            <a:r>
              <a:rPr lang="en-US" sz="2400" dirty="0">
                <a:solidFill>
                  <a:schemeClr val="tx1"/>
                </a:solidFill>
                <a:effectLst/>
              </a:rPr>
              <a:t> the restriction. </a:t>
            </a:r>
          </a:p>
          <a:p>
            <a:endParaRPr lang="en-US" sz="2400" dirty="0">
              <a:solidFill>
                <a:schemeClr val="tx1"/>
              </a:solidFill>
              <a:effectLst/>
            </a:endParaRPr>
          </a:p>
          <a:p>
            <a:r>
              <a:rPr lang="en-US" sz="2400" i="1" dirty="0">
                <a:solidFill>
                  <a:schemeClr val="tx1"/>
                </a:solidFill>
                <a:effectLst/>
              </a:rPr>
              <a:t>Settings may not request that restrictions be documented in the person’s IPOS based upon the convenience or preferences of the setting. </a:t>
            </a:r>
            <a:endParaRPr lang="en-US" sz="2400" dirty="0">
              <a:solidFill>
                <a:schemeClr val="tx1"/>
              </a:solidFill>
            </a:endParaRPr>
          </a:p>
          <a:p>
            <a:endParaRPr lang="en-US" dirty="0"/>
          </a:p>
        </p:txBody>
      </p:sp>
    </p:spTree>
    <p:extLst>
      <p:ext uri="{BB962C8B-B14F-4D97-AF65-F5344CB8AC3E}">
        <p14:creationId xmlns:p14="http://schemas.microsoft.com/office/powerpoint/2010/main" val="7905824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C6CAC-A3C8-1FEB-C463-4950F1E89276}"/>
              </a:ext>
            </a:extLst>
          </p:cNvPr>
          <p:cNvSpPr>
            <a:spLocks noGrp="1"/>
          </p:cNvSpPr>
          <p:nvPr>
            <p:ph type="title"/>
          </p:nvPr>
        </p:nvSpPr>
        <p:spPr>
          <a:xfrm>
            <a:off x="0" y="1"/>
            <a:ext cx="9876138" cy="1325564"/>
          </a:xfrm>
        </p:spPr>
        <p:txBody>
          <a:bodyPr>
            <a:normAutofit/>
          </a:bodyPr>
          <a:lstStyle/>
          <a:p>
            <a:r>
              <a:rPr lang="en-US" sz="3400" b="1" dirty="0"/>
              <a:t>Modifications/Restrictions </a:t>
            </a:r>
          </a:p>
        </p:txBody>
      </p:sp>
      <p:sp>
        <p:nvSpPr>
          <p:cNvPr id="3" name="Content Placeholder 2">
            <a:extLst>
              <a:ext uri="{FF2B5EF4-FFF2-40B4-BE49-F238E27FC236}">
                <a16:creationId xmlns:a16="http://schemas.microsoft.com/office/drawing/2014/main" id="{AF5148E9-072D-6250-6690-FA8A9B40C2D9}"/>
              </a:ext>
            </a:extLst>
          </p:cNvPr>
          <p:cNvSpPr>
            <a:spLocks noGrp="1"/>
          </p:cNvSpPr>
          <p:nvPr>
            <p:ph idx="1"/>
          </p:nvPr>
        </p:nvSpPr>
        <p:spPr>
          <a:xfrm>
            <a:off x="157163" y="1514474"/>
            <a:ext cx="11930062" cy="5186363"/>
          </a:xfrm>
        </p:spPr>
        <p:txBody>
          <a:bodyPr>
            <a:normAutofit fontScale="92500"/>
          </a:bodyPr>
          <a:lstStyle/>
          <a:p>
            <a:r>
              <a:rPr lang="en-US" sz="2600" dirty="0">
                <a:solidFill>
                  <a:schemeClr val="tx1"/>
                </a:solidFill>
                <a:effectLst/>
                <a:latin typeface="Arial" panose="020B0604020202020204" pitchFamily="34" charset="0"/>
                <a:cs typeface="Arial" panose="020B0604020202020204" pitchFamily="34" charset="0"/>
              </a:rPr>
              <a:t>Settings may not impose setting-wide restrictions for the benefit of one individual</a:t>
            </a:r>
            <a:r>
              <a:rPr lang="en-US" sz="2600" dirty="0">
                <a:solidFill>
                  <a:schemeClr val="tx1"/>
                </a:solidFill>
                <a:latin typeface="Arial" panose="020B0604020202020204" pitchFamily="34" charset="0"/>
                <a:cs typeface="Arial" panose="020B0604020202020204" pitchFamily="34" charset="0"/>
              </a:rPr>
              <a:t> without </a:t>
            </a:r>
            <a:r>
              <a:rPr lang="en-US" sz="2600" dirty="0">
                <a:latin typeface="Arial" panose="020B0604020202020204" pitchFamily="34" charset="0"/>
                <a:cs typeface="Arial" panose="020B0604020202020204" pitchFamily="34" charset="0"/>
              </a:rPr>
              <a:t>ensuring there is no </a:t>
            </a:r>
            <a:r>
              <a:rPr lang="en-US" sz="2600" dirty="0">
                <a:solidFill>
                  <a:schemeClr val="tx1"/>
                </a:solidFill>
                <a:latin typeface="Arial" panose="020B0604020202020204" pitchFamily="34" charset="0"/>
                <a:cs typeface="Arial" panose="020B0604020202020204" pitchFamily="34" charset="0"/>
              </a:rPr>
              <a:t>impact on other individuals living in the setting.</a:t>
            </a:r>
            <a:endParaRPr lang="en-US" sz="2600" dirty="0">
              <a:solidFill>
                <a:schemeClr val="tx1"/>
              </a:solidFill>
              <a:effectLst/>
              <a:latin typeface="Arial" panose="020B0604020202020204" pitchFamily="34" charset="0"/>
              <a:cs typeface="Arial" panose="020B0604020202020204" pitchFamily="34" charset="0"/>
            </a:endParaRPr>
          </a:p>
          <a:p>
            <a:endParaRPr lang="en-US" sz="2600" dirty="0">
              <a:solidFill>
                <a:schemeClr val="tx1"/>
              </a:solidFill>
              <a:effectLst/>
              <a:latin typeface="Arial" panose="020B0604020202020204" pitchFamily="34" charset="0"/>
              <a:cs typeface="Arial" panose="020B0604020202020204" pitchFamily="34" charset="0"/>
            </a:endParaRPr>
          </a:p>
          <a:p>
            <a:r>
              <a:rPr lang="en-US" sz="2600" dirty="0">
                <a:solidFill>
                  <a:schemeClr val="tx1"/>
                </a:solidFill>
                <a:effectLst/>
                <a:latin typeface="Arial" panose="020B0604020202020204" pitchFamily="34" charset="0"/>
                <a:cs typeface="Arial" panose="020B0604020202020204" pitchFamily="34" charset="0"/>
              </a:rPr>
              <a:t>For example, a setting may not simply restrict access to the kitchen or the kitchen cupboards for all residents because one person requires a modification in this area</a:t>
            </a:r>
            <a:r>
              <a:rPr lang="en-US" sz="2600" i="1" dirty="0">
                <a:solidFill>
                  <a:schemeClr val="tx1"/>
                </a:solidFill>
                <a:effectLst/>
                <a:latin typeface="Arial" panose="020B0604020202020204" pitchFamily="34" charset="0"/>
                <a:cs typeface="Arial" panose="020B0604020202020204" pitchFamily="34" charset="0"/>
              </a:rPr>
              <a:t>. </a:t>
            </a:r>
          </a:p>
          <a:p>
            <a:endParaRPr lang="en-US" sz="2600" i="1" dirty="0">
              <a:solidFill>
                <a:schemeClr val="tx1"/>
              </a:solidFill>
              <a:effectLst/>
              <a:latin typeface="Arial" panose="020B0604020202020204" pitchFamily="34" charset="0"/>
              <a:cs typeface="Arial" panose="020B0604020202020204" pitchFamily="34" charset="0"/>
            </a:endParaRPr>
          </a:p>
          <a:p>
            <a:r>
              <a:rPr lang="en-US" sz="2600" dirty="0">
                <a:solidFill>
                  <a:schemeClr val="tx1"/>
                </a:solidFill>
                <a:effectLst/>
                <a:latin typeface="Arial" panose="020B0604020202020204" pitchFamily="34" charset="0"/>
                <a:cs typeface="Arial" panose="020B0604020202020204" pitchFamily="34" charset="0"/>
              </a:rPr>
              <a:t>The agreement of other residents to any such restriction may not be requested by the setting to live in the setting and will not be considered justification of the restriction by MDHHS. </a:t>
            </a:r>
          </a:p>
          <a:p>
            <a:pPr marL="0" indent="0">
              <a:buNone/>
            </a:pPr>
            <a:endParaRPr lang="en-US" sz="2600" i="1" dirty="0">
              <a:solidFill>
                <a:schemeClr val="tx1"/>
              </a:solidFill>
              <a:effectLst/>
              <a:latin typeface="Arial" panose="020B0604020202020204" pitchFamily="34" charset="0"/>
              <a:cs typeface="Arial" panose="020B0604020202020204" pitchFamily="34" charset="0"/>
            </a:endParaRPr>
          </a:p>
          <a:p>
            <a:r>
              <a:rPr lang="en-US" sz="2600" dirty="0">
                <a:solidFill>
                  <a:schemeClr val="tx1"/>
                </a:solidFill>
                <a:latin typeface="Arial" panose="020B0604020202020204" pitchFamily="34" charset="0"/>
                <a:cs typeface="Arial" panose="020B0604020202020204" pitchFamily="34" charset="0"/>
              </a:rPr>
              <a:t>A workaround must be developed and specified in the IPOS of any person receiving services in the setting who does not require the modification.</a:t>
            </a:r>
          </a:p>
          <a:p>
            <a:endParaRPr lang="en-US" dirty="0"/>
          </a:p>
        </p:txBody>
      </p:sp>
    </p:spTree>
    <p:extLst>
      <p:ext uri="{BB962C8B-B14F-4D97-AF65-F5344CB8AC3E}">
        <p14:creationId xmlns:p14="http://schemas.microsoft.com/office/powerpoint/2010/main" val="3953282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53DBF-783F-27F2-A8A9-91F5E94631C6}"/>
              </a:ext>
            </a:extLst>
          </p:cNvPr>
          <p:cNvSpPr>
            <a:spLocks noGrp="1"/>
          </p:cNvSpPr>
          <p:nvPr>
            <p:ph type="title"/>
          </p:nvPr>
        </p:nvSpPr>
        <p:spPr>
          <a:xfrm>
            <a:off x="0" y="1"/>
            <a:ext cx="9876138" cy="1325564"/>
          </a:xfrm>
        </p:spPr>
        <p:txBody>
          <a:bodyPr>
            <a:normAutofit/>
          </a:bodyPr>
          <a:lstStyle/>
          <a:p>
            <a:r>
              <a:rPr lang="en-US" sz="3400" b="1" dirty="0"/>
              <a:t>HCBS Final Rule:</a:t>
            </a:r>
            <a:br>
              <a:rPr lang="en-US" sz="3400" b="1" dirty="0"/>
            </a:br>
            <a:r>
              <a:rPr lang="en-US" sz="3400" b="1" dirty="0"/>
              <a:t>Requirements for Residential Settings</a:t>
            </a:r>
          </a:p>
        </p:txBody>
      </p:sp>
      <p:sp>
        <p:nvSpPr>
          <p:cNvPr id="3" name="Content Placeholder 2">
            <a:extLst>
              <a:ext uri="{FF2B5EF4-FFF2-40B4-BE49-F238E27FC236}">
                <a16:creationId xmlns:a16="http://schemas.microsoft.com/office/drawing/2014/main" id="{44401405-826A-C865-5E19-B551D8C28D54}"/>
              </a:ext>
            </a:extLst>
          </p:cNvPr>
          <p:cNvSpPr>
            <a:spLocks noGrp="1"/>
          </p:cNvSpPr>
          <p:nvPr>
            <p:ph idx="1"/>
          </p:nvPr>
        </p:nvSpPr>
        <p:spPr>
          <a:xfrm>
            <a:off x="240632" y="1866122"/>
            <a:ext cx="11742821" cy="4823436"/>
          </a:xfrm>
        </p:spPr>
        <p:txBody>
          <a:bodyPr>
            <a:normAutofit/>
          </a:bodyPr>
          <a:lstStyle/>
          <a:p>
            <a:r>
              <a:rPr lang="en-US" sz="2400" dirty="0">
                <a:solidFill>
                  <a:schemeClr val="tx1"/>
                </a:solidFill>
                <a:effectLst/>
                <a:latin typeface="Arial" panose="020B0604020202020204" pitchFamily="34" charset="0"/>
                <a:cs typeface="Arial" panose="020B0604020202020204" pitchFamily="34" charset="0"/>
              </a:rPr>
              <a:t>The requirements for residential settings apply to provider-owned or controlled settings. </a:t>
            </a:r>
          </a:p>
          <a:p>
            <a:pPr marL="0" indent="0">
              <a:buNone/>
            </a:pPr>
            <a:endParaRPr lang="en-US" sz="2400" dirty="0">
              <a:solidFill>
                <a:schemeClr val="tx1"/>
              </a:solidFill>
              <a:effectLst/>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If it can be shown that an individual is living in a private home, the residence is presumed to be compliant with the HCBS requirements. However, HCBS services and supports provided in the private home must be compliant with the HCBS rule.</a:t>
            </a:r>
            <a:r>
              <a:rPr lang="en-US" sz="2400" dirty="0">
                <a:solidFill>
                  <a:schemeClr val="tx1"/>
                </a:solidFill>
                <a:effectLst/>
                <a:latin typeface="Arial" panose="020B0604020202020204" pitchFamily="34" charset="0"/>
                <a:cs typeface="Arial" panose="020B0604020202020204" pitchFamily="34" charset="0"/>
              </a:rPr>
              <a:t> </a:t>
            </a:r>
          </a:p>
          <a:p>
            <a:pPr marL="0" indent="0">
              <a:buNone/>
            </a:pPr>
            <a:endParaRPr lang="en-US" sz="2400" dirty="0">
              <a:solidFill>
                <a:schemeClr val="tx1"/>
              </a:solidFill>
              <a:effectLst/>
              <a:latin typeface="Arial" panose="020B0604020202020204" pitchFamily="34" charset="0"/>
              <a:cs typeface="Arial" panose="020B0604020202020204" pitchFamily="34" charset="0"/>
            </a:endParaRPr>
          </a:p>
          <a:p>
            <a:r>
              <a:rPr lang="en-US" sz="2400" dirty="0">
                <a:solidFill>
                  <a:schemeClr val="tx1"/>
                </a:solidFill>
                <a:effectLst/>
                <a:latin typeface="Arial" panose="020B0604020202020204" pitchFamily="34" charset="0"/>
                <a:cs typeface="Arial" panose="020B0604020202020204" pitchFamily="34" charset="0"/>
              </a:rPr>
              <a:t>Individuals receiving Medicaid HCBS have the same rights, protections</a:t>
            </a:r>
            <a:r>
              <a:rPr lang="en-US" sz="2400" dirty="0"/>
              <a:t> </a:t>
            </a:r>
            <a:r>
              <a:rPr lang="en-US" sz="2400" dirty="0">
                <a:solidFill>
                  <a:schemeClr val="tx1"/>
                </a:solidFill>
                <a:effectLst/>
                <a:latin typeface="Arial" panose="020B0604020202020204" pitchFamily="34" charset="0"/>
                <a:cs typeface="Arial" panose="020B0604020202020204" pitchFamily="34" charset="0"/>
              </a:rPr>
              <a:t>and assurances in all living arrangements as those not receiving Medicaid HCBS. </a:t>
            </a:r>
            <a:endParaRPr lang="en-US" sz="2400" dirty="0">
              <a:solidFill>
                <a:schemeClr val="tx1"/>
              </a:solidFill>
              <a:latin typeface="Arial" panose="020B060402020202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5664260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7460F-0B49-BA5F-2A48-135F558580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155766-3130-6F74-D207-FED1F5AF6440}"/>
              </a:ext>
            </a:extLst>
          </p:cNvPr>
          <p:cNvSpPr>
            <a:spLocks noGrp="1"/>
          </p:cNvSpPr>
          <p:nvPr>
            <p:ph type="title"/>
          </p:nvPr>
        </p:nvSpPr>
        <p:spPr>
          <a:xfrm>
            <a:off x="0" y="1"/>
            <a:ext cx="9876138" cy="1325564"/>
          </a:xfrm>
        </p:spPr>
        <p:txBody>
          <a:bodyPr>
            <a:normAutofit/>
          </a:bodyPr>
          <a:lstStyle/>
          <a:p>
            <a:r>
              <a:rPr lang="en-US" sz="3400" b="1" dirty="0"/>
              <a:t>Modifications/Restrictions </a:t>
            </a:r>
          </a:p>
        </p:txBody>
      </p:sp>
      <p:sp>
        <p:nvSpPr>
          <p:cNvPr id="3" name="Content Placeholder 2">
            <a:extLst>
              <a:ext uri="{FF2B5EF4-FFF2-40B4-BE49-F238E27FC236}">
                <a16:creationId xmlns:a16="http://schemas.microsoft.com/office/drawing/2014/main" id="{A2F90112-1F4F-ABD3-885A-E32BF1B68ED5}"/>
              </a:ext>
            </a:extLst>
          </p:cNvPr>
          <p:cNvSpPr>
            <a:spLocks noGrp="1"/>
          </p:cNvSpPr>
          <p:nvPr>
            <p:ph idx="1"/>
          </p:nvPr>
        </p:nvSpPr>
        <p:spPr>
          <a:xfrm>
            <a:off x="130969" y="1854942"/>
            <a:ext cx="11930062" cy="5186363"/>
          </a:xfrm>
        </p:spPr>
        <p:txBody>
          <a:bodyPr>
            <a:normAutofit/>
          </a:bodyPr>
          <a:lstStyle/>
          <a:p>
            <a:pPr marL="0" indent="0">
              <a:buNone/>
            </a:pPr>
            <a:r>
              <a:rPr lang="en-US" sz="2400" dirty="0">
                <a:solidFill>
                  <a:schemeClr val="tx1"/>
                </a:solidFill>
                <a:effectLst/>
              </a:rPr>
              <a:t>The following must be documented in the plan: </a:t>
            </a:r>
            <a:endParaRPr lang="en-US" sz="2400" dirty="0">
              <a:solidFill>
                <a:schemeClr val="tx1"/>
              </a:solidFill>
            </a:endParaRPr>
          </a:p>
          <a:p>
            <a:r>
              <a:rPr lang="en-US" sz="2400" dirty="0">
                <a:solidFill>
                  <a:schemeClr val="tx1"/>
                </a:solidFill>
                <a:effectLst/>
              </a:rPr>
              <a:t>Identify a specific and individualized assessed safety or health related need. </a:t>
            </a:r>
            <a:endParaRPr lang="en-US" sz="2400" dirty="0">
              <a:solidFill>
                <a:schemeClr val="tx1"/>
              </a:solidFill>
            </a:endParaRPr>
          </a:p>
          <a:p>
            <a:r>
              <a:rPr lang="en-US" sz="2400" dirty="0">
                <a:solidFill>
                  <a:schemeClr val="tx1"/>
                </a:solidFill>
                <a:effectLst/>
              </a:rPr>
              <a:t>Positive interventions and supports used prior to modification. </a:t>
            </a:r>
            <a:endParaRPr lang="en-US" sz="2400" dirty="0">
              <a:solidFill>
                <a:schemeClr val="tx1"/>
              </a:solidFill>
            </a:endParaRPr>
          </a:p>
          <a:p>
            <a:r>
              <a:rPr lang="en-US" sz="2400" dirty="0">
                <a:solidFill>
                  <a:schemeClr val="tx1"/>
                </a:solidFill>
                <a:effectLst/>
              </a:rPr>
              <a:t>Less intrusive methods tried. </a:t>
            </a:r>
            <a:endParaRPr lang="en-US" sz="2400" dirty="0">
              <a:solidFill>
                <a:schemeClr val="tx1"/>
              </a:solidFill>
            </a:endParaRPr>
          </a:p>
          <a:p>
            <a:r>
              <a:rPr lang="en-US" sz="2400" dirty="0">
                <a:solidFill>
                  <a:schemeClr val="tx1"/>
                </a:solidFill>
                <a:effectLst/>
              </a:rPr>
              <a:t>Describe the </a:t>
            </a:r>
            <a:r>
              <a:rPr lang="en-US" sz="2400" dirty="0">
                <a:solidFill>
                  <a:schemeClr val="tx1"/>
                </a:solidFill>
              </a:rPr>
              <a:t>restriction or modification</a:t>
            </a:r>
            <a:r>
              <a:rPr lang="en-US" sz="2400" dirty="0">
                <a:solidFill>
                  <a:schemeClr val="tx1"/>
                </a:solidFill>
                <a:effectLst/>
              </a:rPr>
              <a:t> that is directly proportionate to the specified need. </a:t>
            </a:r>
          </a:p>
          <a:p>
            <a:r>
              <a:rPr lang="en-US" sz="2400" dirty="0">
                <a:solidFill>
                  <a:schemeClr val="tx1"/>
                </a:solidFill>
              </a:rPr>
              <a:t>Develop a fade or titration plan to identify how the restriction will be </a:t>
            </a:r>
            <a:r>
              <a:rPr lang="en-US" sz="2400" dirty="0"/>
              <a:t>decreased and/or eliminated</a:t>
            </a:r>
            <a:r>
              <a:rPr lang="en-US" sz="2400" dirty="0">
                <a:solidFill>
                  <a:schemeClr val="tx1"/>
                </a:solidFill>
              </a:rPr>
              <a:t> over time based upon skill acquisition or reduced safety concerns.</a:t>
            </a:r>
          </a:p>
          <a:p>
            <a:endParaRPr lang="en-US" dirty="0"/>
          </a:p>
        </p:txBody>
      </p:sp>
    </p:spTree>
    <p:extLst>
      <p:ext uri="{BB962C8B-B14F-4D97-AF65-F5344CB8AC3E}">
        <p14:creationId xmlns:p14="http://schemas.microsoft.com/office/powerpoint/2010/main" val="23435683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66C59-147A-6208-99C7-8483C726F3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84613C-3920-FDC6-EEE5-443348CE2AFF}"/>
              </a:ext>
            </a:extLst>
          </p:cNvPr>
          <p:cNvSpPr>
            <a:spLocks noGrp="1"/>
          </p:cNvSpPr>
          <p:nvPr>
            <p:ph type="title"/>
          </p:nvPr>
        </p:nvSpPr>
        <p:spPr>
          <a:xfrm>
            <a:off x="0" y="1"/>
            <a:ext cx="9876138" cy="1325564"/>
          </a:xfrm>
        </p:spPr>
        <p:txBody>
          <a:bodyPr>
            <a:normAutofit/>
          </a:bodyPr>
          <a:lstStyle/>
          <a:p>
            <a:r>
              <a:rPr lang="en-US" sz="3400" b="1" dirty="0"/>
              <a:t>Modifications/Restrictions </a:t>
            </a:r>
          </a:p>
        </p:txBody>
      </p:sp>
      <p:sp>
        <p:nvSpPr>
          <p:cNvPr id="3" name="Content Placeholder 2">
            <a:extLst>
              <a:ext uri="{FF2B5EF4-FFF2-40B4-BE49-F238E27FC236}">
                <a16:creationId xmlns:a16="http://schemas.microsoft.com/office/drawing/2014/main" id="{13A72842-7A4E-828C-D5F1-B3FB262FEEF0}"/>
              </a:ext>
            </a:extLst>
          </p:cNvPr>
          <p:cNvSpPr>
            <a:spLocks noGrp="1"/>
          </p:cNvSpPr>
          <p:nvPr>
            <p:ph idx="1"/>
          </p:nvPr>
        </p:nvSpPr>
        <p:spPr>
          <a:xfrm>
            <a:off x="157163" y="1514474"/>
            <a:ext cx="11930062" cy="5186363"/>
          </a:xfrm>
        </p:spPr>
        <p:txBody>
          <a:bodyPr>
            <a:normAutofit/>
          </a:bodyPr>
          <a:lstStyle/>
          <a:p>
            <a:pPr marL="0" indent="0">
              <a:buNone/>
            </a:pPr>
            <a:endParaRPr lang="en-US" sz="2400" dirty="0">
              <a:solidFill>
                <a:schemeClr val="tx1"/>
              </a:solidFill>
              <a:effectLst/>
            </a:endParaRPr>
          </a:p>
          <a:p>
            <a:pPr marL="0" indent="0">
              <a:buNone/>
            </a:pPr>
            <a:r>
              <a:rPr lang="en-US" sz="2400" dirty="0">
                <a:solidFill>
                  <a:schemeClr val="tx1"/>
                </a:solidFill>
                <a:effectLst/>
              </a:rPr>
              <a:t>The following must be documented in the plan: </a:t>
            </a:r>
            <a:endParaRPr lang="en-US" sz="2400" dirty="0">
              <a:solidFill>
                <a:schemeClr val="tx1"/>
              </a:solidFill>
            </a:endParaRPr>
          </a:p>
          <a:p>
            <a:r>
              <a:rPr lang="en-US" sz="2400" dirty="0">
                <a:solidFill>
                  <a:schemeClr val="tx1"/>
                </a:solidFill>
                <a:effectLst/>
              </a:rPr>
              <a:t>The plan to ameliorate or eliminate the behavior must be reviewed and approved by the CMHSP or PIHP behavior review committee, where required. </a:t>
            </a:r>
            <a:endParaRPr lang="en-US" sz="2400" dirty="0">
              <a:solidFill>
                <a:schemeClr val="tx1"/>
              </a:solidFill>
            </a:endParaRPr>
          </a:p>
          <a:p>
            <a:r>
              <a:rPr lang="en-US" sz="2400" dirty="0">
                <a:solidFill>
                  <a:schemeClr val="tx1"/>
                </a:solidFill>
                <a:effectLst/>
              </a:rPr>
              <a:t>The plan must be reviewed regularly and no less than quarterly to determine if the modification is still needed. </a:t>
            </a:r>
            <a:endParaRPr lang="en-US" sz="2400" dirty="0">
              <a:solidFill>
                <a:schemeClr val="tx1"/>
              </a:solidFill>
            </a:endParaRPr>
          </a:p>
          <a:p>
            <a:r>
              <a:rPr lang="en-US" sz="2400" dirty="0">
                <a:solidFill>
                  <a:schemeClr val="tx1"/>
                </a:solidFill>
                <a:effectLst/>
              </a:rPr>
              <a:t>Informed consent of the individual.</a:t>
            </a:r>
            <a:endParaRPr lang="en-US" sz="2400" dirty="0">
              <a:solidFill>
                <a:schemeClr val="tx1"/>
              </a:solidFill>
            </a:endParaRPr>
          </a:p>
          <a:p>
            <a:r>
              <a:rPr lang="en-US" sz="2400" dirty="0">
                <a:solidFill>
                  <a:schemeClr val="tx1"/>
                </a:solidFill>
                <a:effectLst/>
              </a:rPr>
              <a:t>Assure interventions and supports will cause no harm.</a:t>
            </a:r>
          </a:p>
          <a:p>
            <a:r>
              <a:rPr lang="en-US" sz="2400" dirty="0">
                <a:solidFill>
                  <a:schemeClr val="tx1"/>
                </a:solidFill>
              </a:rPr>
              <a:t>Identify services and supports that will be utilized to support the person in the development of skills necessary to decrease the need for restrictive measures.</a:t>
            </a:r>
            <a:endParaRPr lang="en-US" sz="2400" dirty="0">
              <a:solidFill>
                <a:schemeClr val="tx1"/>
              </a:solidFill>
              <a:effectLst/>
            </a:endParaRPr>
          </a:p>
          <a:p>
            <a:endParaRPr lang="en-US" dirty="0"/>
          </a:p>
        </p:txBody>
      </p:sp>
    </p:spTree>
    <p:extLst>
      <p:ext uri="{BB962C8B-B14F-4D97-AF65-F5344CB8AC3E}">
        <p14:creationId xmlns:p14="http://schemas.microsoft.com/office/powerpoint/2010/main" val="7326223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6A8C2-DD3D-3318-6937-3CDC902F9571}"/>
              </a:ext>
            </a:extLst>
          </p:cNvPr>
          <p:cNvSpPr>
            <a:spLocks noGrp="1"/>
          </p:cNvSpPr>
          <p:nvPr>
            <p:ph type="title"/>
          </p:nvPr>
        </p:nvSpPr>
        <p:spPr>
          <a:xfrm>
            <a:off x="0" y="1"/>
            <a:ext cx="9876138" cy="1325564"/>
          </a:xfrm>
        </p:spPr>
        <p:txBody>
          <a:bodyPr>
            <a:normAutofit/>
          </a:bodyPr>
          <a:lstStyle/>
          <a:p>
            <a:r>
              <a:rPr lang="en-US" sz="3400" b="1" dirty="0"/>
              <a:t>Challenges of Shared Space Modifications</a:t>
            </a:r>
          </a:p>
        </p:txBody>
      </p:sp>
      <p:sp>
        <p:nvSpPr>
          <p:cNvPr id="3" name="Content Placeholder 2">
            <a:extLst>
              <a:ext uri="{FF2B5EF4-FFF2-40B4-BE49-F238E27FC236}">
                <a16:creationId xmlns:a16="http://schemas.microsoft.com/office/drawing/2014/main" id="{75A2660B-09E0-7223-3AED-142504CE7D40}"/>
              </a:ext>
            </a:extLst>
          </p:cNvPr>
          <p:cNvSpPr>
            <a:spLocks noGrp="1"/>
          </p:cNvSpPr>
          <p:nvPr>
            <p:ph idx="1"/>
          </p:nvPr>
        </p:nvSpPr>
        <p:spPr>
          <a:xfrm>
            <a:off x="271463" y="1514475"/>
            <a:ext cx="11730037" cy="5143500"/>
          </a:xfrm>
        </p:spPr>
        <p:txBody>
          <a:bodyPr>
            <a:normAutofit fontScale="92500"/>
          </a:bodyPr>
          <a:lstStyle/>
          <a:p>
            <a:pPr marL="0" indent="0">
              <a:buNone/>
            </a:pPr>
            <a:r>
              <a:rPr lang="en-US" sz="2600" b="1" dirty="0">
                <a:solidFill>
                  <a:schemeClr val="tx1"/>
                </a:solidFill>
              </a:rPr>
              <a:t>Complexity in Shared Settings</a:t>
            </a:r>
            <a:r>
              <a:rPr lang="en-US" sz="2600" dirty="0">
                <a:solidFill>
                  <a:schemeClr val="tx1"/>
                </a:solidFill>
              </a:rPr>
              <a:t>: Navigating restrictions in shared environments can create difficulties for unaffected residents if not properly planned.</a:t>
            </a:r>
          </a:p>
          <a:p>
            <a:pPr marL="0" indent="0">
              <a:buNone/>
            </a:pPr>
            <a:endParaRPr lang="en-US" sz="2600" i="1" dirty="0">
              <a:solidFill>
                <a:schemeClr val="tx1"/>
              </a:solidFill>
            </a:endParaRPr>
          </a:p>
          <a:p>
            <a:pPr marL="0" indent="0">
              <a:buNone/>
            </a:pPr>
            <a:r>
              <a:rPr lang="en-US" sz="2600" i="1" dirty="0">
                <a:solidFill>
                  <a:schemeClr val="tx1"/>
                </a:solidFill>
              </a:rPr>
              <a:t>Solution Strategy</a:t>
            </a:r>
            <a:r>
              <a:rPr lang="en-US" sz="2600" dirty="0">
                <a:solidFill>
                  <a:schemeClr val="tx1"/>
                </a:solidFill>
              </a:rPr>
              <a:t>: Ensure the rights and freedoms of unaffected residents are not limited.</a:t>
            </a:r>
          </a:p>
          <a:p>
            <a:pPr marL="0" indent="0">
              <a:buNone/>
            </a:pPr>
            <a:endParaRPr lang="en-US" sz="2600" dirty="0">
              <a:solidFill>
                <a:schemeClr val="tx1"/>
              </a:solidFill>
            </a:endParaRPr>
          </a:p>
          <a:p>
            <a:pPr marL="0" indent="0">
              <a:buNone/>
            </a:pPr>
            <a:r>
              <a:rPr lang="en-US" sz="2600" i="1" dirty="0">
                <a:solidFill>
                  <a:schemeClr val="tx1"/>
                </a:solidFill>
              </a:rPr>
              <a:t>Example 1</a:t>
            </a:r>
            <a:r>
              <a:rPr lang="en-US" sz="2600" dirty="0">
                <a:solidFill>
                  <a:schemeClr val="tx1"/>
                </a:solidFill>
              </a:rPr>
              <a:t>: In a situation where one resident needs restricted access to certain foods due to dietary needs, others can be given personal food storage options or a shared pantry that the restricted resident cannot access.</a:t>
            </a:r>
          </a:p>
          <a:p>
            <a:pPr marL="0" indent="0">
              <a:buNone/>
            </a:pPr>
            <a:endParaRPr lang="en-US" sz="2600" dirty="0">
              <a:solidFill>
                <a:schemeClr val="tx1"/>
              </a:solidFill>
            </a:endParaRPr>
          </a:p>
          <a:p>
            <a:pPr marL="0" indent="0">
              <a:buNone/>
            </a:pPr>
            <a:r>
              <a:rPr lang="en-US" sz="2600" i="1" dirty="0">
                <a:solidFill>
                  <a:schemeClr val="tx1"/>
                </a:solidFill>
              </a:rPr>
              <a:t>Example 2</a:t>
            </a:r>
            <a:r>
              <a:rPr lang="en-US" sz="2600" dirty="0">
                <a:solidFill>
                  <a:schemeClr val="tx1"/>
                </a:solidFill>
              </a:rPr>
              <a:t>: If one resident’s behavior necessitates a lock on certain shared living spaces, unaffected individuals should be provided with keys or codes to ensure their access remains unrestricted.</a:t>
            </a:r>
          </a:p>
          <a:p>
            <a:endParaRPr lang="en-US" dirty="0"/>
          </a:p>
        </p:txBody>
      </p:sp>
    </p:spTree>
    <p:extLst>
      <p:ext uri="{BB962C8B-B14F-4D97-AF65-F5344CB8AC3E}">
        <p14:creationId xmlns:p14="http://schemas.microsoft.com/office/powerpoint/2010/main" val="35269755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EA496-990F-B77D-89E9-668C8FBD2693}"/>
              </a:ext>
            </a:extLst>
          </p:cNvPr>
          <p:cNvSpPr>
            <a:spLocks noGrp="1"/>
          </p:cNvSpPr>
          <p:nvPr>
            <p:ph type="title"/>
          </p:nvPr>
        </p:nvSpPr>
        <p:spPr>
          <a:xfrm>
            <a:off x="0" y="1"/>
            <a:ext cx="9876138" cy="1325564"/>
          </a:xfrm>
        </p:spPr>
        <p:txBody>
          <a:bodyPr>
            <a:normAutofit/>
          </a:bodyPr>
          <a:lstStyle/>
          <a:p>
            <a:r>
              <a:rPr lang="en-US" sz="3400" b="1" dirty="0"/>
              <a:t>Impact of Modifications/Restrictions on Other Residents</a:t>
            </a:r>
          </a:p>
        </p:txBody>
      </p:sp>
      <p:sp>
        <p:nvSpPr>
          <p:cNvPr id="3" name="Content Placeholder 2">
            <a:extLst>
              <a:ext uri="{FF2B5EF4-FFF2-40B4-BE49-F238E27FC236}">
                <a16:creationId xmlns:a16="http://schemas.microsoft.com/office/drawing/2014/main" id="{D3316507-3C39-F0B8-AD6B-AA79C67C20EC}"/>
              </a:ext>
            </a:extLst>
          </p:cNvPr>
          <p:cNvSpPr>
            <a:spLocks noGrp="1"/>
          </p:cNvSpPr>
          <p:nvPr>
            <p:ph idx="1"/>
          </p:nvPr>
        </p:nvSpPr>
        <p:spPr>
          <a:xfrm>
            <a:off x="214313" y="1585913"/>
            <a:ext cx="11744325" cy="5029200"/>
          </a:xfrm>
        </p:spPr>
        <p:txBody>
          <a:bodyPr>
            <a:normAutofit/>
          </a:bodyPr>
          <a:lstStyle/>
          <a:p>
            <a:pPr marL="0" indent="0">
              <a:buNone/>
            </a:pPr>
            <a:r>
              <a:rPr lang="en-US" sz="2400" b="1" dirty="0">
                <a:solidFill>
                  <a:schemeClr val="tx1"/>
                </a:solidFill>
              </a:rPr>
              <a:t>Inadvertent Restrictions</a:t>
            </a:r>
            <a:r>
              <a:rPr lang="en-US" sz="2400" dirty="0">
                <a:solidFill>
                  <a:schemeClr val="tx1"/>
                </a:solidFill>
              </a:rPr>
              <a:t>: When one resident requires a restriction, others in the home may be unintentionally impacted.</a:t>
            </a:r>
          </a:p>
          <a:p>
            <a:pPr marL="0" indent="0">
              <a:buNone/>
            </a:pPr>
            <a:endParaRPr lang="en-US" sz="2400" i="1" dirty="0">
              <a:solidFill>
                <a:schemeClr val="tx1"/>
              </a:solidFill>
            </a:endParaRPr>
          </a:p>
          <a:p>
            <a:pPr marL="0" indent="0">
              <a:buNone/>
            </a:pPr>
            <a:r>
              <a:rPr lang="en-US" sz="2400" i="1" dirty="0">
                <a:solidFill>
                  <a:schemeClr val="tx1"/>
                </a:solidFill>
              </a:rPr>
              <a:t>Example 1</a:t>
            </a:r>
            <a:r>
              <a:rPr lang="en-US" sz="2400" dirty="0">
                <a:solidFill>
                  <a:schemeClr val="tx1"/>
                </a:solidFill>
              </a:rPr>
              <a:t>: If one individual needs a restriction/modification that requires the front door to be always locked, other residents must have a seamless way to both exit and re-enter. </a:t>
            </a:r>
          </a:p>
          <a:p>
            <a:pPr marL="0" indent="0">
              <a:buNone/>
            </a:pPr>
            <a:endParaRPr lang="en-US" sz="2400" dirty="0">
              <a:solidFill>
                <a:schemeClr val="tx1"/>
              </a:solidFill>
            </a:endParaRPr>
          </a:p>
          <a:p>
            <a:pPr marL="0" indent="0">
              <a:buNone/>
            </a:pPr>
            <a:r>
              <a:rPr lang="en-US" sz="2400" i="1" dirty="0">
                <a:solidFill>
                  <a:schemeClr val="tx1"/>
                </a:solidFill>
              </a:rPr>
              <a:t>Example 2</a:t>
            </a:r>
            <a:r>
              <a:rPr lang="en-US" sz="2400" dirty="0">
                <a:solidFill>
                  <a:schemeClr val="tx1"/>
                </a:solidFill>
              </a:rPr>
              <a:t>: If one individual needs a restriction/modification so that they do not have access to laundry detergent, accommodations must be made so others can always access laundry detergent. </a:t>
            </a:r>
            <a:endParaRPr lang="en-US" sz="2400" dirty="0">
              <a:solidFill>
                <a:schemeClr val="tx1"/>
              </a:solidFill>
              <a:ea typeface="+mn-lt"/>
            </a:endParaRPr>
          </a:p>
          <a:p>
            <a:endParaRPr lang="en-US" dirty="0"/>
          </a:p>
        </p:txBody>
      </p:sp>
    </p:spTree>
    <p:extLst>
      <p:ext uri="{BB962C8B-B14F-4D97-AF65-F5344CB8AC3E}">
        <p14:creationId xmlns:p14="http://schemas.microsoft.com/office/powerpoint/2010/main" val="19112662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5A432-C225-B2DC-E6B8-DAF2E1FABA63}"/>
              </a:ext>
            </a:extLst>
          </p:cNvPr>
          <p:cNvSpPr>
            <a:spLocks noGrp="1"/>
          </p:cNvSpPr>
          <p:nvPr>
            <p:ph type="title"/>
          </p:nvPr>
        </p:nvSpPr>
        <p:spPr>
          <a:xfrm>
            <a:off x="0" y="1"/>
            <a:ext cx="9876138" cy="1325564"/>
          </a:xfrm>
        </p:spPr>
        <p:txBody>
          <a:bodyPr>
            <a:normAutofit/>
          </a:bodyPr>
          <a:lstStyle/>
          <a:p>
            <a:r>
              <a:rPr lang="en-US" sz="3400" b="1" dirty="0"/>
              <a:t>Planning for All Residents in Shared Settings</a:t>
            </a:r>
          </a:p>
        </p:txBody>
      </p:sp>
      <p:sp>
        <p:nvSpPr>
          <p:cNvPr id="3" name="Content Placeholder 2">
            <a:extLst>
              <a:ext uri="{FF2B5EF4-FFF2-40B4-BE49-F238E27FC236}">
                <a16:creationId xmlns:a16="http://schemas.microsoft.com/office/drawing/2014/main" id="{1811C4AD-9745-96AC-C052-81937ED2AE5A}"/>
              </a:ext>
            </a:extLst>
          </p:cNvPr>
          <p:cNvSpPr>
            <a:spLocks noGrp="1"/>
          </p:cNvSpPr>
          <p:nvPr>
            <p:ph idx="1"/>
          </p:nvPr>
        </p:nvSpPr>
        <p:spPr>
          <a:xfrm>
            <a:off x="257175" y="1585913"/>
            <a:ext cx="11801475" cy="5072062"/>
          </a:xfrm>
        </p:spPr>
        <p:txBody>
          <a:bodyPr>
            <a:normAutofit/>
          </a:bodyPr>
          <a:lstStyle/>
          <a:p>
            <a:pPr marL="0" indent="0">
              <a:buNone/>
            </a:pPr>
            <a:r>
              <a:rPr lang="en-US" sz="2400" b="1" dirty="0">
                <a:solidFill>
                  <a:schemeClr val="tx1"/>
                </a:solidFill>
              </a:rPr>
              <a:t>Clear Definition in the IPOS</a:t>
            </a:r>
            <a:r>
              <a:rPr lang="en-US" sz="2400" dirty="0">
                <a:solidFill>
                  <a:schemeClr val="tx1"/>
                </a:solidFill>
              </a:rPr>
              <a:t>: The IPOS must explicitly state how unaffected individuals will continue to access spaces or activities without interruption.</a:t>
            </a:r>
          </a:p>
          <a:p>
            <a:pPr marL="0" indent="0">
              <a:buNone/>
            </a:pPr>
            <a:endParaRPr lang="en-US" sz="2400" dirty="0">
              <a:solidFill>
                <a:schemeClr val="tx1"/>
              </a:solidFill>
            </a:endParaRPr>
          </a:p>
          <a:p>
            <a:pPr marL="0" indent="0">
              <a:buNone/>
            </a:pPr>
            <a:r>
              <a:rPr lang="en-US" sz="2400" i="1" dirty="0">
                <a:solidFill>
                  <a:schemeClr val="tx1"/>
                </a:solidFill>
              </a:rPr>
              <a:t>Requirement</a:t>
            </a:r>
            <a:r>
              <a:rPr lang="en-US" sz="2400" dirty="0">
                <a:solidFill>
                  <a:schemeClr val="tx1"/>
                </a:solidFill>
              </a:rPr>
              <a:t>: Specify how residents will navigate shared spaces while respecting the restriction.</a:t>
            </a:r>
          </a:p>
          <a:p>
            <a:pPr marL="0" indent="0">
              <a:buNone/>
            </a:pPr>
            <a:endParaRPr lang="en-US" sz="2400" dirty="0">
              <a:solidFill>
                <a:schemeClr val="tx1"/>
              </a:solidFill>
            </a:endParaRPr>
          </a:p>
          <a:p>
            <a:pPr marL="0" indent="0">
              <a:buNone/>
            </a:pPr>
            <a:r>
              <a:rPr lang="en-US" sz="2400" i="1" dirty="0">
                <a:solidFill>
                  <a:schemeClr val="tx1"/>
                </a:solidFill>
              </a:rPr>
              <a:t>Example</a:t>
            </a:r>
            <a:r>
              <a:rPr lang="en-US" sz="2400" dirty="0">
                <a:solidFill>
                  <a:schemeClr val="tx1"/>
                </a:solidFill>
              </a:rPr>
              <a:t>: If an individual is restricted from accessing </a:t>
            </a:r>
            <a:r>
              <a:rPr lang="en-US" sz="2400" dirty="0"/>
              <a:t>food preparation tools, </a:t>
            </a:r>
            <a:r>
              <a:rPr lang="en-US" sz="2400" dirty="0">
                <a:solidFill>
                  <a:schemeClr val="tx1"/>
                </a:solidFill>
              </a:rPr>
              <a:t>others can have personal cooking tools stored in separate, accessible locations.</a:t>
            </a:r>
          </a:p>
          <a:p>
            <a:endParaRPr lang="en-US" dirty="0"/>
          </a:p>
        </p:txBody>
      </p:sp>
    </p:spTree>
    <p:extLst>
      <p:ext uri="{BB962C8B-B14F-4D97-AF65-F5344CB8AC3E}">
        <p14:creationId xmlns:p14="http://schemas.microsoft.com/office/powerpoint/2010/main" val="5528190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0800F-ACAD-5018-2A81-2D8C3AD5C99E}"/>
              </a:ext>
            </a:extLst>
          </p:cNvPr>
          <p:cNvSpPr>
            <a:spLocks noGrp="1"/>
          </p:cNvSpPr>
          <p:nvPr>
            <p:ph type="title"/>
          </p:nvPr>
        </p:nvSpPr>
        <p:spPr>
          <a:xfrm>
            <a:off x="0" y="1"/>
            <a:ext cx="9876137" cy="1325564"/>
          </a:xfrm>
        </p:spPr>
        <p:txBody>
          <a:bodyPr>
            <a:normAutofit/>
          </a:bodyPr>
          <a:lstStyle/>
          <a:p>
            <a:r>
              <a:rPr lang="en-US" sz="3400" b="1" dirty="0"/>
              <a:t>Overcoming Inadvertent Restrictions</a:t>
            </a:r>
          </a:p>
        </p:txBody>
      </p:sp>
      <p:sp>
        <p:nvSpPr>
          <p:cNvPr id="3" name="Content Placeholder 2">
            <a:extLst>
              <a:ext uri="{FF2B5EF4-FFF2-40B4-BE49-F238E27FC236}">
                <a16:creationId xmlns:a16="http://schemas.microsoft.com/office/drawing/2014/main" id="{06C25F06-97A0-852A-CC4B-3E6AE403FE26}"/>
              </a:ext>
            </a:extLst>
          </p:cNvPr>
          <p:cNvSpPr>
            <a:spLocks noGrp="1"/>
          </p:cNvSpPr>
          <p:nvPr>
            <p:ph idx="1"/>
          </p:nvPr>
        </p:nvSpPr>
        <p:spPr>
          <a:xfrm>
            <a:off x="242888" y="1571625"/>
            <a:ext cx="11658600" cy="5029200"/>
          </a:xfrm>
        </p:spPr>
        <p:txBody>
          <a:bodyPr>
            <a:normAutofit/>
          </a:bodyPr>
          <a:lstStyle/>
          <a:p>
            <a:pPr marL="0" indent="0">
              <a:buNone/>
            </a:pPr>
            <a:r>
              <a:rPr lang="en-US" sz="2400" b="1" dirty="0">
                <a:solidFill>
                  <a:schemeClr val="tx1"/>
                </a:solidFill>
              </a:rPr>
              <a:t>Identifying Workarounds</a:t>
            </a:r>
            <a:r>
              <a:rPr lang="en-US" sz="2400" dirty="0">
                <a:solidFill>
                  <a:schemeClr val="tx1"/>
                </a:solidFill>
              </a:rPr>
              <a:t>: Solutions must be developed so that individuals not </a:t>
            </a:r>
            <a:r>
              <a:rPr lang="en-US" sz="2400" dirty="0"/>
              <a:t>requiring</a:t>
            </a:r>
            <a:r>
              <a:rPr lang="en-US" sz="2400" dirty="0">
                <a:solidFill>
                  <a:schemeClr val="tx1"/>
                </a:solidFill>
              </a:rPr>
              <a:t> restrictions can maintain full access.</a:t>
            </a:r>
          </a:p>
          <a:p>
            <a:pPr marL="0" indent="0">
              <a:buNone/>
            </a:pPr>
            <a:endParaRPr lang="en-US" sz="2400" dirty="0">
              <a:solidFill>
                <a:schemeClr val="tx1"/>
              </a:solidFill>
            </a:endParaRPr>
          </a:p>
          <a:p>
            <a:pPr marL="0" indent="0">
              <a:buNone/>
            </a:pPr>
            <a:r>
              <a:rPr lang="en-US" sz="2400" i="1" dirty="0">
                <a:solidFill>
                  <a:schemeClr val="tx1"/>
                </a:solidFill>
              </a:rPr>
              <a:t>Plan Solutions</a:t>
            </a:r>
            <a:r>
              <a:rPr lang="en-US" sz="2400" dirty="0">
                <a:solidFill>
                  <a:schemeClr val="tx1"/>
                </a:solidFill>
              </a:rPr>
              <a:t>: Implement strategies that do not infringe on other residents’ autonomy.</a:t>
            </a:r>
          </a:p>
          <a:p>
            <a:pPr marL="0" indent="0">
              <a:buNone/>
            </a:pPr>
            <a:endParaRPr lang="en-US" sz="2400" dirty="0">
              <a:solidFill>
                <a:schemeClr val="tx1"/>
              </a:solidFill>
            </a:endParaRPr>
          </a:p>
          <a:p>
            <a:pPr marL="0" indent="0">
              <a:buNone/>
            </a:pPr>
            <a:r>
              <a:rPr lang="en-US" sz="2400" i="1" dirty="0">
                <a:solidFill>
                  <a:schemeClr val="tx1"/>
                </a:solidFill>
              </a:rPr>
              <a:t>Example 1</a:t>
            </a:r>
            <a:r>
              <a:rPr lang="en-US" sz="2400" dirty="0">
                <a:solidFill>
                  <a:schemeClr val="tx1"/>
                </a:solidFill>
              </a:rPr>
              <a:t>: If one person needs restricted access to cleaning supplies for safety, provide others with personal storage for their supplies in a separate location.</a:t>
            </a:r>
          </a:p>
          <a:p>
            <a:pPr marL="0" indent="0">
              <a:buNone/>
            </a:pPr>
            <a:endParaRPr lang="en-US" sz="2400" dirty="0">
              <a:solidFill>
                <a:schemeClr val="tx1"/>
              </a:solidFill>
            </a:endParaRPr>
          </a:p>
          <a:p>
            <a:pPr marL="0" indent="0">
              <a:buNone/>
            </a:pPr>
            <a:r>
              <a:rPr lang="en-US" sz="2400" i="1" dirty="0">
                <a:solidFill>
                  <a:schemeClr val="tx1"/>
                </a:solidFill>
              </a:rPr>
              <a:t>Example 2</a:t>
            </a:r>
            <a:r>
              <a:rPr lang="en-US" sz="2400" dirty="0">
                <a:solidFill>
                  <a:schemeClr val="tx1"/>
                </a:solidFill>
              </a:rPr>
              <a:t>: If someone requires limited access to electronics, others may be offered private use of devices in their own rooms.</a:t>
            </a:r>
            <a:endParaRPr lang="en-US" sz="2400" dirty="0">
              <a:solidFill>
                <a:schemeClr val="tx1"/>
              </a:solidFill>
              <a:ea typeface="+mn-lt"/>
            </a:endParaRPr>
          </a:p>
          <a:p>
            <a:endParaRPr lang="en-US" dirty="0"/>
          </a:p>
        </p:txBody>
      </p:sp>
    </p:spTree>
    <p:extLst>
      <p:ext uri="{BB962C8B-B14F-4D97-AF65-F5344CB8AC3E}">
        <p14:creationId xmlns:p14="http://schemas.microsoft.com/office/powerpoint/2010/main" val="13096155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B7FCE-7A27-A789-E43C-301D724B216C}"/>
              </a:ext>
            </a:extLst>
          </p:cNvPr>
          <p:cNvSpPr>
            <a:spLocks noGrp="1"/>
          </p:cNvSpPr>
          <p:nvPr>
            <p:ph type="title"/>
          </p:nvPr>
        </p:nvSpPr>
        <p:spPr>
          <a:xfrm>
            <a:off x="1" y="1"/>
            <a:ext cx="9876138" cy="1325564"/>
          </a:xfrm>
        </p:spPr>
        <p:txBody>
          <a:bodyPr>
            <a:normAutofit/>
          </a:bodyPr>
          <a:lstStyle/>
          <a:p>
            <a:r>
              <a:rPr lang="en-US" sz="3400" b="1" dirty="0"/>
              <a:t>Freedom/Independence: </a:t>
            </a:r>
            <a:br>
              <a:rPr lang="en-US" sz="3400" b="1" dirty="0"/>
            </a:br>
            <a:r>
              <a:rPr lang="en-US" sz="3400" b="1" dirty="0"/>
              <a:t>Ability to Come and Go From the Setting</a:t>
            </a:r>
          </a:p>
        </p:txBody>
      </p:sp>
      <p:sp>
        <p:nvSpPr>
          <p:cNvPr id="3" name="Content Placeholder 2">
            <a:extLst>
              <a:ext uri="{FF2B5EF4-FFF2-40B4-BE49-F238E27FC236}">
                <a16:creationId xmlns:a16="http://schemas.microsoft.com/office/drawing/2014/main" id="{6995AF64-BF9C-F309-74A6-93326EE6B6F2}"/>
              </a:ext>
            </a:extLst>
          </p:cNvPr>
          <p:cNvSpPr>
            <a:spLocks noGrp="1"/>
          </p:cNvSpPr>
          <p:nvPr>
            <p:ph idx="1"/>
          </p:nvPr>
        </p:nvSpPr>
        <p:spPr>
          <a:xfrm>
            <a:off x="271463" y="1585912"/>
            <a:ext cx="11715750" cy="4943475"/>
          </a:xfrm>
        </p:spPr>
        <p:txBody>
          <a:bodyPr>
            <a:normAutofit/>
          </a:bodyPr>
          <a:lstStyle/>
          <a:p>
            <a:r>
              <a:rPr lang="en-US" sz="2400" dirty="0">
                <a:solidFill>
                  <a:schemeClr val="tx1"/>
                </a:solidFill>
                <a:ea typeface="+mn-lt"/>
              </a:rPr>
              <a:t>Individuals should have the freedom to come and go from the setting, whether residential or non-residential, as they choose, with or without support. Access points for entering and exiting must be available to all individuals. </a:t>
            </a:r>
          </a:p>
          <a:p>
            <a:endParaRPr lang="en-US" sz="2400" dirty="0">
              <a:solidFill>
                <a:schemeClr val="tx1"/>
              </a:solidFill>
              <a:ea typeface="+mn-lt"/>
            </a:endParaRPr>
          </a:p>
          <a:p>
            <a:r>
              <a:rPr lang="en-US" sz="2400" dirty="0">
                <a:solidFill>
                  <a:schemeClr val="tx1"/>
                </a:solidFill>
                <a:effectLst/>
              </a:rPr>
              <a:t>When support is needed or required, care must be taken to ensure this does not amount to a restriction and if it does, this must be documented in IPOS consistent with HCBS requirements.</a:t>
            </a:r>
          </a:p>
          <a:p>
            <a:endParaRPr lang="en-US" sz="2400" dirty="0">
              <a:solidFill>
                <a:schemeClr val="tx1"/>
              </a:solidFill>
              <a:ea typeface="+mn-lt"/>
            </a:endParaRPr>
          </a:p>
          <a:p>
            <a:r>
              <a:rPr lang="en-US" sz="2400" dirty="0">
                <a:solidFill>
                  <a:schemeClr val="tx1"/>
                </a:solidFill>
                <a:ea typeface="+mn-lt"/>
              </a:rPr>
              <a:t>Any limitations or restrictions related to health issues must be</a:t>
            </a:r>
            <a:r>
              <a:rPr lang="en-US" sz="2400" dirty="0">
                <a:solidFill>
                  <a:srgbClr val="FF0000"/>
                </a:solidFill>
                <a:ea typeface="+mn-lt"/>
              </a:rPr>
              <a:t> </a:t>
            </a:r>
            <a:r>
              <a:rPr lang="en-US" sz="2400" dirty="0">
                <a:ea typeface="+mn-lt"/>
              </a:rPr>
              <a:t>supported by a medical professional</a:t>
            </a:r>
            <a:r>
              <a:rPr lang="en-US" sz="2400" dirty="0">
                <a:solidFill>
                  <a:schemeClr val="tx1"/>
                </a:solidFill>
                <a:ea typeface="+mn-lt"/>
              </a:rPr>
              <a:t>. Similarly, limitations or restrictions pertaining to health and safety concerns must be recorded in the IPOS. </a:t>
            </a:r>
          </a:p>
          <a:p>
            <a:endParaRPr lang="en-US" dirty="0"/>
          </a:p>
        </p:txBody>
      </p:sp>
    </p:spTree>
    <p:extLst>
      <p:ext uri="{BB962C8B-B14F-4D97-AF65-F5344CB8AC3E}">
        <p14:creationId xmlns:p14="http://schemas.microsoft.com/office/powerpoint/2010/main" val="5689231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03D65-D21D-B41F-9CFB-9627077383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B09A23-F844-C9E0-63F0-FA66E799751E}"/>
              </a:ext>
            </a:extLst>
          </p:cNvPr>
          <p:cNvSpPr>
            <a:spLocks noGrp="1"/>
          </p:cNvSpPr>
          <p:nvPr>
            <p:ph type="title"/>
          </p:nvPr>
        </p:nvSpPr>
        <p:spPr>
          <a:xfrm>
            <a:off x="-1" y="-1"/>
            <a:ext cx="10627568" cy="1352145"/>
          </a:xfrm>
        </p:spPr>
        <p:txBody>
          <a:bodyPr>
            <a:noAutofit/>
          </a:bodyPr>
          <a:lstStyle/>
          <a:p>
            <a:r>
              <a:rPr lang="en-US" sz="3400" b="1" dirty="0"/>
              <a:t>Freedom/Independence: </a:t>
            </a:r>
            <a:br>
              <a:rPr lang="en-US" sz="3400" b="1" dirty="0"/>
            </a:br>
            <a:r>
              <a:rPr lang="en-US" sz="3400" b="1" dirty="0"/>
              <a:t>Ability to Come and Go From the Setting </a:t>
            </a:r>
          </a:p>
        </p:txBody>
      </p:sp>
      <p:sp>
        <p:nvSpPr>
          <p:cNvPr id="3" name="Content Placeholder 2">
            <a:extLst>
              <a:ext uri="{FF2B5EF4-FFF2-40B4-BE49-F238E27FC236}">
                <a16:creationId xmlns:a16="http://schemas.microsoft.com/office/drawing/2014/main" id="{259E8B43-9599-70B0-916D-7AAE859D6F1A}"/>
              </a:ext>
            </a:extLst>
          </p:cNvPr>
          <p:cNvSpPr>
            <a:spLocks noGrp="1"/>
          </p:cNvSpPr>
          <p:nvPr>
            <p:ph idx="1"/>
          </p:nvPr>
        </p:nvSpPr>
        <p:spPr>
          <a:xfrm>
            <a:off x="271463" y="1585912"/>
            <a:ext cx="11715750" cy="4943475"/>
          </a:xfrm>
        </p:spPr>
        <p:txBody>
          <a:bodyPr/>
          <a:lstStyle/>
          <a:p>
            <a:r>
              <a:rPr lang="en-US" sz="2400" dirty="0">
                <a:solidFill>
                  <a:schemeClr val="tx1"/>
                </a:solidFill>
                <a:ea typeface="+mn-lt"/>
              </a:rPr>
              <a:t>The IPOS must outline the individual’s preferences and support needs for participating in community activities, such as grocery shopping, selecting and ordering from restaurants, making purchases</a:t>
            </a:r>
            <a:r>
              <a:rPr lang="en-US" sz="2400" dirty="0">
                <a:ea typeface="+mn-lt"/>
              </a:rPr>
              <a:t> </a:t>
            </a:r>
            <a:r>
              <a:rPr lang="en-US" sz="2400" dirty="0">
                <a:solidFill>
                  <a:schemeClr val="tx1"/>
                </a:solidFill>
                <a:ea typeface="+mn-lt"/>
              </a:rPr>
              <a:t>and managing banking. It should detail the type of staff assistance required for making shopping choices and handling funds. </a:t>
            </a:r>
          </a:p>
          <a:p>
            <a:endParaRPr lang="en-US" sz="2400" dirty="0">
              <a:solidFill>
                <a:schemeClr val="tx1"/>
              </a:solidFill>
              <a:ea typeface="+mn-lt"/>
            </a:endParaRPr>
          </a:p>
          <a:p>
            <a:r>
              <a:rPr lang="en-US" sz="2400" dirty="0">
                <a:solidFill>
                  <a:schemeClr val="tx1"/>
                </a:solidFill>
                <a:ea typeface="+mn-lt"/>
              </a:rPr>
              <a:t>Additionally, the IPOS must specify how staff support</a:t>
            </a:r>
            <a:r>
              <a:rPr lang="en-US" sz="2400" dirty="0">
                <a:ea typeface="+mn-lt"/>
              </a:rPr>
              <a:t> </a:t>
            </a:r>
            <a:r>
              <a:rPr lang="en-US" sz="2400" dirty="0">
                <a:solidFill>
                  <a:schemeClr val="tx1"/>
                </a:solidFill>
                <a:ea typeface="+mn-lt"/>
              </a:rPr>
              <a:t>and supervision will be provided.</a:t>
            </a:r>
          </a:p>
          <a:p>
            <a:endParaRPr lang="en-US" dirty="0"/>
          </a:p>
        </p:txBody>
      </p:sp>
    </p:spTree>
    <p:extLst>
      <p:ext uri="{BB962C8B-B14F-4D97-AF65-F5344CB8AC3E}">
        <p14:creationId xmlns:p14="http://schemas.microsoft.com/office/powerpoint/2010/main" val="141747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9A8F9-8235-175C-BEF0-440D7E7BD516}"/>
              </a:ext>
            </a:extLst>
          </p:cNvPr>
          <p:cNvSpPr>
            <a:spLocks noGrp="1"/>
          </p:cNvSpPr>
          <p:nvPr>
            <p:ph type="title"/>
          </p:nvPr>
        </p:nvSpPr>
        <p:spPr>
          <a:xfrm>
            <a:off x="0" y="1"/>
            <a:ext cx="9876138" cy="1325564"/>
          </a:xfrm>
        </p:spPr>
        <p:txBody>
          <a:bodyPr>
            <a:normAutofit/>
          </a:bodyPr>
          <a:lstStyle/>
          <a:p>
            <a:r>
              <a:rPr lang="en-US" sz="3400" b="1" dirty="0"/>
              <a:t>Opportunities for Employment (or Not)</a:t>
            </a:r>
          </a:p>
        </p:txBody>
      </p:sp>
      <p:sp>
        <p:nvSpPr>
          <p:cNvPr id="3" name="Content Placeholder 2">
            <a:extLst>
              <a:ext uri="{FF2B5EF4-FFF2-40B4-BE49-F238E27FC236}">
                <a16:creationId xmlns:a16="http://schemas.microsoft.com/office/drawing/2014/main" id="{996D11B4-371F-BE13-C644-DA7EFE1B3EDF}"/>
              </a:ext>
            </a:extLst>
          </p:cNvPr>
          <p:cNvSpPr>
            <a:spLocks noGrp="1"/>
          </p:cNvSpPr>
          <p:nvPr>
            <p:ph idx="1"/>
          </p:nvPr>
        </p:nvSpPr>
        <p:spPr>
          <a:xfrm>
            <a:off x="0" y="1400784"/>
            <a:ext cx="12015788" cy="5214330"/>
          </a:xfrm>
        </p:spPr>
        <p:txBody>
          <a:bodyPr>
            <a:normAutofit fontScale="62500" lnSpcReduction="20000"/>
          </a:bodyPr>
          <a:lstStyle/>
          <a:p>
            <a:r>
              <a:rPr lang="en-US" sz="3800" dirty="0">
                <a:solidFill>
                  <a:schemeClr val="tx1"/>
                </a:solidFill>
                <a:ea typeface="Calibri" panose="020F0502020204030204" pitchFamily="34" charset="0"/>
              </a:rPr>
              <a:t>The IPOS should document the individual’s employment preferences</a:t>
            </a:r>
            <a:r>
              <a:rPr lang="en-US" sz="3800" dirty="0">
                <a:ea typeface="Calibri" panose="020F0502020204030204" pitchFamily="34" charset="0"/>
              </a:rPr>
              <a:t> </a:t>
            </a:r>
            <a:r>
              <a:rPr lang="en-US" sz="3800" dirty="0">
                <a:solidFill>
                  <a:schemeClr val="tx1"/>
                </a:solidFill>
                <a:ea typeface="Calibri" panose="020F0502020204030204" pitchFamily="34" charset="0"/>
              </a:rPr>
              <a:t>and the support needed to achieve them.</a:t>
            </a:r>
          </a:p>
          <a:p>
            <a:pPr marL="0" indent="0">
              <a:buNone/>
            </a:pPr>
            <a:r>
              <a:rPr lang="en-US" sz="3800" dirty="0">
                <a:solidFill>
                  <a:schemeClr val="tx1"/>
                </a:solidFill>
                <a:ea typeface="Calibri" panose="020F0502020204030204" pitchFamily="34" charset="0"/>
              </a:rPr>
              <a:t> </a:t>
            </a:r>
          </a:p>
          <a:p>
            <a:pPr marL="648970" lvl="1"/>
            <a:r>
              <a:rPr lang="en-US" sz="3800" dirty="0">
                <a:solidFill>
                  <a:schemeClr val="tx1"/>
                </a:solidFill>
                <a:ea typeface="Calibri" panose="020F0502020204030204" pitchFamily="34" charset="0"/>
              </a:rPr>
              <a:t>Is the individual interested in exploring employment options and/or skill building services?</a:t>
            </a:r>
          </a:p>
          <a:p>
            <a:pPr marL="648970" lvl="1"/>
            <a:endParaRPr lang="en-US" sz="3800" dirty="0">
              <a:solidFill>
                <a:schemeClr val="tx1"/>
              </a:solidFill>
              <a:ea typeface="Calibri" panose="020F0502020204030204" pitchFamily="34" charset="0"/>
            </a:endParaRPr>
          </a:p>
          <a:p>
            <a:pPr marL="648970" lvl="1"/>
            <a:r>
              <a:rPr lang="en-US" sz="3800" dirty="0">
                <a:solidFill>
                  <a:schemeClr val="tx1"/>
                </a:solidFill>
                <a:ea typeface="Calibri" panose="020F0502020204030204" pitchFamily="34" charset="0"/>
              </a:rPr>
              <a:t>Is there interest in working in a competitive, integrated setting? This question must be asked and documented in the IPOS. </a:t>
            </a:r>
          </a:p>
          <a:p>
            <a:pPr marL="648970" lvl="1"/>
            <a:endParaRPr lang="en-US" sz="3800" dirty="0">
              <a:solidFill>
                <a:schemeClr val="tx1"/>
              </a:solidFill>
              <a:ea typeface="Calibri" panose="020F0502020204030204" pitchFamily="34" charset="0"/>
            </a:endParaRPr>
          </a:p>
          <a:p>
            <a:pPr marL="648970" lvl="1"/>
            <a:r>
              <a:rPr lang="en-US" sz="3800" dirty="0">
                <a:solidFill>
                  <a:schemeClr val="tx1"/>
                </a:solidFill>
                <a:ea typeface="Calibri"/>
              </a:rPr>
              <a:t>If interested in </a:t>
            </a:r>
            <a:r>
              <a:rPr lang="en-US" sz="3800" dirty="0">
                <a:ea typeface="Calibri"/>
              </a:rPr>
              <a:t>Competitive Integrated Employment (CIE), </a:t>
            </a:r>
            <a:r>
              <a:rPr lang="en-US" sz="3800" dirty="0">
                <a:solidFill>
                  <a:schemeClr val="tx1"/>
                </a:solidFill>
                <a:ea typeface="ＭＳ Ｐゴシック"/>
              </a:rPr>
              <a:t>a plan to support the individual in achieving this goal must be developed. This must be reviewed and addressed annually, regardless of </a:t>
            </a:r>
            <a:r>
              <a:rPr lang="en-US" sz="3800" dirty="0">
                <a:ea typeface="ＭＳ Ｐゴシック"/>
              </a:rPr>
              <a:t>any other factor, including </a:t>
            </a:r>
            <a:r>
              <a:rPr lang="en-US" sz="3800" dirty="0">
                <a:solidFill>
                  <a:schemeClr val="tx1"/>
                </a:solidFill>
                <a:ea typeface="ＭＳ Ｐゴシック"/>
              </a:rPr>
              <a:t>whether the individual has previously expressed interest in employment or is of retirement age.</a:t>
            </a:r>
          </a:p>
          <a:p>
            <a:pPr marL="648970" lvl="1"/>
            <a:endParaRPr lang="en-US" sz="3800" dirty="0">
              <a:solidFill>
                <a:schemeClr val="tx1"/>
              </a:solidFill>
              <a:ea typeface="ＭＳ Ｐゴシック"/>
            </a:endParaRPr>
          </a:p>
          <a:p>
            <a:r>
              <a:rPr lang="en-US" sz="3800" dirty="0">
                <a:solidFill>
                  <a:schemeClr val="tx1"/>
                </a:solidFill>
                <a:ea typeface="+mn-lt"/>
              </a:rPr>
              <a:t>Settings </a:t>
            </a:r>
            <a:r>
              <a:rPr lang="en-US" sz="3800" dirty="0">
                <a:ea typeface="+mn-lt"/>
              </a:rPr>
              <a:t>will</a:t>
            </a:r>
            <a:r>
              <a:rPr lang="en-US" sz="3800" dirty="0">
                <a:solidFill>
                  <a:schemeClr val="tx1"/>
                </a:solidFill>
                <a:ea typeface="+mn-lt"/>
              </a:rPr>
              <a:t> offer opportunities for individuals to seek employment in competitive integrated environments, engage in community life</a:t>
            </a:r>
            <a:r>
              <a:rPr lang="en-US" sz="3800" dirty="0">
                <a:ea typeface="+mn-lt"/>
              </a:rPr>
              <a:t> </a:t>
            </a:r>
            <a:r>
              <a:rPr lang="en-US" sz="3800" dirty="0">
                <a:solidFill>
                  <a:schemeClr val="tx1"/>
                </a:solidFill>
                <a:ea typeface="+mn-lt"/>
              </a:rPr>
              <a:t>and manage personal resources in alignment with their preferences.</a:t>
            </a:r>
            <a:endParaRPr lang="en-US" sz="3800" dirty="0">
              <a:solidFill>
                <a:schemeClr val="tx1"/>
              </a:solidFill>
              <a:effectLst/>
              <a:ea typeface="Calibri" panose="020F0502020204030204" pitchFamily="34" charset="0"/>
            </a:endParaRPr>
          </a:p>
          <a:p>
            <a:endParaRPr lang="en-US" dirty="0"/>
          </a:p>
        </p:txBody>
      </p:sp>
    </p:spTree>
    <p:extLst>
      <p:ext uri="{BB962C8B-B14F-4D97-AF65-F5344CB8AC3E}">
        <p14:creationId xmlns:p14="http://schemas.microsoft.com/office/powerpoint/2010/main" val="39713413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4A444-3663-30E2-1298-1CC2D120FB44}"/>
              </a:ext>
            </a:extLst>
          </p:cNvPr>
          <p:cNvSpPr>
            <a:spLocks noGrp="1"/>
          </p:cNvSpPr>
          <p:nvPr>
            <p:ph type="title"/>
          </p:nvPr>
        </p:nvSpPr>
        <p:spPr>
          <a:xfrm>
            <a:off x="0" y="1"/>
            <a:ext cx="9876138" cy="1325564"/>
          </a:xfrm>
        </p:spPr>
        <p:txBody>
          <a:bodyPr>
            <a:normAutofit/>
          </a:bodyPr>
          <a:lstStyle/>
          <a:p>
            <a:r>
              <a:rPr lang="en-US" sz="3400" b="1" dirty="0"/>
              <a:t>Community Engagement</a:t>
            </a:r>
          </a:p>
        </p:txBody>
      </p:sp>
      <p:sp>
        <p:nvSpPr>
          <p:cNvPr id="3" name="Content Placeholder 2">
            <a:extLst>
              <a:ext uri="{FF2B5EF4-FFF2-40B4-BE49-F238E27FC236}">
                <a16:creationId xmlns:a16="http://schemas.microsoft.com/office/drawing/2014/main" id="{ABBEE094-E4B9-9962-9C68-B3977890A9DF}"/>
              </a:ext>
            </a:extLst>
          </p:cNvPr>
          <p:cNvSpPr>
            <a:spLocks noGrp="1"/>
          </p:cNvSpPr>
          <p:nvPr>
            <p:ph idx="1"/>
          </p:nvPr>
        </p:nvSpPr>
        <p:spPr>
          <a:xfrm>
            <a:off x="1" y="1325566"/>
            <a:ext cx="12001500" cy="5375272"/>
          </a:xfrm>
        </p:spPr>
        <p:txBody>
          <a:bodyPr>
            <a:noAutofit/>
          </a:bodyPr>
          <a:lstStyle/>
          <a:p>
            <a:r>
              <a:rPr lang="en-US" sz="2400" dirty="0"/>
              <a:t>Widen</a:t>
            </a:r>
            <a:r>
              <a:rPr lang="en-US" sz="2400" dirty="0">
                <a:solidFill>
                  <a:srgbClr val="FF0000"/>
                </a:solidFill>
              </a:rPr>
              <a:t> </a:t>
            </a:r>
            <a:r>
              <a:rPr lang="en-US" sz="2400" dirty="0">
                <a:solidFill>
                  <a:schemeClr val="tx1"/>
                </a:solidFill>
              </a:rPr>
              <a:t>the focus from the frequency of community outings to</a:t>
            </a:r>
            <a:r>
              <a:rPr lang="en-US" sz="2400" dirty="0"/>
              <a:t> include </a:t>
            </a:r>
            <a:r>
              <a:rPr lang="en-US" sz="2400" dirty="0">
                <a:solidFill>
                  <a:schemeClr val="tx1"/>
                </a:solidFill>
              </a:rPr>
              <a:t>developing strategies that facilitate genuine integration into the community.</a:t>
            </a:r>
            <a:r>
              <a:rPr lang="en-US" sz="2400" dirty="0"/>
              <a:t> CM/SC may need to help individuals think about what they enjoy.</a:t>
            </a:r>
            <a:endParaRPr lang="en-US" sz="2400" dirty="0">
              <a:solidFill>
                <a:schemeClr val="tx1"/>
              </a:solidFill>
            </a:endParaRPr>
          </a:p>
          <a:p>
            <a:r>
              <a:rPr lang="en-US" sz="2400" dirty="0">
                <a:solidFill>
                  <a:schemeClr val="tx1"/>
                </a:solidFill>
              </a:rPr>
              <a:t>This requires creating and supporting opportunities for individuals to connect with others, build relationships and establish trust.</a:t>
            </a:r>
          </a:p>
          <a:p>
            <a:r>
              <a:rPr lang="en-US" sz="2400" dirty="0">
                <a:solidFill>
                  <a:schemeClr val="tx1"/>
                </a:solidFill>
              </a:rPr>
              <a:t>Pay close attention to the nature and quality of the individual’s interactions with others.</a:t>
            </a:r>
          </a:p>
          <a:p>
            <a:r>
              <a:rPr lang="en-US" sz="2400" dirty="0">
                <a:solidFill>
                  <a:schemeClr val="tx1"/>
                </a:solidFill>
              </a:rPr>
              <a:t>Access to </a:t>
            </a:r>
            <a:r>
              <a:rPr lang="en-US" sz="2400" dirty="0"/>
              <a:t>meaningful</a:t>
            </a:r>
            <a:r>
              <a:rPr lang="en-US" sz="2400" dirty="0">
                <a:solidFill>
                  <a:schemeClr val="tx1"/>
                </a:solidFill>
              </a:rPr>
              <a:t> community activities, </a:t>
            </a:r>
            <a:r>
              <a:rPr lang="en-US" sz="2400" dirty="0"/>
              <a:t>as defined by the person, </a:t>
            </a:r>
            <a:r>
              <a:rPr lang="en-US" sz="2400" dirty="0">
                <a:solidFill>
                  <a:schemeClr val="tx1"/>
                </a:solidFill>
              </a:rPr>
              <a:t>is to be facilitated no less than twice per week,</a:t>
            </a:r>
            <a:r>
              <a:rPr lang="en-US" sz="2400" dirty="0"/>
              <a:t> where support is needed</a:t>
            </a:r>
            <a:r>
              <a:rPr lang="en-US" sz="2400" dirty="0">
                <a:solidFill>
                  <a:schemeClr val="tx1"/>
                </a:solidFill>
              </a:rPr>
              <a:t>.</a:t>
            </a:r>
          </a:p>
          <a:p>
            <a:r>
              <a:rPr lang="en-US" sz="2400" dirty="0">
                <a:solidFill>
                  <a:schemeClr val="tx1"/>
                </a:solidFill>
              </a:rPr>
              <a:t>Individuals can decline to participate in any activity without negative repercussions.</a:t>
            </a:r>
          </a:p>
          <a:p>
            <a:r>
              <a:rPr lang="en-US" sz="2400" dirty="0">
                <a:solidFill>
                  <a:schemeClr val="tx1"/>
                </a:solidFill>
              </a:rPr>
              <a:t>Individuals must be supported to control their own schedules and activities as desired.</a:t>
            </a:r>
          </a:p>
          <a:p>
            <a:endParaRPr lang="en-US" sz="2400" dirty="0"/>
          </a:p>
        </p:txBody>
      </p:sp>
    </p:spTree>
    <p:extLst>
      <p:ext uri="{BB962C8B-B14F-4D97-AF65-F5344CB8AC3E}">
        <p14:creationId xmlns:p14="http://schemas.microsoft.com/office/powerpoint/2010/main" val="66244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A6611-7357-2C9F-82AC-2C0D177634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ED1904-7F54-26BA-414A-FD1A74E8928C}"/>
              </a:ext>
            </a:extLst>
          </p:cNvPr>
          <p:cNvSpPr>
            <a:spLocks noGrp="1"/>
          </p:cNvSpPr>
          <p:nvPr>
            <p:ph type="title"/>
          </p:nvPr>
        </p:nvSpPr>
        <p:spPr>
          <a:xfrm>
            <a:off x="-1" y="1"/>
            <a:ext cx="10311319" cy="1325564"/>
          </a:xfrm>
        </p:spPr>
        <p:txBody>
          <a:bodyPr>
            <a:noAutofit/>
          </a:bodyPr>
          <a:lstStyle/>
          <a:p>
            <a:r>
              <a:rPr lang="en-US" sz="3400" b="1" dirty="0"/>
              <a:t>HCBS Final Rule:</a:t>
            </a:r>
            <a:br>
              <a:rPr lang="en-US" sz="3400" b="1" dirty="0"/>
            </a:br>
            <a:r>
              <a:rPr lang="en-US" sz="3400" b="1" dirty="0"/>
              <a:t>Requirements for Residential Settings </a:t>
            </a:r>
          </a:p>
        </p:txBody>
      </p:sp>
      <p:sp>
        <p:nvSpPr>
          <p:cNvPr id="3" name="Content Placeholder 2">
            <a:extLst>
              <a:ext uri="{FF2B5EF4-FFF2-40B4-BE49-F238E27FC236}">
                <a16:creationId xmlns:a16="http://schemas.microsoft.com/office/drawing/2014/main" id="{EFFDD6C6-F2B8-145D-B3BD-02CE97A1C1D2}"/>
              </a:ext>
            </a:extLst>
          </p:cNvPr>
          <p:cNvSpPr>
            <a:spLocks noGrp="1"/>
          </p:cNvSpPr>
          <p:nvPr>
            <p:ph idx="1"/>
          </p:nvPr>
        </p:nvSpPr>
        <p:spPr>
          <a:xfrm>
            <a:off x="153083" y="1485089"/>
            <a:ext cx="11742821" cy="5165558"/>
          </a:xfrm>
        </p:spPr>
        <p:txBody>
          <a:bodyPr>
            <a:normAutofit fontScale="85000" lnSpcReduction="20000"/>
          </a:bodyPr>
          <a:lstStyle/>
          <a:p>
            <a:pPr marL="0" indent="0">
              <a:buNone/>
            </a:pPr>
            <a:r>
              <a:rPr lang="en-US" sz="2800" b="1" dirty="0">
                <a:solidFill>
                  <a:schemeClr val="tx1"/>
                </a:solidFill>
                <a:latin typeface="Arial" panose="020B0604020202020204" pitchFamily="34" charset="0"/>
                <a:cs typeface="Arial" panose="020B0604020202020204" pitchFamily="34" charset="0"/>
              </a:rPr>
              <a:t>Meals- </a:t>
            </a:r>
            <a:r>
              <a:rPr lang="en-US" sz="2800" dirty="0">
                <a:solidFill>
                  <a:schemeClr val="tx1"/>
                </a:solidFill>
                <a:effectLst/>
                <a:latin typeface="Arial" panose="020B0604020202020204" pitchFamily="34" charset="0"/>
                <a:cs typeface="Arial" panose="020B0604020202020204" pitchFamily="34" charset="0"/>
              </a:rPr>
              <a:t>Individuals must have access to food at any time. This does not mean the residential setting must be prepared to make a full meal at any time, but the individual must have access to food and food preparation utensils and appliances when they choose. The type of food offered must be something that the individual likes to eat. </a:t>
            </a:r>
            <a:endParaRPr lang="en-US" sz="2800" dirty="0">
              <a:solidFill>
                <a:schemeClr val="tx1"/>
              </a:solidFill>
              <a:latin typeface="Arial" panose="020B0604020202020204" pitchFamily="34" charset="0"/>
              <a:cs typeface="Arial" panose="020B0604020202020204" pitchFamily="34" charset="0"/>
            </a:endParaRPr>
          </a:p>
          <a:p>
            <a:pPr marL="0" indent="0">
              <a:buNone/>
            </a:pPr>
            <a:endParaRPr lang="en-US" sz="2800" b="1" dirty="0">
              <a:solidFill>
                <a:schemeClr val="tx1"/>
              </a:solidFill>
              <a:latin typeface="Arial" panose="020B0604020202020204" pitchFamily="34" charset="0"/>
              <a:cs typeface="Arial" panose="020B0604020202020204" pitchFamily="34" charset="0"/>
            </a:endParaRPr>
          </a:p>
          <a:p>
            <a:pPr marL="0" indent="0">
              <a:buNone/>
            </a:pPr>
            <a:r>
              <a:rPr lang="en-US" sz="2800" b="1" dirty="0">
                <a:solidFill>
                  <a:schemeClr val="tx1"/>
                </a:solidFill>
                <a:latin typeface="Arial" panose="020B0604020202020204" pitchFamily="34" charset="0"/>
                <a:cs typeface="Arial" panose="020B0604020202020204" pitchFamily="34" charset="0"/>
              </a:rPr>
              <a:t>Visitors- </a:t>
            </a:r>
            <a:r>
              <a:rPr lang="en-US" sz="2800" dirty="0">
                <a:solidFill>
                  <a:schemeClr val="tx1"/>
                </a:solidFill>
                <a:effectLst/>
                <a:latin typeface="Arial" panose="020B0604020202020204" pitchFamily="34" charset="0"/>
                <a:cs typeface="Arial" panose="020B0604020202020204" pitchFamily="34" charset="0"/>
              </a:rPr>
              <a:t>Individuals must be allowed to have visitors of their choosing at any time</a:t>
            </a:r>
            <a:r>
              <a:rPr lang="en-US" sz="2800" dirty="0">
                <a:solidFill>
                  <a:srgbClr val="FF0000"/>
                </a:solidFill>
                <a:effectLst/>
                <a:latin typeface="Arial" panose="020B0604020202020204" pitchFamily="34" charset="0"/>
                <a:cs typeface="Arial" panose="020B0604020202020204" pitchFamily="34" charset="0"/>
              </a:rPr>
              <a:t> </a:t>
            </a:r>
            <a:r>
              <a:rPr lang="en-US" sz="2800" dirty="0">
                <a:effectLst/>
                <a:latin typeface="Arial" panose="020B0604020202020204" pitchFamily="34" charset="0"/>
                <a:cs typeface="Arial" panose="020B0604020202020204" pitchFamily="34" charset="0"/>
              </a:rPr>
              <a:t>and visits may occur anywhere</a:t>
            </a:r>
            <a:r>
              <a:rPr lang="en-US" dirty="0"/>
              <a:t> </a:t>
            </a:r>
            <a:r>
              <a:rPr lang="en-US" sz="2800" dirty="0">
                <a:effectLst/>
                <a:latin typeface="Arial" panose="020B0604020202020204" pitchFamily="34" charset="0"/>
                <a:cs typeface="Arial" panose="020B0604020202020204" pitchFamily="34" charset="0"/>
              </a:rPr>
              <a:t>within the boundary of the setting, excluding staff offices, medication rooms</a:t>
            </a:r>
            <a:r>
              <a:rPr lang="en-US" dirty="0"/>
              <a:t> </a:t>
            </a:r>
            <a:r>
              <a:rPr lang="en-US" sz="2800" dirty="0">
                <a:effectLst/>
                <a:latin typeface="Arial" panose="020B0604020202020204" pitchFamily="34" charset="0"/>
                <a:cs typeface="Arial" panose="020B0604020202020204" pitchFamily="34" charset="0"/>
              </a:rPr>
              <a:t>and the bedrooms of other residents. </a:t>
            </a:r>
            <a:endParaRPr lang="en-US" sz="2800" dirty="0">
              <a:latin typeface="Arial" panose="020B0604020202020204" pitchFamily="34" charset="0"/>
              <a:cs typeface="Arial" panose="020B0604020202020204" pitchFamily="34" charset="0"/>
            </a:endParaRPr>
          </a:p>
          <a:p>
            <a:pPr marL="0" indent="0">
              <a:buNone/>
            </a:pPr>
            <a:endParaRPr lang="en-US" sz="2800" b="1" dirty="0">
              <a:solidFill>
                <a:schemeClr val="tx1"/>
              </a:solidFill>
              <a:latin typeface="Arial" panose="020B0604020202020204" pitchFamily="34" charset="0"/>
              <a:cs typeface="Arial" panose="020B0604020202020204" pitchFamily="34" charset="0"/>
            </a:endParaRPr>
          </a:p>
          <a:p>
            <a:pPr marL="0" indent="0">
              <a:buNone/>
            </a:pPr>
            <a:r>
              <a:rPr lang="en-US" sz="2800" b="1" dirty="0">
                <a:solidFill>
                  <a:schemeClr val="tx1"/>
                </a:solidFill>
                <a:latin typeface="Arial" panose="020B0604020202020204" pitchFamily="34" charset="0"/>
                <a:cs typeface="Arial" panose="020B0604020202020204" pitchFamily="34" charset="0"/>
              </a:rPr>
              <a:t>Lockable doors- </a:t>
            </a:r>
            <a:r>
              <a:rPr lang="en-US" sz="2800" dirty="0">
                <a:solidFill>
                  <a:schemeClr val="tx1"/>
                </a:solidFill>
                <a:effectLst/>
                <a:latin typeface="Arial" panose="020B0604020202020204" pitchFamily="34" charset="0"/>
                <a:cs typeface="Arial" panose="020B0604020202020204" pitchFamily="34" charset="0"/>
              </a:rPr>
              <a:t>Residential settings must have bedroom and bathroom doors that are lockable by the individual, with only appropriate staff having keys to the doors. The doors must be lockable from the inside of the room, and equipped with positive-latching, non-locking- against-egress hardware. This means the door should open from the inside in one single motion such as the turn of the knob or handle. If the setting utilizes keypads, the individual must have a unique code and have the </a:t>
            </a:r>
            <a:r>
              <a:rPr lang="en-US" sz="2800" dirty="0">
                <a:solidFill>
                  <a:schemeClr val="tx1"/>
                </a:solidFill>
                <a:latin typeface="Arial" panose="020B0604020202020204" pitchFamily="34" charset="0"/>
                <a:cs typeface="Arial" panose="020B0604020202020204" pitchFamily="34" charset="0"/>
              </a:rPr>
              <a:t>manual dexterity and capacity </a:t>
            </a:r>
            <a:r>
              <a:rPr lang="en-US" sz="2800" dirty="0">
                <a:solidFill>
                  <a:schemeClr val="tx1"/>
                </a:solidFill>
                <a:effectLst/>
                <a:latin typeface="Arial" panose="020B0604020202020204" pitchFamily="34" charset="0"/>
                <a:cs typeface="Arial" panose="020B0604020202020204" pitchFamily="34" charset="0"/>
              </a:rPr>
              <a:t>to utilize the keypad.  </a:t>
            </a:r>
            <a:endParaRPr lang="en-US" sz="2800" b="1" dirty="0">
              <a:solidFill>
                <a:schemeClr val="tx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825894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126C4-05C7-C98D-6E65-2EF8D468C553}"/>
              </a:ext>
            </a:extLst>
          </p:cNvPr>
          <p:cNvSpPr>
            <a:spLocks noGrp="1"/>
          </p:cNvSpPr>
          <p:nvPr>
            <p:ph type="title"/>
          </p:nvPr>
        </p:nvSpPr>
        <p:spPr>
          <a:xfrm>
            <a:off x="0" y="1"/>
            <a:ext cx="9876138" cy="1325564"/>
          </a:xfrm>
        </p:spPr>
        <p:txBody>
          <a:bodyPr>
            <a:normAutofit/>
          </a:bodyPr>
          <a:lstStyle/>
          <a:p>
            <a:r>
              <a:rPr lang="en-US" sz="3400" b="1" dirty="0"/>
              <a:t>Community Engagement </a:t>
            </a:r>
          </a:p>
        </p:txBody>
      </p:sp>
      <p:sp>
        <p:nvSpPr>
          <p:cNvPr id="3" name="Content Placeholder 2">
            <a:extLst>
              <a:ext uri="{FF2B5EF4-FFF2-40B4-BE49-F238E27FC236}">
                <a16:creationId xmlns:a16="http://schemas.microsoft.com/office/drawing/2014/main" id="{65DD7AE0-FE2A-5B1D-7239-6A2B31292EC4}"/>
              </a:ext>
            </a:extLst>
          </p:cNvPr>
          <p:cNvSpPr>
            <a:spLocks noGrp="1"/>
          </p:cNvSpPr>
          <p:nvPr>
            <p:ph idx="1"/>
          </p:nvPr>
        </p:nvSpPr>
        <p:spPr>
          <a:xfrm>
            <a:off x="238125" y="1457325"/>
            <a:ext cx="11715750" cy="5143500"/>
          </a:xfrm>
        </p:spPr>
        <p:txBody>
          <a:bodyPr>
            <a:normAutofit fontScale="92500" lnSpcReduction="10000"/>
          </a:bodyPr>
          <a:lstStyle/>
          <a:p>
            <a:pPr marL="0" indent="0">
              <a:buNone/>
            </a:pPr>
            <a:r>
              <a:rPr lang="en-US" sz="2600" dirty="0">
                <a:solidFill>
                  <a:schemeClr val="tx1"/>
                </a:solidFill>
                <a:latin typeface="Arial" panose="020B0604020202020204" pitchFamily="34" charset="0"/>
                <a:cs typeface="Arial" panose="020B0604020202020204" pitchFamily="34" charset="0"/>
              </a:rPr>
              <a:t>Identify and honor the individual’s preferences, as this is essential for meaningful community engagement. Consider the following questions: </a:t>
            </a:r>
          </a:p>
          <a:p>
            <a:pPr marL="0" indent="0">
              <a:buNone/>
            </a:pPr>
            <a:endParaRPr lang="en-US" sz="2600" dirty="0">
              <a:solidFill>
                <a:schemeClr val="tx1"/>
              </a:solidFill>
              <a:latin typeface="Arial" panose="020B0604020202020204" pitchFamily="34" charset="0"/>
              <a:cs typeface="Arial" panose="020B0604020202020204" pitchFamily="34" charset="0"/>
            </a:endParaRPr>
          </a:p>
          <a:p>
            <a:pPr lvl="1"/>
            <a:r>
              <a:rPr lang="en-US" sz="2600" dirty="0">
                <a:solidFill>
                  <a:schemeClr val="tx1"/>
                </a:solidFill>
                <a:latin typeface="Arial" panose="020B0604020202020204" pitchFamily="34" charset="0"/>
                <a:cs typeface="Arial" panose="020B0604020202020204" pitchFamily="34" charset="0"/>
              </a:rPr>
              <a:t>What are the individual’s interests?</a:t>
            </a:r>
          </a:p>
          <a:p>
            <a:pPr lvl="1"/>
            <a:endParaRPr lang="en-US" sz="2600" dirty="0">
              <a:solidFill>
                <a:schemeClr val="tx1"/>
              </a:solidFill>
              <a:latin typeface="Arial" panose="020B0604020202020204" pitchFamily="34" charset="0"/>
              <a:cs typeface="Arial" panose="020B0604020202020204" pitchFamily="34" charset="0"/>
            </a:endParaRPr>
          </a:p>
          <a:p>
            <a:pPr lvl="1"/>
            <a:r>
              <a:rPr lang="en-US" sz="2600" dirty="0">
                <a:solidFill>
                  <a:schemeClr val="tx1"/>
                </a:solidFill>
                <a:latin typeface="Arial" panose="020B0604020202020204" pitchFamily="34" charset="0"/>
                <a:cs typeface="Arial" panose="020B0604020202020204" pitchFamily="34" charset="0"/>
              </a:rPr>
              <a:t>What activities truly engage them?</a:t>
            </a:r>
          </a:p>
          <a:p>
            <a:pPr lvl="1"/>
            <a:endParaRPr lang="en-US" sz="2600" dirty="0">
              <a:solidFill>
                <a:schemeClr val="tx1"/>
              </a:solidFill>
              <a:latin typeface="Arial" panose="020B0604020202020204" pitchFamily="34" charset="0"/>
              <a:cs typeface="Arial" panose="020B0604020202020204" pitchFamily="34" charset="0"/>
            </a:endParaRPr>
          </a:p>
          <a:p>
            <a:pPr lvl="1"/>
            <a:r>
              <a:rPr lang="en-US" sz="2600" dirty="0">
                <a:solidFill>
                  <a:schemeClr val="tx1"/>
                </a:solidFill>
                <a:latin typeface="Arial" panose="020B0604020202020204" pitchFamily="34" charset="0"/>
                <a:cs typeface="Arial" panose="020B0604020202020204" pitchFamily="34" charset="0"/>
              </a:rPr>
              <a:t>What brings joy to their eyes or animates their expressions?</a:t>
            </a:r>
          </a:p>
          <a:p>
            <a:pPr lvl="1"/>
            <a:endParaRPr lang="en-US" sz="2600" dirty="0">
              <a:solidFill>
                <a:schemeClr val="tx1"/>
              </a:solidFill>
              <a:latin typeface="Arial" panose="020B0604020202020204" pitchFamily="34" charset="0"/>
              <a:cs typeface="Arial" panose="020B0604020202020204" pitchFamily="34" charset="0"/>
            </a:endParaRPr>
          </a:p>
          <a:p>
            <a:pPr lvl="1"/>
            <a:r>
              <a:rPr lang="en-US" sz="2600" dirty="0">
                <a:solidFill>
                  <a:schemeClr val="tx1"/>
                </a:solidFill>
                <a:latin typeface="Arial" panose="020B0604020202020204" pitchFamily="34" charset="0"/>
                <a:cs typeface="Arial" panose="020B0604020202020204" pitchFamily="34" charset="0"/>
              </a:rPr>
              <a:t>How do they spend their time when at home? </a:t>
            </a:r>
          </a:p>
          <a:p>
            <a:pPr lvl="1"/>
            <a:endParaRPr lang="en-US" sz="2600" dirty="0">
              <a:solidFill>
                <a:schemeClr val="tx1"/>
              </a:solidFill>
              <a:latin typeface="Arial" panose="020B0604020202020204" pitchFamily="34" charset="0"/>
              <a:cs typeface="Arial" panose="020B0604020202020204" pitchFamily="34" charset="0"/>
            </a:endParaRPr>
          </a:p>
          <a:p>
            <a:pPr lvl="1"/>
            <a:r>
              <a:rPr lang="en-US" sz="2600" dirty="0">
                <a:solidFill>
                  <a:schemeClr val="tx1"/>
                </a:solidFill>
                <a:latin typeface="Arial" panose="020B0604020202020204" pitchFamily="34" charset="0"/>
                <a:cs typeface="Arial" panose="020B0604020202020204" pitchFamily="34" charset="0"/>
              </a:rPr>
              <a:t>What music do they listen to, and what do they like to watch on TV?</a:t>
            </a:r>
          </a:p>
          <a:p>
            <a:pPr lvl="1"/>
            <a:endParaRPr lang="en-US" sz="2600" dirty="0">
              <a:solidFill>
                <a:schemeClr val="tx1"/>
              </a:solidFill>
              <a:latin typeface="Arial" panose="020B0604020202020204" pitchFamily="34" charset="0"/>
              <a:cs typeface="Arial" panose="020B0604020202020204" pitchFamily="34" charset="0"/>
            </a:endParaRPr>
          </a:p>
          <a:p>
            <a:pPr lvl="1"/>
            <a:r>
              <a:rPr lang="en-US" sz="2600" dirty="0">
                <a:solidFill>
                  <a:schemeClr val="tx1"/>
                </a:solidFill>
                <a:latin typeface="Arial" panose="020B0604020202020204" pitchFamily="34" charset="0"/>
                <a:cs typeface="Arial" panose="020B0604020202020204" pitchFamily="34" charset="0"/>
              </a:rPr>
              <a:t>How do they respond to interactions with housemates and others?</a:t>
            </a:r>
          </a:p>
          <a:p>
            <a:endParaRPr lang="en-US" dirty="0"/>
          </a:p>
        </p:txBody>
      </p:sp>
    </p:spTree>
    <p:extLst>
      <p:ext uri="{BB962C8B-B14F-4D97-AF65-F5344CB8AC3E}">
        <p14:creationId xmlns:p14="http://schemas.microsoft.com/office/powerpoint/2010/main" val="11382187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A6DFB-E3E1-1469-A832-94F20F64AB86}"/>
              </a:ext>
            </a:extLst>
          </p:cNvPr>
          <p:cNvSpPr>
            <a:spLocks noGrp="1"/>
          </p:cNvSpPr>
          <p:nvPr>
            <p:ph type="title"/>
          </p:nvPr>
        </p:nvSpPr>
        <p:spPr>
          <a:xfrm>
            <a:off x="0" y="1"/>
            <a:ext cx="9876138" cy="1325564"/>
          </a:xfrm>
        </p:spPr>
        <p:txBody>
          <a:bodyPr>
            <a:normAutofit/>
          </a:bodyPr>
          <a:lstStyle/>
          <a:p>
            <a:r>
              <a:rPr lang="en-US" sz="3400" b="1" dirty="0"/>
              <a:t>Community Engagement </a:t>
            </a:r>
          </a:p>
        </p:txBody>
      </p:sp>
      <p:sp>
        <p:nvSpPr>
          <p:cNvPr id="3" name="Content Placeholder 2">
            <a:extLst>
              <a:ext uri="{FF2B5EF4-FFF2-40B4-BE49-F238E27FC236}">
                <a16:creationId xmlns:a16="http://schemas.microsoft.com/office/drawing/2014/main" id="{65D4DBEB-4433-BDE5-DB2A-4F323EADCC04}"/>
              </a:ext>
            </a:extLst>
          </p:cNvPr>
          <p:cNvSpPr>
            <a:spLocks noGrp="1"/>
          </p:cNvSpPr>
          <p:nvPr>
            <p:ph idx="1"/>
          </p:nvPr>
        </p:nvSpPr>
        <p:spPr>
          <a:xfrm>
            <a:off x="223736" y="1546698"/>
            <a:ext cx="11649177" cy="5082702"/>
          </a:xfrm>
        </p:spPr>
        <p:txBody>
          <a:bodyPr>
            <a:normAutofit fontScale="92500" lnSpcReduction="10000"/>
          </a:bodyPr>
          <a:lstStyle/>
          <a:p>
            <a:r>
              <a:rPr lang="en-US" sz="2600" dirty="0">
                <a:solidFill>
                  <a:schemeClr val="tx1"/>
                </a:solidFill>
              </a:rPr>
              <a:t>The IPOS should offer an accurate and current representation of the individual’s preferences. This must be regularly reviewed and updated to reflect any changes in the individual’s interests.</a:t>
            </a:r>
          </a:p>
          <a:p>
            <a:r>
              <a:rPr lang="en-US" sz="2600" dirty="0">
                <a:solidFill>
                  <a:schemeClr val="tx1"/>
                </a:solidFill>
              </a:rPr>
              <a:t>The IPOS should reflect a detailed discussion around interests of the person and there should be a direct link between these interests and the activities the person is supported in engaging regularly. </a:t>
            </a:r>
          </a:p>
          <a:p>
            <a:r>
              <a:rPr lang="en-US" sz="2600" dirty="0">
                <a:solidFill>
                  <a:schemeClr val="tx1"/>
                </a:solidFill>
              </a:rPr>
              <a:t>If there are barriers to the identified interests of the person, these must be documented and a plan developed to increase access over time.</a:t>
            </a:r>
          </a:p>
          <a:p>
            <a:r>
              <a:rPr lang="en-US" sz="2600" dirty="0">
                <a:solidFill>
                  <a:schemeClr val="tx1"/>
                </a:solidFill>
              </a:rPr>
              <a:t>If the individual expresses a preference or behavior indicating they do not wish to engage with the community, this should be clearly documented in the IPOS. CM/SC should continue to offer support around identifying activities.</a:t>
            </a:r>
          </a:p>
          <a:p>
            <a:r>
              <a:rPr lang="en-US" sz="2600" dirty="0">
                <a:solidFill>
                  <a:schemeClr val="tx1"/>
                </a:solidFill>
              </a:rPr>
              <a:t>However, if the individual consistently declines to participate in community activities, it may suggest that those activities do not align with their interests</a:t>
            </a:r>
            <a:r>
              <a:rPr lang="en-US" sz="2600" dirty="0"/>
              <a:t> </a:t>
            </a:r>
            <a:r>
              <a:rPr lang="en-US" sz="2600" dirty="0">
                <a:solidFill>
                  <a:schemeClr val="tx1"/>
                </a:solidFill>
              </a:rPr>
              <a:t>and alternative opportunities should be explored. </a:t>
            </a:r>
          </a:p>
          <a:p>
            <a:endParaRPr lang="en-US" dirty="0"/>
          </a:p>
        </p:txBody>
      </p:sp>
    </p:spTree>
    <p:extLst>
      <p:ext uri="{BB962C8B-B14F-4D97-AF65-F5344CB8AC3E}">
        <p14:creationId xmlns:p14="http://schemas.microsoft.com/office/powerpoint/2010/main" val="4691136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68A89-971E-45BB-F63B-F6DC65A660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FA3B57-4A16-BEC1-7C4C-301277742899}"/>
              </a:ext>
            </a:extLst>
          </p:cNvPr>
          <p:cNvSpPr>
            <a:spLocks noGrp="1"/>
          </p:cNvSpPr>
          <p:nvPr>
            <p:ph type="title"/>
          </p:nvPr>
        </p:nvSpPr>
        <p:spPr>
          <a:xfrm>
            <a:off x="0" y="1"/>
            <a:ext cx="9876138" cy="1325564"/>
          </a:xfrm>
        </p:spPr>
        <p:txBody>
          <a:bodyPr>
            <a:normAutofit/>
          </a:bodyPr>
          <a:lstStyle/>
          <a:p>
            <a:r>
              <a:rPr lang="en-US" sz="3400" b="1" dirty="0"/>
              <a:t>Community Engagement </a:t>
            </a:r>
          </a:p>
        </p:txBody>
      </p:sp>
      <p:sp>
        <p:nvSpPr>
          <p:cNvPr id="3" name="Content Placeholder 2">
            <a:extLst>
              <a:ext uri="{FF2B5EF4-FFF2-40B4-BE49-F238E27FC236}">
                <a16:creationId xmlns:a16="http://schemas.microsoft.com/office/drawing/2014/main" id="{41A3F341-365C-C1AE-6E03-0CBF7B4B2954}"/>
              </a:ext>
            </a:extLst>
          </p:cNvPr>
          <p:cNvSpPr>
            <a:spLocks noGrp="1"/>
          </p:cNvSpPr>
          <p:nvPr>
            <p:ph idx="1"/>
          </p:nvPr>
        </p:nvSpPr>
        <p:spPr>
          <a:xfrm>
            <a:off x="428625" y="1600200"/>
            <a:ext cx="11444288" cy="5029200"/>
          </a:xfrm>
        </p:spPr>
        <p:txBody>
          <a:bodyPr>
            <a:normAutofit/>
          </a:bodyPr>
          <a:lstStyle/>
          <a:p>
            <a:r>
              <a:rPr lang="en-US" sz="2400" dirty="0">
                <a:solidFill>
                  <a:schemeClr val="tx1"/>
                </a:solidFill>
              </a:rPr>
              <a:t>Attentive and active listening to both verbal and non-verbal cues, along with discussions with the house manager and direct care staff, is essential for providing relevant and meaningful opportunities for community engagement that fosters strong relationships.</a:t>
            </a:r>
          </a:p>
          <a:p>
            <a:endParaRPr lang="en-US" sz="2400" dirty="0">
              <a:solidFill>
                <a:schemeClr val="tx1"/>
              </a:solidFill>
            </a:endParaRPr>
          </a:p>
          <a:p>
            <a:r>
              <a:rPr lang="en-US" sz="2400" dirty="0">
                <a:solidFill>
                  <a:schemeClr val="tx1"/>
                </a:solidFill>
              </a:rPr>
              <a:t>Effective documentation relies on ensuring the individual’s activity calendars</a:t>
            </a:r>
            <a:r>
              <a:rPr lang="en-US" sz="2400" dirty="0"/>
              <a:t> </a:t>
            </a:r>
            <a:r>
              <a:rPr lang="en-US" sz="2400" dirty="0">
                <a:solidFill>
                  <a:schemeClr val="tx1"/>
                </a:solidFill>
              </a:rPr>
              <a:t>and outing notes are consistent with,</a:t>
            </a:r>
            <a:r>
              <a:rPr lang="en-US" sz="2400" dirty="0"/>
              <a:t> </a:t>
            </a:r>
            <a:r>
              <a:rPr lang="en-US" sz="2400" dirty="0">
                <a:solidFill>
                  <a:schemeClr val="tx1"/>
                </a:solidFill>
              </a:rPr>
              <a:t>and reflective of, their stated interests</a:t>
            </a:r>
            <a:r>
              <a:rPr lang="en-US" sz="2400" dirty="0"/>
              <a:t> a</a:t>
            </a:r>
            <a:r>
              <a:rPr lang="en-US" sz="2400" dirty="0">
                <a:solidFill>
                  <a:schemeClr val="tx1"/>
                </a:solidFill>
              </a:rPr>
              <a:t>nd desires. </a:t>
            </a:r>
          </a:p>
          <a:p>
            <a:endParaRPr lang="en-US" sz="2400" dirty="0"/>
          </a:p>
          <a:p>
            <a:r>
              <a:rPr lang="en-US" sz="2400" dirty="0">
                <a:solidFill>
                  <a:schemeClr val="tx1"/>
                </a:solidFill>
              </a:rPr>
              <a:t>CM/SC should review outing logs regularly,</a:t>
            </a:r>
            <a:r>
              <a:rPr lang="en-US" sz="2400" dirty="0">
                <a:solidFill>
                  <a:srgbClr val="FF0000"/>
                </a:solidFill>
              </a:rPr>
              <a:t> </a:t>
            </a:r>
            <a:r>
              <a:rPr lang="en-US" sz="2400" dirty="0"/>
              <a:t>and preferably monthly, </a:t>
            </a:r>
            <a:r>
              <a:rPr lang="en-US" sz="2400" dirty="0">
                <a:solidFill>
                  <a:schemeClr val="tx1"/>
                </a:solidFill>
              </a:rPr>
              <a:t>to ensure the individual is being supported </a:t>
            </a:r>
            <a:r>
              <a:rPr lang="en-US" sz="2400" dirty="0"/>
              <a:t>to engage in </a:t>
            </a:r>
            <a:r>
              <a:rPr lang="en-US" sz="2400" dirty="0">
                <a:solidFill>
                  <a:schemeClr val="tx1"/>
                </a:solidFill>
              </a:rPr>
              <a:t>regular meaningful community activities and to address any barriers that are impacting this opportunity.</a:t>
            </a:r>
            <a:endParaRPr lang="en-US" sz="2400" dirty="0"/>
          </a:p>
        </p:txBody>
      </p:sp>
    </p:spTree>
    <p:extLst>
      <p:ext uri="{BB962C8B-B14F-4D97-AF65-F5344CB8AC3E}">
        <p14:creationId xmlns:p14="http://schemas.microsoft.com/office/powerpoint/2010/main" val="42469759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09F68-6A7A-0D39-329F-EC519D29D7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08F068-E1C4-D7E0-5945-E6A4DC826AA7}"/>
              </a:ext>
            </a:extLst>
          </p:cNvPr>
          <p:cNvSpPr>
            <a:spLocks noGrp="1"/>
          </p:cNvSpPr>
          <p:nvPr>
            <p:ph type="title"/>
          </p:nvPr>
        </p:nvSpPr>
        <p:spPr>
          <a:xfrm>
            <a:off x="0" y="1"/>
            <a:ext cx="9876138" cy="1325564"/>
          </a:xfrm>
        </p:spPr>
        <p:txBody>
          <a:bodyPr>
            <a:normAutofit/>
          </a:bodyPr>
          <a:lstStyle/>
          <a:p>
            <a:r>
              <a:rPr lang="en-US" sz="3400" b="1" dirty="0"/>
              <a:t>Community Engagement </a:t>
            </a:r>
          </a:p>
        </p:txBody>
      </p:sp>
      <p:sp>
        <p:nvSpPr>
          <p:cNvPr id="3" name="Content Placeholder 2">
            <a:extLst>
              <a:ext uri="{FF2B5EF4-FFF2-40B4-BE49-F238E27FC236}">
                <a16:creationId xmlns:a16="http://schemas.microsoft.com/office/drawing/2014/main" id="{392EC0D9-B885-B9D3-4B82-2ADADB2E4734}"/>
              </a:ext>
            </a:extLst>
          </p:cNvPr>
          <p:cNvSpPr>
            <a:spLocks noGrp="1"/>
          </p:cNvSpPr>
          <p:nvPr>
            <p:ph idx="1"/>
          </p:nvPr>
        </p:nvSpPr>
        <p:spPr>
          <a:xfrm>
            <a:off x="116732" y="1325565"/>
            <a:ext cx="11884768" cy="5532434"/>
          </a:xfrm>
        </p:spPr>
        <p:txBody>
          <a:bodyPr>
            <a:normAutofit/>
          </a:bodyPr>
          <a:lstStyle/>
          <a:p>
            <a:pPr marL="57150" indent="0">
              <a:buNone/>
            </a:pPr>
            <a:endParaRPr lang="en-US" sz="2400" dirty="0">
              <a:solidFill>
                <a:schemeClr val="tx1"/>
              </a:solidFill>
              <a:latin typeface="Arial" panose="020B0604020202020204" pitchFamily="34" charset="0"/>
              <a:cs typeface="Arial" panose="020B0604020202020204" pitchFamily="34" charset="0"/>
            </a:endParaRPr>
          </a:p>
          <a:p>
            <a:pPr marL="57150" indent="0">
              <a:buNone/>
            </a:pPr>
            <a:r>
              <a:rPr lang="en-US" sz="2400" dirty="0">
                <a:solidFill>
                  <a:schemeClr val="tx1"/>
                </a:solidFill>
                <a:latin typeface="Arial" panose="020B0604020202020204" pitchFamily="34" charset="0"/>
                <a:cs typeface="Arial" panose="020B0604020202020204" pitchFamily="34" charset="0"/>
              </a:rPr>
              <a:t>Case notes and activity calendars are used as evidence to show community engagement and participation in activities and should identify:</a:t>
            </a:r>
          </a:p>
          <a:p>
            <a:pPr marL="57150" indent="0">
              <a:buNone/>
            </a:pPr>
            <a:endParaRPr lang="en-US" sz="2400" dirty="0">
              <a:solidFill>
                <a:schemeClr val="tx1"/>
              </a:solidFill>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Where activities/events took place (e.g., in the home or a specific setting elsewhere).</a:t>
            </a:r>
          </a:p>
          <a:p>
            <a:r>
              <a:rPr lang="en-US" sz="2400" dirty="0">
                <a:solidFill>
                  <a:schemeClr val="tx1"/>
                </a:solidFill>
                <a:latin typeface="Arial" panose="020B0604020202020204" pitchFamily="34" charset="0"/>
                <a:cs typeface="Arial" panose="020B0604020202020204" pitchFamily="34" charset="0"/>
              </a:rPr>
              <a:t>Whether the activity was “one-on-one” or a group activity.</a:t>
            </a:r>
          </a:p>
          <a:p>
            <a:r>
              <a:rPr lang="en-US" sz="2400" dirty="0">
                <a:solidFill>
                  <a:schemeClr val="tx1"/>
                </a:solidFill>
                <a:latin typeface="Arial" panose="020B0604020202020204" pitchFamily="34" charset="0"/>
                <a:cs typeface="Arial" panose="020B0604020202020204" pitchFamily="34" charset="0"/>
              </a:rPr>
              <a:t>Whether or not the individual participated.</a:t>
            </a:r>
          </a:p>
          <a:p>
            <a:r>
              <a:rPr lang="en-US" sz="2400" dirty="0">
                <a:solidFill>
                  <a:schemeClr val="tx1"/>
                </a:solidFill>
                <a:latin typeface="Arial" panose="020B0604020202020204" pitchFamily="34" charset="0"/>
                <a:cs typeface="Arial" panose="020B0604020202020204" pitchFamily="34" charset="0"/>
              </a:rPr>
              <a:t>Information about the nature, and extent, of the individual’s interaction with others, including those not receiving services.</a:t>
            </a:r>
          </a:p>
          <a:p>
            <a:r>
              <a:rPr lang="en-US" sz="2400" dirty="0">
                <a:solidFill>
                  <a:schemeClr val="tx1"/>
                </a:solidFill>
                <a:latin typeface="Arial" panose="020B0604020202020204" pitchFamily="34" charset="0"/>
                <a:cs typeface="Arial" panose="020B0604020202020204" pitchFamily="34" charset="0"/>
              </a:rPr>
              <a:t>Staff assistance or support required for the individual to participate.</a:t>
            </a:r>
          </a:p>
          <a:p>
            <a:r>
              <a:rPr lang="en-US" sz="2400" dirty="0">
                <a:solidFill>
                  <a:schemeClr val="tx1"/>
                </a:solidFill>
                <a:latin typeface="Arial" panose="020B0604020202020204" pitchFamily="34" charset="0"/>
                <a:cs typeface="Arial" panose="020B0604020202020204" pitchFamily="34" charset="0"/>
              </a:rPr>
              <a:t>An indication of the individual’</a:t>
            </a:r>
            <a:r>
              <a:rPr lang="en-US" sz="2400" dirty="0"/>
              <a:t>s</a:t>
            </a:r>
            <a:r>
              <a:rPr lang="en-US" sz="2400" dirty="0">
                <a:solidFill>
                  <a:schemeClr val="tx1"/>
                </a:solidFill>
                <a:latin typeface="Arial" panose="020B0604020202020204" pitchFamily="34" charset="0"/>
                <a:cs typeface="Arial" panose="020B0604020202020204" pitchFamily="34" charset="0"/>
              </a:rPr>
              <a:t> response/reaction to the activity.        </a:t>
            </a:r>
          </a:p>
          <a:p>
            <a:pPr marL="0" indent="0">
              <a:buNone/>
            </a:pPr>
            <a:endParaRPr lang="en-US" dirty="0"/>
          </a:p>
        </p:txBody>
      </p:sp>
    </p:spTree>
    <p:extLst>
      <p:ext uri="{BB962C8B-B14F-4D97-AF65-F5344CB8AC3E}">
        <p14:creationId xmlns:p14="http://schemas.microsoft.com/office/powerpoint/2010/main" val="30077992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E1B82-5605-28BF-5C78-6D4579AEF6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63FAF7-4E21-0104-539F-121846360994}"/>
              </a:ext>
            </a:extLst>
          </p:cNvPr>
          <p:cNvSpPr>
            <a:spLocks noGrp="1"/>
          </p:cNvSpPr>
          <p:nvPr>
            <p:ph type="title"/>
          </p:nvPr>
        </p:nvSpPr>
        <p:spPr>
          <a:xfrm>
            <a:off x="0" y="1"/>
            <a:ext cx="9876138" cy="1325564"/>
          </a:xfrm>
        </p:spPr>
        <p:txBody>
          <a:bodyPr>
            <a:normAutofit/>
          </a:bodyPr>
          <a:lstStyle/>
          <a:p>
            <a:r>
              <a:rPr lang="en-US" sz="3400" b="1" dirty="0"/>
              <a:t>Community Living Supports (CLS)</a:t>
            </a:r>
          </a:p>
        </p:txBody>
      </p:sp>
      <p:sp>
        <p:nvSpPr>
          <p:cNvPr id="3" name="Content Placeholder 2">
            <a:extLst>
              <a:ext uri="{FF2B5EF4-FFF2-40B4-BE49-F238E27FC236}">
                <a16:creationId xmlns:a16="http://schemas.microsoft.com/office/drawing/2014/main" id="{FD7871B3-C656-89E8-D4E4-3FC626B06BDF}"/>
              </a:ext>
            </a:extLst>
          </p:cNvPr>
          <p:cNvSpPr>
            <a:spLocks noGrp="1"/>
          </p:cNvSpPr>
          <p:nvPr>
            <p:ph idx="1"/>
          </p:nvPr>
        </p:nvSpPr>
        <p:spPr>
          <a:xfrm>
            <a:off x="171450" y="1457325"/>
            <a:ext cx="11830050" cy="5172075"/>
          </a:xfrm>
        </p:spPr>
        <p:txBody>
          <a:bodyPr>
            <a:normAutofit lnSpcReduction="10000"/>
          </a:bodyPr>
          <a:lstStyle/>
          <a:p>
            <a:pPr marL="0" indent="0">
              <a:buNone/>
            </a:pPr>
            <a:r>
              <a:rPr lang="en-US" sz="2400" dirty="0">
                <a:solidFill>
                  <a:schemeClr val="tx1"/>
                </a:solidFill>
                <a:ea typeface="Calibri"/>
              </a:rPr>
              <a:t>The IPOS should:</a:t>
            </a:r>
            <a:endParaRPr lang="en-US" sz="2400" dirty="0">
              <a:solidFill>
                <a:schemeClr val="tx1"/>
              </a:solidFill>
            </a:endParaRPr>
          </a:p>
          <a:p>
            <a:r>
              <a:rPr lang="en-US" sz="2400" dirty="0">
                <a:solidFill>
                  <a:schemeClr val="tx1"/>
                </a:solidFill>
                <a:ea typeface="Calibri"/>
              </a:rPr>
              <a:t>Identify specific goals and objectives for CLS.</a:t>
            </a:r>
          </a:p>
          <a:p>
            <a:pPr marL="1257046" lvl="2" indent="-342900">
              <a:buClr>
                <a:srgbClr val="404040"/>
              </a:buClr>
              <a:buFont typeface="Wingdings" pitchFamily="2" charset="2"/>
              <a:buChar char="§"/>
            </a:pPr>
            <a:r>
              <a:rPr lang="en-US" sz="2400" dirty="0">
                <a:solidFill>
                  <a:schemeClr val="tx1"/>
                </a:solidFill>
                <a:ea typeface="Calibri"/>
              </a:rPr>
              <a:t>Is the goal to increase the individual’s independence in areas such as shopping, menu planning and money management?</a:t>
            </a:r>
          </a:p>
          <a:p>
            <a:pPr marL="1257046" lvl="2" indent="-342900">
              <a:buClr>
                <a:srgbClr val="404040"/>
              </a:buClr>
              <a:buFont typeface="Wingdings" pitchFamily="2" charset="2"/>
              <a:buChar char="§"/>
            </a:pPr>
            <a:r>
              <a:rPr lang="en-US" sz="2400" dirty="0">
                <a:solidFill>
                  <a:schemeClr val="tx1"/>
                </a:solidFill>
                <a:ea typeface="Calibri"/>
              </a:rPr>
              <a:t>Is the goal to promote community inclusion and participation?</a:t>
            </a:r>
          </a:p>
          <a:p>
            <a:pPr marL="1257046" lvl="2" indent="-342900">
              <a:buClr>
                <a:srgbClr val="404040"/>
              </a:buClr>
              <a:buFont typeface="Wingdings" pitchFamily="2" charset="2"/>
              <a:buChar char="§"/>
            </a:pPr>
            <a:r>
              <a:rPr lang="en-US" sz="2400" dirty="0">
                <a:solidFill>
                  <a:schemeClr val="tx1"/>
                </a:solidFill>
                <a:ea typeface="Calibri"/>
              </a:rPr>
              <a:t>Is the goal to facilitate the individual’s productivity?</a:t>
            </a:r>
          </a:p>
          <a:p>
            <a:pPr marL="1257046" lvl="2" indent="-342900">
              <a:buClr>
                <a:srgbClr val="404040"/>
              </a:buClr>
              <a:buFont typeface="Wingdings" pitchFamily="2" charset="2"/>
              <a:buChar char="§"/>
            </a:pPr>
            <a:r>
              <a:rPr lang="en-US" sz="2400" dirty="0">
                <a:solidFill>
                  <a:schemeClr val="tx1"/>
                </a:solidFill>
                <a:ea typeface="Calibri"/>
              </a:rPr>
              <a:t>What skills does the individual need to acquire to successfully achieve their goal?</a:t>
            </a:r>
          </a:p>
          <a:p>
            <a:pPr marL="914146" lvl="2" indent="0">
              <a:buClr>
                <a:srgbClr val="404040"/>
              </a:buClr>
              <a:buNone/>
            </a:pPr>
            <a:endParaRPr lang="en-US" sz="2400" dirty="0">
              <a:solidFill>
                <a:schemeClr val="tx1"/>
              </a:solidFill>
              <a:ea typeface="Calibri"/>
            </a:endParaRPr>
          </a:p>
          <a:p>
            <a:pPr marL="456946">
              <a:buClr>
                <a:srgbClr val="404040"/>
              </a:buClr>
              <a:buFont typeface="Wingdings" pitchFamily="2" charset="2"/>
              <a:buChar char="§"/>
            </a:pPr>
            <a:r>
              <a:rPr lang="en-US" sz="2400" dirty="0">
                <a:solidFill>
                  <a:schemeClr val="tx1"/>
                </a:solidFill>
                <a:ea typeface="Calibri"/>
              </a:rPr>
              <a:t>Specify location and methodology appropriate for each CLS goal and objective.</a:t>
            </a:r>
          </a:p>
          <a:p>
            <a:pPr marL="1257046" lvl="2" indent="-342900">
              <a:buClr>
                <a:srgbClr val="404040"/>
              </a:buClr>
              <a:buFont typeface="Wingdings" pitchFamily="2" charset="2"/>
              <a:buChar char="§"/>
            </a:pPr>
            <a:r>
              <a:rPr lang="en-US" sz="2400" dirty="0">
                <a:solidFill>
                  <a:schemeClr val="tx1"/>
                </a:solidFill>
                <a:ea typeface="Calibri"/>
              </a:rPr>
              <a:t>Will CLS be provided in the home, out in the community, or both?</a:t>
            </a:r>
          </a:p>
          <a:p>
            <a:pPr marL="1257046" lvl="2" indent="-342900">
              <a:buClr>
                <a:srgbClr val="404040"/>
              </a:buClr>
              <a:buFont typeface="Wingdings" pitchFamily="2" charset="2"/>
              <a:buChar char="§"/>
            </a:pPr>
            <a:r>
              <a:rPr lang="en-US" sz="2400" dirty="0">
                <a:solidFill>
                  <a:schemeClr val="tx1"/>
                </a:solidFill>
                <a:ea typeface="Calibri"/>
              </a:rPr>
              <a:t>How will CLS activities be worked on in the home and/or community?</a:t>
            </a:r>
          </a:p>
          <a:p>
            <a:pPr marL="1257046" lvl="2" indent="-342900">
              <a:buClr>
                <a:srgbClr val="404040"/>
              </a:buClr>
              <a:buFont typeface="Wingdings" pitchFamily="2" charset="2"/>
              <a:buChar char="§"/>
            </a:pPr>
            <a:r>
              <a:rPr lang="en-US" sz="2400" dirty="0">
                <a:solidFill>
                  <a:schemeClr val="tx1"/>
                </a:solidFill>
                <a:ea typeface="Calibri"/>
              </a:rPr>
              <a:t>What skill acquisition or independence promoting activities will take place in the community?</a:t>
            </a:r>
          </a:p>
          <a:p>
            <a:endParaRPr lang="en-US" dirty="0"/>
          </a:p>
        </p:txBody>
      </p:sp>
    </p:spTree>
    <p:extLst>
      <p:ext uri="{BB962C8B-B14F-4D97-AF65-F5344CB8AC3E}">
        <p14:creationId xmlns:p14="http://schemas.microsoft.com/office/powerpoint/2010/main" val="7849522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993D5-37E3-885C-FB47-694F929B1FD6}"/>
              </a:ext>
            </a:extLst>
          </p:cNvPr>
          <p:cNvSpPr>
            <a:spLocks noGrp="1"/>
          </p:cNvSpPr>
          <p:nvPr>
            <p:ph type="title"/>
          </p:nvPr>
        </p:nvSpPr>
        <p:spPr>
          <a:xfrm>
            <a:off x="0" y="1"/>
            <a:ext cx="9876138" cy="1325564"/>
          </a:xfrm>
        </p:spPr>
        <p:txBody>
          <a:bodyPr>
            <a:normAutofit/>
          </a:bodyPr>
          <a:lstStyle/>
          <a:p>
            <a:r>
              <a:rPr lang="en-US" sz="3400" b="1" dirty="0"/>
              <a:t>Documentation</a:t>
            </a:r>
          </a:p>
        </p:txBody>
      </p:sp>
      <p:sp>
        <p:nvSpPr>
          <p:cNvPr id="3" name="Content Placeholder 2">
            <a:extLst>
              <a:ext uri="{FF2B5EF4-FFF2-40B4-BE49-F238E27FC236}">
                <a16:creationId xmlns:a16="http://schemas.microsoft.com/office/drawing/2014/main" id="{D0BA835C-06A5-4572-80FA-44FC53F7EC3D}"/>
              </a:ext>
            </a:extLst>
          </p:cNvPr>
          <p:cNvSpPr>
            <a:spLocks noGrp="1"/>
          </p:cNvSpPr>
          <p:nvPr>
            <p:ph idx="1"/>
          </p:nvPr>
        </p:nvSpPr>
        <p:spPr>
          <a:xfrm>
            <a:off x="300037" y="1585913"/>
            <a:ext cx="11672887" cy="5072062"/>
          </a:xfrm>
        </p:spPr>
        <p:txBody>
          <a:bodyPr/>
          <a:lstStyle/>
          <a:p>
            <a:pPr marL="0" indent="0">
              <a:buNone/>
            </a:pPr>
            <a:r>
              <a:rPr lang="en-US" sz="2400" dirty="0">
                <a:solidFill>
                  <a:schemeClr val="tx1"/>
                </a:solidFill>
              </a:rPr>
              <a:t>In addition to the IPOS, other types of documentation are needed to demonstrate compliance with the HCBS rule set. </a:t>
            </a:r>
          </a:p>
          <a:p>
            <a:pPr marL="0" indent="0">
              <a:buNone/>
            </a:pPr>
            <a:r>
              <a:rPr lang="en-US" sz="2400" dirty="0">
                <a:solidFill>
                  <a:schemeClr val="tx1"/>
                </a:solidFill>
              </a:rPr>
              <a:t>Successful demonstration of HCBS compliance in the following areas requires the involvement of direct care staff, the house manager and the CM/SC: </a:t>
            </a:r>
          </a:p>
          <a:p>
            <a:pPr lvl="1"/>
            <a:r>
              <a:rPr lang="en-US" dirty="0">
                <a:solidFill>
                  <a:schemeClr val="tx1"/>
                </a:solidFill>
              </a:rPr>
              <a:t>Activity calendars.</a:t>
            </a:r>
          </a:p>
          <a:p>
            <a:pPr lvl="1"/>
            <a:r>
              <a:rPr lang="en-US" dirty="0">
                <a:solidFill>
                  <a:schemeClr val="tx1"/>
                </a:solidFill>
              </a:rPr>
              <a:t>Progress notes, shift notes, activity logs, transportation </a:t>
            </a:r>
            <a:r>
              <a:rPr lang="en-US" dirty="0"/>
              <a:t>l</a:t>
            </a:r>
            <a:r>
              <a:rPr lang="en-US" dirty="0">
                <a:solidFill>
                  <a:schemeClr val="tx1"/>
                </a:solidFill>
              </a:rPr>
              <a:t>ogs.</a:t>
            </a:r>
          </a:p>
          <a:p>
            <a:pPr lvl="1"/>
            <a:r>
              <a:rPr lang="en-US" dirty="0">
                <a:solidFill>
                  <a:schemeClr val="tx1"/>
                </a:solidFill>
              </a:rPr>
              <a:t>House meetings.</a:t>
            </a:r>
          </a:p>
          <a:p>
            <a:pPr lvl="1"/>
            <a:r>
              <a:rPr lang="en-US" dirty="0">
                <a:solidFill>
                  <a:schemeClr val="tx1"/>
                </a:solidFill>
              </a:rPr>
              <a:t>Resident Care Agreements/summary of Residents Rights documentation.</a:t>
            </a:r>
          </a:p>
          <a:p>
            <a:endParaRPr lang="en-US" dirty="0"/>
          </a:p>
        </p:txBody>
      </p:sp>
    </p:spTree>
    <p:extLst>
      <p:ext uri="{BB962C8B-B14F-4D97-AF65-F5344CB8AC3E}">
        <p14:creationId xmlns:p14="http://schemas.microsoft.com/office/powerpoint/2010/main" val="11624776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73638-CCF2-66BE-1D95-2EA0E4F82E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3A2216-F7C3-0B9E-FB02-98BF0F85B8C5}"/>
              </a:ext>
            </a:extLst>
          </p:cNvPr>
          <p:cNvSpPr>
            <a:spLocks noGrp="1"/>
          </p:cNvSpPr>
          <p:nvPr>
            <p:ph type="title"/>
          </p:nvPr>
        </p:nvSpPr>
        <p:spPr>
          <a:xfrm>
            <a:off x="0" y="1"/>
            <a:ext cx="9876138" cy="1325564"/>
          </a:xfrm>
        </p:spPr>
        <p:txBody>
          <a:bodyPr>
            <a:normAutofit/>
          </a:bodyPr>
          <a:lstStyle/>
          <a:p>
            <a:r>
              <a:rPr lang="en-US" sz="3400" b="1" dirty="0"/>
              <a:t>Documentation </a:t>
            </a:r>
          </a:p>
        </p:txBody>
      </p:sp>
      <p:sp>
        <p:nvSpPr>
          <p:cNvPr id="3" name="Content Placeholder 2">
            <a:extLst>
              <a:ext uri="{FF2B5EF4-FFF2-40B4-BE49-F238E27FC236}">
                <a16:creationId xmlns:a16="http://schemas.microsoft.com/office/drawing/2014/main" id="{85B5C13B-610D-B70D-8C9E-C951F2782B2F}"/>
              </a:ext>
            </a:extLst>
          </p:cNvPr>
          <p:cNvSpPr>
            <a:spLocks noGrp="1"/>
          </p:cNvSpPr>
          <p:nvPr>
            <p:ph idx="1"/>
          </p:nvPr>
        </p:nvSpPr>
        <p:spPr>
          <a:xfrm>
            <a:off x="300037" y="1585913"/>
            <a:ext cx="11672887" cy="5072062"/>
          </a:xfrm>
        </p:spPr>
        <p:txBody>
          <a:bodyPr>
            <a:normAutofit/>
          </a:bodyPr>
          <a:lstStyle/>
          <a:p>
            <a:pPr marL="0" indent="0">
              <a:buNone/>
            </a:pPr>
            <a:r>
              <a:rPr lang="en-US" sz="2400" dirty="0">
                <a:solidFill>
                  <a:schemeClr val="tx1"/>
                </a:solidFill>
                <a:latin typeface="Arial" panose="020B0604020202020204" pitchFamily="34" charset="0"/>
                <a:cs typeface="Arial" panose="020B0604020202020204" pitchFamily="34" charset="0"/>
              </a:rPr>
              <a:t>Activity Calendars: There </a:t>
            </a:r>
            <a:r>
              <a:rPr lang="en-US" sz="2400" dirty="0"/>
              <a:t>may be</a:t>
            </a:r>
            <a:r>
              <a:rPr lang="en-US" sz="2400" dirty="0">
                <a:solidFill>
                  <a:schemeClr val="tx1"/>
                </a:solidFill>
                <a:latin typeface="Arial" panose="020B0604020202020204" pitchFamily="34" charset="0"/>
                <a:cs typeface="Arial" panose="020B0604020202020204" pitchFamily="34" charset="0"/>
              </a:rPr>
              <a:t> two types – one for the residential setting and one for the individual.</a:t>
            </a:r>
          </a:p>
          <a:p>
            <a:pPr marL="0" indent="0">
              <a:buNone/>
            </a:pPr>
            <a:r>
              <a:rPr lang="en-US" sz="2400" dirty="0">
                <a:solidFill>
                  <a:schemeClr val="tx1"/>
                </a:solidFill>
                <a:latin typeface="Arial" panose="020B0604020202020204" pitchFamily="34" charset="0"/>
                <a:cs typeface="Arial" panose="020B0604020202020204" pitchFamily="34" charset="0"/>
              </a:rPr>
              <a:t>House calendars are typically developed by the house manager and include:</a:t>
            </a:r>
          </a:p>
          <a:p>
            <a:r>
              <a:rPr lang="en-US" sz="2400" dirty="0">
                <a:solidFill>
                  <a:schemeClr val="tx1"/>
                </a:solidFill>
                <a:latin typeface="Arial" panose="020B0604020202020204" pitchFamily="34" charset="0"/>
                <a:cs typeface="Arial" panose="020B0604020202020204" pitchFamily="34" charset="0"/>
              </a:rPr>
              <a:t>Upcoming events such as festivals, parades, concerts and community wide social or recreational activities.</a:t>
            </a:r>
          </a:p>
          <a:p>
            <a:r>
              <a:rPr lang="en-US" sz="2400" dirty="0">
                <a:solidFill>
                  <a:schemeClr val="tx1"/>
                </a:solidFill>
                <a:latin typeface="Arial" panose="020B0604020202020204" pitchFamily="34" charset="0"/>
                <a:cs typeface="Arial" panose="020B0604020202020204" pitchFamily="34" charset="0"/>
              </a:rPr>
              <a:t>Regularly scheduled in-house activities such as game night, spa day, pizza night and birthday celebrations for individuals living in the setting.</a:t>
            </a:r>
          </a:p>
          <a:p>
            <a:r>
              <a:rPr lang="en-US" sz="2400" dirty="0">
                <a:solidFill>
                  <a:schemeClr val="tx1"/>
                </a:solidFill>
                <a:latin typeface="Arial" panose="020B0604020202020204" pitchFamily="34" charset="0"/>
                <a:cs typeface="Arial" panose="020B0604020202020204" pitchFamily="34" charset="0"/>
              </a:rPr>
              <a:t>Regularly scheduled group activities outside the home such as bowling and movie nights. </a:t>
            </a:r>
          </a:p>
          <a:p>
            <a:r>
              <a:rPr lang="en-US" sz="2400" dirty="0">
                <a:solidFill>
                  <a:schemeClr val="tx1"/>
                </a:solidFill>
                <a:latin typeface="Arial" panose="020B0604020202020204" pitchFamily="34" charset="0"/>
                <a:cs typeface="Arial" panose="020B0604020202020204" pitchFamily="34" charset="0"/>
              </a:rPr>
              <a:t>Suggestions raised by residents during house meetings.</a:t>
            </a:r>
          </a:p>
          <a:p>
            <a:endParaRPr lang="en-US" dirty="0"/>
          </a:p>
        </p:txBody>
      </p:sp>
    </p:spTree>
    <p:extLst>
      <p:ext uri="{BB962C8B-B14F-4D97-AF65-F5344CB8AC3E}">
        <p14:creationId xmlns:p14="http://schemas.microsoft.com/office/powerpoint/2010/main" val="14542888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57A0A-C461-A5B6-91EF-1CDFC768E4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50D966-487A-C551-FE43-25E5BAF1ACCB}"/>
              </a:ext>
            </a:extLst>
          </p:cNvPr>
          <p:cNvSpPr>
            <a:spLocks noGrp="1"/>
          </p:cNvSpPr>
          <p:nvPr>
            <p:ph type="title"/>
          </p:nvPr>
        </p:nvSpPr>
        <p:spPr>
          <a:xfrm>
            <a:off x="0" y="1"/>
            <a:ext cx="9876138" cy="1325564"/>
          </a:xfrm>
        </p:spPr>
        <p:txBody>
          <a:bodyPr>
            <a:normAutofit/>
          </a:bodyPr>
          <a:lstStyle/>
          <a:p>
            <a:r>
              <a:rPr lang="en-US" sz="3400" b="1" dirty="0"/>
              <a:t>Documentation </a:t>
            </a:r>
          </a:p>
        </p:txBody>
      </p:sp>
      <p:sp>
        <p:nvSpPr>
          <p:cNvPr id="3" name="Content Placeholder 2">
            <a:extLst>
              <a:ext uri="{FF2B5EF4-FFF2-40B4-BE49-F238E27FC236}">
                <a16:creationId xmlns:a16="http://schemas.microsoft.com/office/drawing/2014/main" id="{E1EC94A4-81CE-BC97-0133-0B334CD18D22}"/>
              </a:ext>
            </a:extLst>
          </p:cNvPr>
          <p:cNvSpPr>
            <a:spLocks noGrp="1"/>
          </p:cNvSpPr>
          <p:nvPr>
            <p:ph idx="1"/>
          </p:nvPr>
        </p:nvSpPr>
        <p:spPr>
          <a:xfrm>
            <a:off x="300037" y="1585913"/>
            <a:ext cx="11672887" cy="5072062"/>
          </a:xfrm>
        </p:spPr>
        <p:txBody>
          <a:bodyPr>
            <a:normAutofit/>
          </a:bodyPr>
          <a:lstStyle/>
          <a:p>
            <a:pPr marL="57150" indent="0">
              <a:buNone/>
            </a:pPr>
            <a:r>
              <a:rPr lang="en-US" sz="2400" dirty="0">
                <a:solidFill>
                  <a:schemeClr val="tx1"/>
                </a:solidFill>
              </a:rPr>
              <a:t>Individual calendars or outing logs include events and activities offered to the individual and indicates whether the individual chose to participate in or attend the activity. </a:t>
            </a:r>
          </a:p>
          <a:p>
            <a:pPr marL="57150" indent="0">
              <a:buNone/>
            </a:pPr>
            <a:r>
              <a:rPr lang="en-US" sz="2400" dirty="0"/>
              <a:t>T</a:t>
            </a:r>
            <a:r>
              <a:rPr lang="en-US" sz="2400" dirty="0">
                <a:solidFill>
                  <a:schemeClr val="tx1"/>
                </a:solidFill>
              </a:rPr>
              <a:t>hese calendars should reflect the individual’s interests and not be dictated by the wishes of a family member or guardian. </a:t>
            </a:r>
          </a:p>
          <a:p>
            <a:pPr marL="57150" indent="0">
              <a:buNone/>
            </a:pPr>
            <a:r>
              <a:rPr lang="en-US" sz="2400" dirty="0"/>
              <a:t>Because </a:t>
            </a:r>
            <a:r>
              <a:rPr lang="en-US" sz="2400" dirty="0">
                <a:solidFill>
                  <a:schemeClr val="tx1"/>
                </a:solidFill>
              </a:rPr>
              <a:t>the calendar/outing log often includes both in home and community events and activities, it should specify the location of each activity or event. </a:t>
            </a:r>
          </a:p>
          <a:p>
            <a:pPr marL="57150" indent="0">
              <a:buNone/>
            </a:pPr>
            <a:r>
              <a:rPr lang="en-US" sz="2400" dirty="0">
                <a:solidFill>
                  <a:schemeClr val="tx1"/>
                </a:solidFill>
              </a:rPr>
              <a:t>For community events, the calendar should indicate whether the activity was one-on-one or a group activity. </a:t>
            </a:r>
          </a:p>
          <a:p>
            <a:pPr marL="57150" indent="0">
              <a:buNone/>
            </a:pPr>
            <a:r>
              <a:rPr lang="en-US" sz="2400" dirty="0"/>
              <a:t>If an individual frequently refuses a specific activity or outing location CM/SC should assess with the individual and setting why the outing continues to be offered and possible alternatives.</a:t>
            </a:r>
            <a:endParaRPr lang="en-US" sz="2400" dirty="0">
              <a:solidFill>
                <a:schemeClr val="tx1"/>
              </a:solidFill>
            </a:endParaRPr>
          </a:p>
          <a:p>
            <a:pPr marL="0" indent="0">
              <a:buNone/>
            </a:pPr>
            <a:r>
              <a:rPr lang="en-US" sz="2400" dirty="0"/>
              <a:t>CM/SC should review the calendars regularly to address any barriers.</a:t>
            </a:r>
          </a:p>
        </p:txBody>
      </p:sp>
    </p:spTree>
    <p:extLst>
      <p:ext uri="{BB962C8B-B14F-4D97-AF65-F5344CB8AC3E}">
        <p14:creationId xmlns:p14="http://schemas.microsoft.com/office/powerpoint/2010/main" val="2429236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9B605-91FB-007E-458E-02FF91227C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EED519-9893-9795-57F8-43B6516FC47B}"/>
              </a:ext>
            </a:extLst>
          </p:cNvPr>
          <p:cNvSpPr>
            <a:spLocks noGrp="1"/>
          </p:cNvSpPr>
          <p:nvPr>
            <p:ph type="title"/>
          </p:nvPr>
        </p:nvSpPr>
        <p:spPr>
          <a:xfrm>
            <a:off x="0" y="1"/>
            <a:ext cx="9876138" cy="1325564"/>
          </a:xfrm>
        </p:spPr>
        <p:txBody>
          <a:bodyPr>
            <a:normAutofit/>
          </a:bodyPr>
          <a:lstStyle/>
          <a:p>
            <a:r>
              <a:rPr lang="en-US" sz="3400" b="1" dirty="0"/>
              <a:t>Documentation </a:t>
            </a:r>
          </a:p>
        </p:txBody>
      </p:sp>
      <p:sp>
        <p:nvSpPr>
          <p:cNvPr id="3" name="Content Placeholder 2">
            <a:extLst>
              <a:ext uri="{FF2B5EF4-FFF2-40B4-BE49-F238E27FC236}">
                <a16:creationId xmlns:a16="http://schemas.microsoft.com/office/drawing/2014/main" id="{8C4A4C42-2AB4-AFF6-AA44-4B5DBD1C5940}"/>
              </a:ext>
            </a:extLst>
          </p:cNvPr>
          <p:cNvSpPr>
            <a:spLocks noGrp="1"/>
          </p:cNvSpPr>
          <p:nvPr>
            <p:ph idx="1"/>
          </p:nvPr>
        </p:nvSpPr>
        <p:spPr>
          <a:xfrm>
            <a:off x="300037" y="1585913"/>
            <a:ext cx="11672887" cy="5072062"/>
          </a:xfrm>
        </p:spPr>
        <p:txBody>
          <a:bodyPr>
            <a:normAutofit/>
          </a:bodyPr>
          <a:lstStyle/>
          <a:p>
            <a:r>
              <a:rPr lang="en-US" sz="2400" dirty="0">
                <a:solidFill>
                  <a:schemeClr val="tx1"/>
                </a:solidFill>
              </a:rPr>
              <a:t>Activity calendars/logs can be an effective way to document the opportunities an individual has to be part of the community, but a calendar alone is insufficient. </a:t>
            </a:r>
          </a:p>
          <a:p>
            <a:pPr lvl="1"/>
            <a:r>
              <a:rPr lang="en-US" dirty="0">
                <a:solidFill>
                  <a:schemeClr val="tx1"/>
                </a:solidFill>
              </a:rPr>
              <a:t>Refer to slide #43 for a list of elements that should be included in activity calendars, activity logs and case notes to provide a meaningful picture of community engagement.</a:t>
            </a:r>
            <a:endParaRPr lang="en-US" sz="2400" dirty="0">
              <a:solidFill>
                <a:schemeClr val="tx1"/>
              </a:solidFill>
            </a:endParaRPr>
          </a:p>
          <a:p>
            <a:r>
              <a:rPr lang="en-US" sz="2400" dirty="0">
                <a:solidFill>
                  <a:schemeClr val="tx1"/>
                </a:solidFill>
              </a:rPr>
              <a:t>Activity calendars, activity logs and case notes are developed, and maintained by direct care staff and house managers. It is the responsibility of the CM/SC to regularly review these documents, in the context of the individual’s interests and preferences, as described in the IPOS. </a:t>
            </a:r>
          </a:p>
          <a:p>
            <a:r>
              <a:rPr lang="en-US" sz="2400" dirty="0">
                <a:solidFill>
                  <a:schemeClr val="tx1"/>
                </a:solidFill>
              </a:rPr>
              <a:t>In conjunction with the rich description and ”picture” provided by the IPOS, the CM/SC’s regular review of activity calendars, activity logs and case notes is a powerful tool for ensuring the individual’s lived experience aligns with their preferences. </a:t>
            </a:r>
          </a:p>
          <a:p>
            <a:pPr marL="0" indent="0">
              <a:buNone/>
            </a:pPr>
            <a:endParaRPr lang="en-US" dirty="0"/>
          </a:p>
        </p:txBody>
      </p:sp>
    </p:spTree>
    <p:extLst>
      <p:ext uri="{BB962C8B-B14F-4D97-AF65-F5344CB8AC3E}">
        <p14:creationId xmlns:p14="http://schemas.microsoft.com/office/powerpoint/2010/main" val="5303123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B5427-3CE5-7567-AEB0-EAB703DABA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42A550-2E0C-5652-8EBA-64CBDCF475ED}"/>
              </a:ext>
            </a:extLst>
          </p:cNvPr>
          <p:cNvSpPr>
            <a:spLocks noGrp="1"/>
          </p:cNvSpPr>
          <p:nvPr>
            <p:ph type="title"/>
          </p:nvPr>
        </p:nvSpPr>
        <p:spPr>
          <a:xfrm>
            <a:off x="0" y="1"/>
            <a:ext cx="9876138" cy="1325564"/>
          </a:xfrm>
        </p:spPr>
        <p:txBody>
          <a:bodyPr>
            <a:normAutofit/>
          </a:bodyPr>
          <a:lstStyle/>
          <a:p>
            <a:r>
              <a:rPr lang="en-US" sz="3400" b="1" dirty="0"/>
              <a:t>Documentation </a:t>
            </a:r>
          </a:p>
        </p:txBody>
      </p:sp>
      <p:sp>
        <p:nvSpPr>
          <p:cNvPr id="3" name="Content Placeholder 2">
            <a:extLst>
              <a:ext uri="{FF2B5EF4-FFF2-40B4-BE49-F238E27FC236}">
                <a16:creationId xmlns:a16="http://schemas.microsoft.com/office/drawing/2014/main" id="{A105AF95-A4EA-DB8E-E378-8DE0D883CAA4}"/>
              </a:ext>
            </a:extLst>
          </p:cNvPr>
          <p:cNvSpPr>
            <a:spLocks noGrp="1"/>
          </p:cNvSpPr>
          <p:nvPr>
            <p:ph idx="1"/>
          </p:nvPr>
        </p:nvSpPr>
        <p:spPr>
          <a:xfrm>
            <a:off x="1" y="1459149"/>
            <a:ext cx="11972924" cy="5198826"/>
          </a:xfrm>
        </p:spPr>
        <p:txBody>
          <a:bodyPr>
            <a:normAutofit fontScale="77500" lnSpcReduction="20000"/>
          </a:bodyPr>
          <a:lstStyle/>
          <a:p>
            <a:pPr marL="57150" indent="0">
              <a:buNone/>
            </a:pPr>
            <a:endParaRPr lang="en-US" sz="3100" dirty="0">
              <a:solidFill>
                <a:schemeClr val="tx1"/>
              </a:solidFill>
              <a:latin typeface="Arial" panose="020B0604020202020204" pitchFamily="34" charset="0"/>
              <a:cs typeface="Arial" panose="020B0604020202020204" pitchFamily="34" charset="0"/>
            </a:endParaRPr>
          </a:p>
          <a:p>
            <a:pPr marL="57150" indent="0">
              <a:buNone/>
            </a:pPr>
            <a:r>
              <a:rPr lang="en-US" sz="3100" dirty="0">
                <a:solidFill>
                  <a:schemeClr val="tx1"/>
                </a:solidFill>
                <a:latin typeface="Arial" panose="020B0604020202020204" pitchFamily="34" charset="0"/>
                <a:cs typeface="Arial" panose="020B0604020202020204" pitchFamily="34" charset="0"/>
              </a:rPr>
              <a:t>Consider the following questions: </a:t>
            </a:r>
          </a:p>
          <a:p>
            <a:pPr marL="57150" indent="0">
              <a:buNone/>
            </a:pPr>
            <a:endParaRPr lang="en-US" sz="3100" dirty="0">
              <a:solidFill>
                <a:schemeClr val="tx1"/>
              </a:solidFill>
              <a:latin typeface="Arial" panose="020B0604020202020204" pitchFamily="34" charset="0"/>
              <a:cs typeface="Arial" panose="020B0604020202020204" pitchFamily="34" charset="0"/>
            </a:endParaRPr>
          </a:p>
          <a:p>
            <a:pPr marL="400050"/>
            <a:r>
              <a:rPr lang="en-US" sz="3100" dirty="0">
                <a:solidFill>
                  <a:schemeClr val="tx1"/>
                </a:solidFill>
                <a:latin typeface="Arial" panose="020B0604020202020204" pitchFamily="34" charset="0"/>
                <a:cs typeface="Arial" panose="020B0604020202020204" pitchFamily="34" charset="0"/>
              </a:rPr>
              <a:t>Is there a clear connection between the individual’s stated interests and wishes and their activity calendar, travel logs and case notes?</a:t>
            </a:r>
          </a:p>
          <a:p>
            <a:pPr marL="400050"/>
            <a:r>
              <a:rPr lang="en-US" sz="3100" dirty="0">
                <a:solidFill>
                  <a:schemeClr val="tx1"/>
                </a:solidFill>
                <a:latin typeface="Arial" panose="020B0604020202020204" pitchFamily="34" charset="0"/>
                <a:cs typeface="Arial" panose="020B0604020202020204" pitchFamily="34" charset="0"/>
              </a:rPr>
              <a:t>Are the individual’s interests at the core of their activity calendar, rather than those of a family member or guardian?</a:t>
            </a:r>
          </a:p>
          <a:p>
            <a:pPr marL="400050"/>
            <a:r>
              <a:rPr lang="en-US" sz="3100" dirty="0">
                <a:solidFill>
                  <a:schemeClr val="tx1"/>
                </a:solidFill>
                <a:latin typeface="Arial" panose="020B0604020202020204" pitchFamily="34" charset="0"/>
                <a:cs typeface="Arial" panose="020B0604020202020204" pitchFamily="34" charset="0"/>
              </a:rPr>
              <a:t>Does the individual participate in events and activities listed on their calendar? If not, why? Occasional refusals indicate autonomy, while repeated refusals suggest that the individual’s preferences need to be reviewed, and the nature of offered opportunities may need to change or expand.</a:t>
            </a:r>
          </a:p>
          <a:p>
            <a:pPr marL="400050"/>
            <a:r>
              <a:rPr lang="en-US" sz="3100" dirty="0">
                <a:solidFill>
                  <a:schemeClr val="tx1"/>
                </a:solidFill>
                <a:latin typeface="Arial" panose="020B0604020202020204" pitchFamily="34" charset="0"/>
                <a:cs typeface="Arial" panose="020B0604020202020204" pitchFamily="34" charset="0"/>
              </a:rPr>
              <a:t>Is there something the individual has expressed interest in that hasn’t appeared on the calendar for several months? If so, why?</a:t>
            </a:r>
          </a:p>
          <a:p>
            <a:pPr marL="400050"/>
            <a:r>
              <a:rPr lang="en-US" sz="3100" dirty="0">
                <a:solidFill>
                  <a:schemeClr val="tx1"/>
                </a:solidFill>
                <a:latin typeface="Arial" panose="020B0604020202020204" pitchFamily="34" charset="0"/>
                <a:cs typeface="Arial" panose="020B0604020202020204" pitchFamily="34" charset="0"/>
              </a:rPr>
              <a:t>Is the individual provided with information about opportunities in a manner and mode relevant to their communication style? For example, how is information presented and how are preferences understood for a non-verbal individual?</a:t>
            </a:r>
          </a:p>
          <a:p>
            <a:pPr marL="0" indent="0">
              <a:buNone/>
            </a:pPr>
            <a:endParaRPr lang="en-US" dirty="0"/>
          </a:p>
        </p:txBody>
      </p:sp>
    </p:spTree>
    <p:extLst>
      <p:ext uri="{BB962C8B-B14F-4D97-AF65-F5344CB8AC3E}">
        <p14:creationId xmlns:p14="http://schemas.microsoft.com/office/powerpoint/2010/main" val="1846842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4EC37-7881-043E-0113-DC98CCA463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E0F006-16B6-D3E8-F09B-78399E121099}"/>
              </a:ext>
            </a:extLst>
          </p:cNvPr>
          <p:cNvSpPr>
            <a:spLocks noGrp="1"/>
          </p:cNvSpPr>
          <p:nvPr>
            <p:ph type="title"/>
          </p:nvPr>
        </p:nvSpPr>
        <p:spPr>
          <a:xfrm>
            <a:off x="0" y="1"/>
            <a:ext cx="10350230" cy="1325564"/>
          </a:xfrm>
        </p:spPr>
        <p:txBody>
          <a:bodyPr>
            <a:noAutofit/>
          </a:bodyPr>
          <a:lstStyle/>
          <a:p>
            <a:r>
              <a:rPr lang="en-US" sz="3400" b="1" dirty="0"/>
              <a:t>HCBS Final Rule:</a:t>
            </a:r>
            <a:br>
              <a:rPr lang="en-US" sz="3400" b="1" dirty="0"/>
            </a:br>
            <a:r>
              <a:rPr lang="en-US" sz="3400" b="1" dirty="0"/>
              <a:t>Requirements for Residential Settings </a:t>
            </a:r>
          </a:p>
        </p:txBody>
      </p:sp>
      <p:sp>
        <p:nvSpPr>
          <p:cNvPr id="3" name="Content Placeholder 2">
            <a:extLst>
              <a:ext uri="{FF2B5EF4-FFF2-40B4-BE49-F238E27FC236}">
                <a16:creationId xmlns:a16="http://schemas.microsoft.com/office/drawing/2014/main" id="{A4F89635-3CAC-241D-3B2D-95F5ABA7A3E9}"/>
              </a:ext>
            </a:extLst>
          </p:cNvPr>
          <p:cNvSpPr>
            <a:spLocks noGrp="1"/>
          </p:cNvSpPr>
          <p:nvPr>
            <p:ph idx="1"/>
          </p:nvPr>
        </p:nvSpPr>
        <p:spPr>
          <a:xfrm>
            <a:off x="240632" y="1524000"/>
            <a:ext cx="11742821" cy="5165558"/>
          </a:xfrm>
        </p:spPr>
        <p:txBody>
          <a:bodyPr>
            <a:normAutofit fontScale="92500" lnSpcReduction="10000"/>
          </a:bodyPr>
          <a:lstStyle/>
          <a:p>
            <a:pPr marL="0" indent="0">
              <a:buNone/>
            </a:pPr>
            <a:r>
              <a:rPr lang="en-US" sz="2600" b="1" dirty="0">
                <a:solidFill>
                  <a:schemeClr val="tx1"/>
                </a:solidFill>
              </a:rPr>
              <a:t>Freedom to </a:t>
            </a:r>
            <a:r>
              <a:rPr lang="en-US" sz="2600" b="1" dirty="0"/>
              <a:t>fu</a:t>
            </a:r>
            <a:r>
              <a:rPr lang="en-US" sz="2600" b="1" dirty="0">
                <a:solidFill>
                  <a:schemeClr val="tx1"/>
                </a:solidFill>
              </a:rPr>
              <a:t>rnish and decorate Room- </a:t>
            </a:r>
            <a:r>
              <a:rPr lang="en-US" sz="2600" dirty="0">
                <a:solidFill>
                  <a:schemeClr val="tx1"/>
                </a:solidFill>
                <a:effectLst/>
              </a:rPr>
              <a:t>Individuals must have the freedom to furnish and decorate their room however they choose. In the case of a shared room, the furnishings and decor may be a collaborative effort with roommates. </a:t>
            </a:r>
            <a:endParaRPr lang="en-US" sz="2600" dirty="0">
              <a:solidFill>
                <a:schemeClr val="tx1"/>
              </a:solidFill>
            </a:endParaRPr>
          </a:p>
          <a:p>
            <a:pPr marL="0" indent="0">
              <a:buNone/>
            </a:pPr>
            <a:endParaRPr lang="en-US" sz="2600" b="1" dirty="0">
              <a:solidFill>
                <a:schemeClr val="tx1"/>
              </a:solidFill>
            </a:endParaRPr>
          </a:p>
          <a:p>
            <a:pPr marL="0" indent="0">
              <a:buNone/>
            </a:pPr>
            <a:r>
              <a:rPr lang="en-US" sz="2600" b="1" dirty="0">
                <a:solidFill>
                  <a:schemeClr val="tx1"/>
                </a:solidFill>
              </a:rPr>
              <a:t>Choice of </a:t>
            </a:r>
            <a:r>
              <a:rPr lang="en-US" sz="2600" b="1" dirty="0"/>
              <a:t>ro</a:t>
            </a:r>
            <a:r>
              <a:rPr lang="en-US" sz="2600" b="1" dirty="0">
                <a:solidFill>
                  <a:schemeClr val="tx1"/>
                </a:solidFill>
              </a:rPr>
              <a:t>ommate- </a:t>
            </a:r>
            <a:r>
              <a:rPr lang="en-US" sz="2600" dirty="0">
                <a:solidFill>
                  <a:schemeClr val="tx1"/>
                </a:solidFill>
                <a:effectLst/>
              </a:rPr>
              <a:t>Individuals must have their choice of roommate if possible. In some circumstances, there may only be limited beds available at the residence so if the individual chooses that setting, they may also be choosing that bed without the ability to choose the roommate. Different arrangements may be made as the individual continues to live in that setting. </a:t>
            </a:r>
            <a:endParaRPr lang="en-US" sz="2600" dirty="0">
              <a:solidFill>
                <a:schemeClr val="tx1"/>
              </a:solidFill>
            </a:endParaRPr>
          </a:p>
          <a:p>
            <a:pPr marL="0" indent="0">
              <a:buNone/>
            </a:pPr>
            <a:endParaRPr lang="en-US" sz="2600" b="1" dirty="0">
              <a:solidFill>
                <a:schemeClr val="tx1"/>
              </a:solidFill>
            </a:endParaRPr>
          </a:p>
          <a:p>
            <a:pPr marL="0" indent="0">
              <a:buNone/>
            </a:pPr>
            <a:r>
              <a:rPr lang="en-US" sz="2600" b="1" dirty="0">
                <a:solidFill>
                  <a:schemeClr val="tx1"/>
                </a:solidFill>
              </a:rPr>
              <a:t>Freedom to control schedule, activities</a:t>
            </a:r>
            <a:r>
              <a:rPr lang="en-US" sz="2600" b="1" dirty="0"/>
              <a:t> </a:t>
            </a:r>
            <a:r>
              <a:rPr lang="en-US" sz="2600" b="1" dirty="0">
                <a:solidFill>
                  <a:schemeClr val="tx1"/>
                </a:solidFill>
              </a:rPr>
              <a:t>and resources- </a:t>
            </a:r>
            <a:r>
              <a:rPr lang="en-US" sz="2600" dirty="0">
                <a:solidFill>
                  <a:schemeClr val="tx1"/>
                </a:solidFill>
                <a:effectLst/>
              </a:rPr>
              <a:t>Individuals must have freedom to control their own schedules, activities</a:t>
            </a:r>
            <a:r>
              <a:rPr lang="en-US" sz="2600" dirty="0"/>
              <a:t> </a:t>
            </a:r>
            <a:r>
              <a:rPr lang="en-US" sz="2600" dirty="0">
                <a:solidFill>
                  <a:schemeClr val="tx1"/>
                </a:solidFill>
                <a:effectLst/>
              </a:rPr>
              <a:t>and resources, to the extent they desire. If they choose to receive assistance, that assistance should be provided as desired by the individual. </a:t>
            </a:r>
            <a:endParaRPr lang="en-US" sz="2600" dirty="0">
              <a:solidFill>
                <a:schemeClr val="tx1"/>
              </a:solidFill>
            </a:endParaRPr>
          </a:p>
          <a:p>
            <a:endParaRPr lang="en-US" dirty="0"/>
          </a:p>
        </p:txBody>
      </p:sp>
    </p:spTree>
    <p:extLst>
      <p:ext uri="{BB962C8B-B14F-4D97-AF65-F5344CB8AC3E}">
        <p14:creationId xmlns:p14="http://schemas.microsoft.com/office/powerpoint/2010/main" val="73423949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7F37B-1784-839E-5BDD-5EBB64624D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94F3F6-DC6E-57AE-BF24-AD25C9CFE801}"/>
              </a:ext>
            </a:extLst>
          </p:cNvPr>
          <p:cNvSpPr>
            <a:spLocks noGrp="1"/>
          </p:cNvSpPr>
          <p:nvPr>
            <p:ph type="title"/>
          </p:nvPr>
        </p:nvSpPr>
        <p:spPr>
          <a:xfrm>
            <a:off x="0" y="1"/>
            <a:ext cx="9876138" cy="1325564"/>
          </a:xfrm>
        </p:spPr>
        <p:txBody>
          <a:bodyPr>
            <a:normAutofit/>
          </a:bodyPr>
          <a:lstStyle/>
          <a:p>
            <a:r>
              <a:rPr lang="en-US" sz="3400" b="1" dirty="0"/>
              <a:t>Documentation</a:t>
            </a:r>
          </a:p>
        </p:txBody>
      </p:sp>
      <p:sp>
        <p:nvSpPr>
          <p:cNvPr id="3" name="Content Placeholder 2">
            <a:extLst>
              <a:ext uri="{FF2B5EF4-FFF2-40B4-BE49-F238E27FC236}">
                <a16:creationId xmlns:a16="http://schemas.microsoft.com/office/drawing/2014/main" id="{63C926EE-1D9C-90E7-B31D-037B1ABCDA9F}"/>
              </a:ext>
            </a:extLst>
          </p:cNvPr>
          <p:cNvSpPr>
            <a:spLocks noGrp="1"/>
          </p:cNvSpPr>
          <p:nvPr>
            <p:ph idx="1"/>
          </p:nvPr>
        </p:nvSpPr>
        <p:spPr>
          <a:xfrm>
            <a:off x="1" y="1449421"/>
            <a:ext cx="11972924" cy="5208554"/>
          </a:xfrm>
        </p:spPr>
        <p:txBody>
          <a:bodyPr>
            <a:normAutofit fontScale="92500" lnSpcReduction="10000"/>
          </a:bodyPr>
          <a:lstStyle/>
          <a:p>
            <a:r>
              <a:rPr lang="en-US" sz="2600" dirty="0">
                <a:solidFill>
                  <a:schemeClr val="tx1"/>
                </a:solidFill>
                <a:latin typeface="Arial" panose="020B0604020202020204" pitchFamily="34" charset="0"/>
                <a:cs typeface="Arial" panose="020B0604020202020204" pitchFamily="34" charset="0"/>
              </a:rPr>
              <a:t>House meetings can effectively provide individuals with meaningful choices about activities in the home and community. Most residential settings hold these meetings monthly, sometimes more frequently.</a:t>
            </a:r>
          </a:p>
          <a:p>
            <a:r>
              <a:rPr lang="en-US" sz="2600" dirty="0">
                <a:solidFill>
                  <a:schemeClr val="tx1"/>
                </a:solidFill>
                <a:latin typeface="Arial" panose="020B0604020202020204" pitchFamily="34" charset="0"/>
                <a:cs typeface="Arial" panose="020B0604020202020204" pitchFamily="34" charset="0"/>
              </a:rPr>
              <a:t>These meetings offer an opportunity for individuals to learn about scheduled community events or activities, upcoming birthdays, and special events planned by housemates, such as family trips. They also allow individuals to make special requests regarding meals or activities in the home and to express any concerns.</a:t>
            </a:r>
          </a:p>
          <a:p>
            <a:r>
              <a:rPr lang="en-US" sz="2600" dirty="0">
                <a:solidFill>
                  <a:schemeClr val="tx1"/>
                </a:solidFill>
                <a:latin typeface="Arial" panose="020B0604020202020204" pitchFamily="34" charset="0"/>
                <a:cs typeface="Arial" panose="020B0604020202020204" pitchFamily="34" charset="0"/>
              </a:rPr>
              <a:t> Documentation of house meetings is maintained in the home and includes information about who attended, the topics discussed, requests made and concerns shared. The best documentation captures individuals’ feedback and input, going beyond simple check off boxes and limited pre-established lists of activities, and events.</a:t>
            </a:r>
          </a:p>
          <a:p>
            <a:r>
              <a:rPr lang="en-US" sz="2600" dirty="0">
                <a:solidFill>
                  <a:schemeClr val="tx1"/>
                </a:solidFill>
                <a:latin typeface="Arial" panose="020B0604020202020204" pitchFamily="34" charset="0"/>
                <a:cs typeface="Arial" panose="020B0604020202020204" pitchFamily="34" charset="0"/>
              </a:rPr>
              <a:t>Regular review of house meeting notes by the CM/SC provides an additional tool for ensuring individual’s interests are reflected in both the house calendar and their individual calendars.</a:t>
            </a:r>
          </a:p>
          <a:p>
            <a:pPr marL="0" indent="0">
              <a:buNone/>
            </a:pPr>
            <a:endParaRPr lang="en-US" dirty="0"/>
          </a:p>
        </p:txBody>
      </p:sp>
    </p:spTree>
    <p:extLst>
      <p:ext uri="{BB962C8B-B14F-4D97-AF65-F5344CB8AC3E}">
        <p14:creationId xmlns:p14="http://schemas.microsoft.com/office/powerpoint/2010/main" val="10152468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BFD28-A9D1-A874-5700-0C00AF2290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9D9715-B0FD-F334-6AAC-E6DA99BEE439}"/>
              </a:ext>
            </a:extLst>
          </p:cNvPr>
          <p:cNvSpPr>
            <a:spLocks noGrp="1"/>
          </p:cNvSpPr>
          <p:nvPr>
            <p:ph type="title"/>
          </p:nvPr>
        </p:nvSpPr>
        <p:spPr>
          <a:xfrm>
            <a:off x="0" y="1"/>
            <a:ext cx="9876138" cy="1325564"/>
          </a:xfrm>
        </p:spPr>
        <p:txBody>
          <a:bodyPr>
            <a:normAutofit/>
          </a:bodyPr>
          <a:lstStyle/>
          <a:p>
            <a:r>
              <a:rPr lang="en-US" sz="3400" b="1" dirty="0"/>
              <a:t>Documentation </a:t>
            </a:r>
          </a:p>
        </p:txBody>
      </p:sp>
      <p:sp>
        <p:nvSpPr>
          <p:cNvPr id="3" name="Content Placeholder 2">
            <a:extLst>
              <a:ext uri="{FF2B5EF4-FFF2-40B4-BE49-F238E27FC236}">
                <a16:creationId xmlns:a16="http://schemas.microsoft.com/office/drawing/2014/main" id="{C3414D3A-64A6-73B2-2591-EED4643834E8}"/>
              </a:ext>
            </a:extLst>
          </p:cNvPr>
          <p:cNvSpPr>
            <a:spLocks noGrp="1"/>
          </p:cNvSpPr>
          <p:nvPr>
            <p:ph idx="1"/>
          </p:nvPr>
        </p:nvSpPr>
        <p:spPr>
          <a:xfrm>
            <a:off x="105484" y="1578484"/>
            <a:ext cx="11672887" cy="5072062"/>
          </a:xfrm>
        </p:spPr>
        <p:txBody>
          <a:bodyPr>
            <a:normAutofit/>
          </a:bodyPr>
          <a:lstStyle/>
          <a:p>
            <a:pPr marL="0" indent="0">
              <a:buNone/>
            </a:pPr>
            <a:r>
              <a:rPr lang="en-US" sz="2400" dirty="0">
                <a:solidFill>
                  <a:schemeClr val="tx1"/>
                </a:solidFill>
                <a:latin typeface="Arial" panose="020B0604020202020204" pitchFamily="34" charset="0"/>
                <a:cs typeface="Arial" panose="020B0604020202020204" pitchFamily="34" charset="0"/>
              </a:rPr>
              <a:t>Progress Notes, Case Notes, Activity Logs, Transportation Logs</a:t>
            </a:r>
          </a:p>
          <a:p>
            <a:pPr marL="0" indent="0">
              <a:buNone/>
            </a:pPr>
            <a:r>
              <a:rPr lang="en-US" sz="2400" dirty="0">
                <a:solidFill>
                  <a:schemeClr val="tx1"/>
                </a:solidFill>
                <a:latin typeface="Arial" panose="020B0604020202020204" pitchFamily="34" charset="0"/>
                <a:cs typeface="Arial" panose="020B0604020202020204" pitchFamily="34" charset="0"/>
              </a:rPr>
              <a:t>By now you probably know the mantra: document everything Specifically, ensure you record:</a:t>
            </a:r>
          </a:p>
          <a:p>
            <a:pPr lvl="1"/>
            <a:r>
              <a:rPr lang="en-US" dirty="0">
                <a:solidFill>
                  <a:schemeClr val="tx1"/>
                </a:solidFill>
                <a:latin typeface="Arial" panose="020B0604020202020204" pitchFamily="34" charset="0"/>
                <a:cs typeface="Arial" panose="020B0604020202020204" pitchFamily="34" charset="0"/>
              </a:rPr>
              <a:t>The exact location of the event or activity, such as the credit union, city park, downtown bowling alley, movie night at home</a:t>
            </a:r>
            <a:r>
              <a:rPr lang="en-US" dirty="0"/>
              <a:t> </a:t>
            </a:r>
            <a:r>
              <a:rPr lang="en-US" dirty="0">
                <a:solidFill>
                  <a:schemeClr val="tx1"/>
                </a:solidFill>
                <a:latin typeface="Arial" panose="020B0604020202020204" pitchFamily="34" charset="0"/>
                <a:cs typeface="Arial" panose="020B0604020202020204" pitchFamily="34" charset="0"/>
              </a:rPr>
              <a:t>etc., rather than just saying “in the community.”</a:t>
            </a:r>
          </a:p>
          <a:p>
            <a:pPr lvl="1"/>
            <a:r>
              <a:rPr lang="en-US" dirty="0">
                <a:solidFill>
                  <a:schemeClr val="tx1"/>
                </a:solidFill>
                <a:latin typeface="Arial" panose="020B0604020202020204" pitchFamily="34" charset="0"/>
                <a:cs typeface="Arial" panose="020B0604020202020204" pitchFamily="34" charset="0"/>
              </a:rPr>
              <a:t>Whether the activity was a one-on-one or a group event.</a:t>
            </a:r>
          </a:p>
          <a:p>
            <a:pPr lvl="1"/>
            <a:r>
              <a:rPr lang="en-US" dirty="0">
                <a:solidFill>
                  <a:schemeClr val="tx1"/>
                </a:solidFill>
                <a:latin typeface="Arial" panose="020B0604020202020204" pitchFamily="34" charset="0"/>
                <a:cs typeface="Arial" panose="020B0604020202020204" pitchFamily="34" charset="0"/>
              </a:rPr>
              <a:t>The individual’s level of participation, their response, reaction and behavior during the event or activity.</a:t>
            </a:r>
          </a:p>
          <a:p>
            <a:pPr lvl="1"/>
            <a:r>
              <a:rPr lang="en-US" dirty="0">
                <a:solidFill>
                  <a:schemeClr val="tx1"/>
                </a:solidFill>
                <a:latin typeface="Arial" panose="020B0604020202020204" pitchFamily="34" charset="0"/>
                <a:cs typeface="Arial" panose="020B0604020202020204" pitchFamily="34" charset="0"/>
              </a:rPr>
              <a:t>The type of assistance needed and who provided it.</a:t>
            </a:r>
          </a:p>
          <a:p>
            <a:pPr lvl="1"/>
            <a:r>
              <a:rPr lang="en-US" dirty="0">
                <a:solidFill>
                  <a:schemeClr val="tx1"/>
                </a:solidFill>
                <a:latin typeface="Arial" panose="020B0604020202020204" pitchFamily="34" charset="0"/>
                <a:cs typeface="Arial" panose="020B0604020202020204" pitchFamily="34" charset="0"/>
              </a:rPr>
              <a:t>The nature and type of interaction with others, including those not receiving services.</a:t>
            </a:r>
          </a:p>
          <a:p>
            <a:pPr marL="0" indent="0">
              <a:buNone/>
            </a:pPr>
            <a:endParaRPr lang="en-US" dirty="0"/>
          </a:p>
        </p:txBody>
      </p:sp>
    </p:spTree>
    <p:extLst>
      <p:ext uri="{BB962C8B-B14F-4D97-AF65-F5344CB8AC3E}">
        <p14:creationId xmlns:p14="http://schemas.microsoft.com/office/powerpoint/2010/main" val="27738334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2E0AC-F25D-AC5B-D9F1-394C38A10F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945D92-71FD-26BD-E240-EC6321BE590A}"/>
              </a:ext>
            </a:extLst>
          </p:cNvPr>
          <p:cNvSpPr>
            <a:spLocks noGrp="1"/>
          </p:cNvSpPr>
          <p:nvPr>
            <p:ph type="title"/>
          </p:nvPr>
        </p:nvSpPr>
        <p:spPr>
          <a:xfrm>
            <a:off x="0" y="1"/>
            <a:ext cx="9876138" cy="1325564"/>
          </a:xfrm>
        </p:spPr>
        <p:txBody>
          <a:bodyPr>
            <a:normAutofit/>
          </a:bodyPr>
          <a:lstStyle/>
          <a:p>
            <a:r>
              <a:rPr lang="en-US" sz="3400" b="1" dirty="0"/>
              <a:t>Documentation </a:t>
            </a:r>
          </a:p>
        </p:txBody>
      </p:sp>
      <p:sp>
        <p:nvSpPr>
          <p:cNvPr id="3" name="Content Placeholder 2">
            <a:extLst>
              <a:ext uri="{FF2B5EF4-FFF2-40B4-BE49-F238E27FC236}">
                <a16:creationId xmlns:a16="http://schemas.microsoft.com/office/drawing/2014/main" id="{38BA09FC-FEAB-E829-8570-DF79ABEC4704}"/>
              </a:ext>
            </a:extLst>
          </p:cNvPr>
          <p:cNvSpPr>
            <a:spLocks noGrp="1"/>
          </p:cNvSpPr>
          <p:nvPr>
            <p:ph idx="1"/>
          </p:nvPr>
        </p:nvSpPr>
        <p:spPr>
          <a:xfrm>
            <a:off x="300037" y="1585913"/>
            <a:ext cx="11672887" cy="5072062"/>
          </a:xfrm>
        </p:spPr>
        <p:txBody>
          <a:bodyPr>
            <a:normAutofit/>
          </a:bodyPr>
          <a:lstStyle/>
          <a:p>
            <a:pPr marL="0" indent="0">
              <a:buNone/>
            </a:pPr>
            <a:r>
              <a:rPr lang="en-US" sz="2400" b="1" dirty="0">
                <a:solidFill>
                  <a:schemeClr val="tx1"/>
                </a:solidFill>
                <a:latin typeface="Arial" panose="020B0604020202020204" pitchFamily="34" charset="0"/>
                <a:cs typeface="Arial" panose="020B0604020202020204" pitchFamily="34" charset="0"/>
              </a:rPr>
              <a:t>Resident Care Agreements (RCA)</a:t>
            </a:r>
          </a:p>
          <a:p>
            <a:pPr marL="0" indent="0">
              <a:buNone/>
            </a:pPr>
            <a:endParaRPr lang="en-US" sz="2400" dirty="0">
              <a:solidFill>
                <a:schemeClr val="tx1"/>
              </a:solidFill>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The CM/SC should ask to review the RCA to ensure it is updated annually or as needed to reflect any changes and to ensure there are no restrictions or house rules added to the document.</a:t>
            </a:r>
          </a:p>
          <a:p>
            <a:endParaRPr lang="en-US" sz="2400" dirty="0">
              <a:solidFill>
                <a:schemeClr val="tx1"/>
              </a:solidFill>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The Summary of Resident's rights must be reviewed and signed by the person.</a:t>
            </a:r>
          </a:p>
          <a:p>
            <a:pPr marL="363474" lvl="1" indent="0">
              <a:buNone/>
            </a:pPr>
            <a:endParaRPr lang="en-US" dirty="0">
              <a:solidFill>
                <a:schemeClr val="tx1"/>
              </a:solidFill>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The RCA form contains a checkbox for “House Rules” which is often checked automatically. If the CM/SC notices this box is checked, they should remind the licensee that House Rules are not permitted by the HCBS rule and ask them to uncheck this box. </a:t>
            </a:r>
          </a:p>
          <a:p>
            <a:pPr marL="0" indent="0">
              <a:buNone/>
            </a:pPr>
            <a:endParaRPr lang="en-US" dirty="0"/>
          </a:p>
        </p:txBody>
      </p:sp>
    </p:spTree>
    <p:extLst>
      <p:ext uri="{BB962C8B-B14F-4D97-AF65-F5344CB8AC3E}">
        <p14:creationId xmlns:p14="http://schemas.microsoft.com/office/powerpoint/2010/main" val="39234442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7604F-63D5-2CC7-8EFF-716EF00FAD97}"/>
              </a:ext>
            </a:extLst>
          </p:cNvPr>
          <p:cNvSpPr>
            <a:spLocks noGrp="1"/>
          </p:cNvSpPr>
          <p:nvPr>
            <p:ph type="title"/>
          </p:nvPr>
        </p:nvSpPr>
        <p:spPr>
          <a:xfrm>
            <a:off x="0" y="1"/>
            <a:ext cx="9876138" cy="1325564"/>
          </a:xfrm>
        </p:spPr>
        <p:txBody>
          <a:bodyPr>
            <a:normAutofit/>
          </a:bodyPr>
          <a:lstStyle/>
          <a:p>
            <a:r>
              <a:rPr lang="en-US" sz="3400" b="1" dirty="0"/>
              <a:t>Additional Resources</a:t>
            </a:r>
          </a:p>
        </p:txBody>
      </p:sp>
      <p:sp>
        <p:nvSpPr>
          <p:cNvPr id="3" name="Content Placeholder 2">
            <a:extLst>
              <a:ext uri="{FF2B5EF4-FFF2-40B4-BE49-F238E27FC236}">
                <a16:creationId xmlns:a16="http://schemas.microsoft.com/office/drawing/2014/main" id="{F085F286-63F3-1C49-1542-934C26C9EBFE}"/>
              </a:ext>
            </a:extLst>
          </p:cNvPr>
          <p:cNvSpPr>
            <a:spLocks noGrp="1"/>
          </p:cNvSpPr>
          <p:nvPr>
            <p:ph idx="1"/>
          </p:nvPr>
        </p:nvSpPr>
        <p:spPr>
          <a:xfrm>
            <a:off x="542925" y="1757363"/>
            <a:ext cx="11329988" cy="4800600"/>
          </a:xfrm>
        </p:spPr>
        <p:txBody>
          <a:bodyPr>
            <a:normAutofit/>
          </a:bodyPr>
          <a:lstStyle/>
          <a:p>
            <a:pPr marL="0" indent="0" algn="l" rtl="0" fontAlgn="base">
              <a:buNone/>
            </a:pPr>
            <a:r>
              <a:rPr lang="en-US" sz="2400" dirty="0">
                <a:solidFill>
                  <a:schemeClr val="tx1"/>
                </a:solidFill>
                <a:latin typeface="Arial" panose="020B0604020202020204" pitchFamily="34" charset="0"/>
                <a:cs typeface="Arial" panose="020B0604020202020204" pitchFamily="34" charset="0"/>
              </a:rPr>
              <a:t>The following documents are available on the </a:t>
            </a:r>
            <a:r>
              <a:rPr lang="en-US" sz="2400" dirty="0">
                <a:latin typeface="Arial" panose="020B0604020202020204" pitchFamily="34" charset="0"/>
                <a:cs typeface="Arial" panose="020B0604020202020204" pitchFamily="34" charset="0"/>
                <a:hlinkClick r:id="rId2"/>
              </a:rPr>
              <a:t>MDHHS HCBS webpage</a:t>
            </a:r>
            <a:r>
              <a:rPr lang="en-US" sz="2400" dirty="0">
                <a:latin typeface="Arial" panose="020B0604020202020204" pitchFamily="34" charset="0"/>
                <a:cs typeface="Arial" panose="020B0604020202020204" pitchFamily="34" charset="0"/>
              </a:rPr>
              <a:t>:</a:t>
            </a:r>
          </a:p>
          <a:p>
            <a:r>
              <a:rPr lang="en-US" sz="2400" dirty="0">
                <a:solidFill>
                  <a:schemeClr val="tx1"/>
                </a:solidFill>
                <a:latin typeface="Arial" panose="020B0604020202020204" pitchFamily="34" charset="0"/>
                <a:cs typeface="Arial" panose="020B0604020202020204" pitchFamily="34" charset="0"/>
              </a:rPr>
              <a:t>Residential Provider Readiness Tool.</a:t>
            </a:r>
          </a:p>
          <a:p>
            <a:r>
              <a:rPr lang="en-US" sz="2400" dirty="0">
                <a:solidFill>
                  <a:schemeClr val="tx1"/>
                </a:solidFill>
                <a:latin typeface="Arial" panose="020B0604020202020204" pitchFamily="34" charset="0"/>
                <a:cs typeface="Arial" panose="020B0604020202020204" pitchFamily="34" charset="0"/>
              </a:rPr>
              <a:t>Non-Residential Provider Readiness Tool.</a:t>
            </a:r>
          </a:p>
          <a:p>
            <a:r>
              <a:rPr lang="en-US" sz="2400" dirty="0">
                <a:solidFill>
                  <a:schemeClr val="tx1"/>
                </a:solidFill>
                <a:latin typeface="Arial" panose="020B0604020202020204" pitchFamily="34" charset="0"/>
                <a:cs typeface="Arial" panose="020B0604020202020204" pitchFamily="34" charset="0"/>
              </a:rPr>
              <a:t>MDHHS/LARA Joint Guidance Document.</a:t>
            </a:r>
          </a:p>
          <a:p>
            <a:r>
              <a:rPr lang="en-US" sz="2400" dirty="0">
                <a:solidFill>
                  <a:schemeClr val="tx1"/>
                </a:solidFill>
                <a:latin typeface="Arial" panose="020B0604020202020204" pitchFamily="34" charset="0"/>
                <a:cs typeface="Arial" panose="020B0604020202020204" pitchFamily="34" charset="0"/>
              </a:rPr>
              <a:t>MDHHS Statewide Transition Plan. </a:t>
            </a:r>
          </a:p>
          <a:p>
            <a:r>
              <a:rPr lang="en-US" sz="2400" dirty="0">
                <a:solidFill>
                  <a:schemeClr val="tx1"/>
                </a:solidFill>
                <a:latin typeface="Arial" panose="020B0604020202020204" pitchFamily="34" charset="0"/>
                <a:cs typeface="Arial" panose="020B0604020202020204" pitchFamily="34" charset="0"/>
              </a:rPr>
              <a:t>HCBS Heightened Scrutiny Process.</a:t>
            </a:r>
          </a:p>
          <a:p>
            <a:r>
              <a:rPr lang="en-US" sz="2400" dirty="0">
                <a:solidFill>
                  <a:schemeClr val="tx1"/>
                </a:solidFill>
                <a:latin typeface="Arial" panose="020B0604020202020204" pitchFamily="34" charset="0"/>
                <a:cs typeface="Arial" panose="020B0604020202020204" pitchFamily="34" charset="0"/>
              </a:rPr>
              <a:t>Summary of Resident Rights.</a:t>
            </a:r>
          </a:p>
          <a:p>
            <a:r>
              <a:rPr lang="en-US" sz="2400" dirty="0">
                <a:solidFill>
                  <a:schemeClr val="tx1"/>
                </a:solidFill>
                <a:latin typeface="Arial" panose="020B0604020202020204" pitchFamily="34" charset="0"/>
                <a:cs typeface="Arial" panose="020B0604020202020204" pitchFamily="34" charset="0"/>
              </a:rPr>
              <a:t>Contact Information.</a:t>
            </a:r>
          </a:p>
          <a:p>
            <a:r>
              <a:rPr lang="en-US" sz="2400" dirty="0">
                <a:solidFill>
                  <a:schemeClr val="tx1"/>
                </a:solidFill>
                <a:latin typeface="Arial" panose="020B0604020202020204" pitchFamily="34" charset="0"/>
                <a:cs typeface="Arial" panose="020B0604020202020204" pitchFamily="34" charset="0"/>
              </a:rPr>
              <a:t>And more!</a:t>
            </a:r>
          </a:p>
          <a:p>
            <a:endParaRPr lang="en-US" dirty="0"/>
          </a:p>
        </p:txBody>
      </p:sp>
    </p:spTree>
    <p:extLst>
      <p:ext uri="{BB962C8B-B14F-4D97-AF65-F5344CB8AC3E}">
        <p14:creationId xmlns:p14="http://schemas.microsoft.com/office/powerpoint/2010/main" val="38975496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E10C5C-7B01-3D24-D2EF-CCEFBAD48852}"/>
              </a:ext>
            </a:extLst>
          </p:cNvPr>
          <p:cNvSpPr>
            <a:spLocks noGrp="1"/>
          </p:cNvSpPr>
          <p:nvPr>
            <p:ph idx="1"/>
          </p:nvPr>
        </p:nvSpPr>
        <p:spPr>
          <a:xfrm>
            <a:off x="301557" y="1994437"/>
            <a:ext cx="11634281" cy="4351338"/>
          </a:xfrm>
        </p:spPr>
        <p:txBody>
          <a:bodyPr>
            <a:normAutofit/>
          </a:bodyPr>
          <a:lstStyle/>
          <a:p>
            <a:pPr marL="0" indent="0" algn="ctr">
              <a:buNone/>
            </a:pPr>
            <a:r>
              <a:rPr lang="en-US" sz="4400" b="1" dirty="0">
                <a:latin typeface="Arial" pitchFamily="34" charset="0"/>
                <a:ea typeface="Gotham-Bold" charset="0"/>
                <a:cs typeface="Arial" pitchFamily="34" charset="0"/>
              </a:rPr>
              <a:t>Congratulations! </a:t>
            </a:r>
            <a:br>
              <a:rPr lang="en-US" sz="5400" b="1" dirty="0">
                <a:latin typeface="Arial" pitchFamily="34" charset="0"/>
                <a:ea typeface="Gotham-Bold" charset="0"/>
                <a:cs typeface="Arial" pitchFamily="34" charset="0"/>
              </a:rPr>
            </a:br>
            <a:br>
              <a:rPr lang="en-US" sz="5400" b="1" dirty="0">
                <a:latin typeface="Arial" pitchFamily="34" charset="0"/>
                <a:ea typeface="Gotham-Bold" charset="0"/>
                <a:cs typeface="Arial" pitchFamily="34" charset="0"/>
              </a:rPr>
            </a:br>
            <a:r>
              <a:rPr lang="en-US" sz="4400" b="1" dirty="0">
                <a:latin typeface="Arial" pitchFamily="34" charset="0"/>
                <a:ea typeface="Gotham-Bold" charset="0"/>
                <a:cs typeface="Arial" pitchFamily="34" charset="0"/>
              </a:rPr>
              <a:t>You have completed the training!</a:t>
            </a:r>
            <a:endParaRPr lang="en-US" sz="4400" dirty="0"/>
          </a:p>
        </p:txBody>
      </p:sp>
      <p:sp>
        <p:nvSpPr>
          <p:cNvPr id="4" name="TextBox 3">
            <a:extLst>
              <a:ext uri="{FF2B5EF4-FFF2-40B4-BE49-F238E27FC236}">
                <a16:creationId xmlns:a16="http://schemas.microsoft.com/office/drawing/2014/main" id="{CD3875C0-0392-1075-67F2-3ED5AF988191}"/>
              </a:ext>
            </a:extLst>
          </p:cNvPr>
          <p:cNvSpPr txBox="1"/>
          <p:nvPr/>
        </p:nvSpPr>
        <p:spPr>
          <a:xfrm>
            <a:off x="605547" y="6345775"/>
            <a:ext cx="6094378" cy="276999"/>
          </a:xfrm>
          <a:prstGeom prst="rect">
            <a:avLst/>
          </a:prstGeom>
          <a:noFill/>
        </p:spPr>
        <p:txBody>
          <a:bodyPr wrap="square">
            <a:spAutoFit/>
          </a:bodyPr>
          <a:lstStyle/>
          <a:p>
            <a:r>
              <a:rPr lang="en-US" sz="1200" dirty="0">
                <a:effectLst/>
                <a:latin typeface="Aptos" panose="020B0004020202020204" pitchFamily="34" charset="0"/>
                <a:ea typeface="Aptos" panose="020B0004020202020204" pitchFamily="34" charset="0"/>
                <a:cs typeface="Aptos" panose="020B0004020202020204" pitchFamily="34" charset="0"/>
              </a:rPr>
              <a:t>MDHHS-Pub-2249 (8-25)</a:t>
            </a:r>
            <a:endParaRPr lang="en-US" sz="1200" dirty="0"/>
          </a:p>
        </p:txBody>
      </p:sp>
    </p:spTree>
    <p:extLst>
      <p:ext uri="{BB962C8B-B14F-4D97-AF65-F5344CB8AC3E}">
        <p14:creationId xmlns:p14="http://schemas.microsoft.com/office/powerpoint/2010/main" val="2102184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E1564-09EB-5003-6F72-055F79794F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B69E3B-C9D9-8DE5-B055-0AE975A1DD3A}"/>
              </a:ext>
            </a:extLst>
          </p:cNvPr>
          <p:cNvSpPr>
            <a:spLocks noGrp="1"/>
          </p:cNvSpPr>
          <p:nvPr>
            <p:ph type="title"/>
          </p:nvPr>
        </p:nvSpPr>
        <p:spPr>
          <a:xfrm>
            <a:off x="-1" y="1"/>
            <a:ext cx="10301591" cy="1325564"/>
          </a:xfrm>
        </p:spPr>
        <p:txBody>
          <a:bodyPr>
            <a:normAutofit/>
          </a:bodyPr>
          <a:lstStyle/>
          <a:p>
            <a:r>
              <a:rPr lang="en-US" sz="3400" b="1" dirty="0"/>
              <a:t>HCBS Final Rule:</a:t>
            </a:r>
            <a:br>
              <a:rPr lang="en-US" sz="3400" b="1" dirty="0"/>
            </a:br>
            <a:r>
              <a:rPr lang="en-US" sz="3400" b="1" dirty="0"/>
              <a:t>Requirements for Residential Settings </a:t>
            </a:r>
          </a:p>
        </p:txBody>
      </p:sp>
      <p:sp>
        <p:nvSpPr>
          <p:cNvPr id="3" name="Content Placeholder 2">
            <a:extLst>
              <a:ext uri="{FF2B5EF4-FFF2-40B4-BE49-F238E27FC236}">
                <a16:creationId xmlns:a16="http://schemas.microsoft.com/office/drawing/2014/main" id="{716ECB12-F401-D135-E7F4-154EC27DEA96}"/>
              </a:ext>
            </a:extLst>
          </p:cNvPr>
          <p:cNvSpPr>
            <a:spLocks noGrp="1"/>
          </p:cNvSpPr>
          <p:nvPr>
            <p:ph idx="1"/>
          </p:nvPr>
        </p:nvSpPr>
        <p:spPr>
          <a:xfrm>
            <a:off x="240632" y="1524000"/>
            <a:ext cx="11742821" cy="5165558"/>
          </a:xfrm>
        </p:spPr>
        <p:txBody>
          <a:bodyPr>
            <a:normAutofit/>
          </a:bodyPr>
          <a:lstStyle/>
          <a:p>
            <a:pPr marL="0" indent="0">
              <a:buNone/>
            </a:pPr>
            <a:r>
              <a:rPr lang="en-US" sz="2400" b="1" dirty="0">
                <a:solidFill>
                  <a:schemeClr val="tx1"/>
                </a:solidFill>
                <a:latin typeface="Arial" panose="020B0604020202020204" pitchFamily="34" charset="0"/>
                <a:cs typeface="Arial" panose="020B0604020202020204" pitchFamily="34" charset="0"/>
              </a:rPr>
              <a:t>Privacy- </a:t>
            </a:r>
            <a:r>
              <a:rPr lang="en-US" sz="2400" dirty="0">
                <a:solidFill>
                  <a:schemeClr val="tx1"/>
                </a:solidFill>
                <a:effectLst/>
                <a:latin typeface="Arial" panose="020B0604020202020204" pitchFamily="34" charset="0"/>
                <a:cs typeface="Arial" panose="020B0604020202020204" pitchFamily="34" charset="0"/>
              </a:rPr>
              <a:t>Individuals must have privacy in their unit. This includes physical privacy as well as keeping any of the individual’s confidential information private. Protected health information, and other confidential personal information </a:t>
            </a:r>
            <a:r>
              <a:rPr lang="en-US" sz="2400" dirty="0">
                <a:solidFill>
                  <a:schemeClr val="tx1"/>
                </a:solidFill>
                <a:latin typeface="Arial" panose="020B0604020202020204" pitchFamily="34" charset="0"/>
                <a:cs typeface="Arial" panose="020B0604020202020204" pitchFamily="34" charset="0"/>
              </a:rPr>
              <a:t>m</a:t>
            </a:r>
            <a:r>
              <a:rPr lang="en-US" sz="2400" dirty="0">
                <a:solidFill>
                  <a:schemeClr val="tx1"/>
                </a:solidFill>
                <a:effectLst/>
                <a:latin typeface="Arial" panose="020B0604020202020204" pitchFamily="34" charset="0"/>
                <a:cs typeface="Arial" panose="020B0604020202020204" pitchFamily="34" charset="0"/>
              </a:rPr>
              <a:t>ust be stored in a locked area.</a:t>
            </a:r>
            <a:r>
              <a:rPr lang="en-US" sz="2400" dirty="0">
                <a:solidFill>
                  <a:srgbClr val="FF0000"/>
                </a:solidFill>
                <a:effectLst/>
                <a:latin typeface="Arial" panose="020B0604020202020204" pitchFamily="34" charset="0"/>
                <a:cs typeface="Arial" panose="020B0604020202020204" pitchFamily="34" charset="0"/>
              </a:rPr>
              <a:t> </a:t>
            </a:r>
            <a:r>
              <a:rPr lang="en-US" sz="2400" dirty="0">
                <a:effectLst/>
                <a:latin typeface="Arial" panose="020B0604020202020204" pitchFamily="34" charset="0"/>
                <a:cs typeface="Arial" panose="020B0604020202020204" pitchFamily="34" charset="0"/>
              </a:rPr>
              <a:t>Consistent with the right to privacy, cameras are not allowed in residents bedrooms, bathrooms or other private areas. </a:t>
            </a:r>
            <a:endParaRPr lang="en-US" sz="2400" dirty="0">
              <a:latin typeface="Arial" panose="020B0604020202020204" pitchFamily="34" charset="0"/>
              <a:cs typeface="Arial" panose="020B0604020202020204" pitchFamily="34" charset="0"/>
            </a:endParaRPr>
          </a:p>
          <a:p>
            <a:pPr marL="0" indent="0">
              <a:buNone/>
            </a:pPr>
            <a:r>
              <a:rPr lang="en-US" sz="2400" b="1" dirty="0">
                <a:solidFill>
                  <a:schemeClr val="tx1"/>
                </a:solidFill>
                <a:latin typeface="Arial" panose="020B0604020202020204" pitchFamily="34" charset="0"/>
                <a:cs typeface="Arial" panose="020B0604020202020204" pitchFamily="34" charset="0"/>
              </a:rPr>
              <a:t>Accessibility- </a:t>
            </a:r>
            <a:r>
              <a:rPr lang="en-US" sz="2400" dirty="0">
                <a:solidFill>
                  <a:schemeClr val="tx1"/>
                </a:solidFill>
                <a:effectLst/>
                <a:latin typeface="Arial" panose="020B0604020202020204" pitchFamily="34" charset="0"/>
                <a:cs typeface="Arial" panose="020B0604020202020204" pitchFamily="34" charset="0"/>
              </a:rPr>
              <a:t>Each setting must be physically accessible to the individuals residing there so the individuals may function as independently as they wish. Individuals must be able to move around in the setting without physical barriers getting in their way. This is especially true for individuals utilizing wheelchairs or who require walking aids. Furniture must be placed in such a way that individuals can easily move around it, with pathways large enough for a wheelchair, scooter or walking aids if individuals with these types of mobility aids reside in the setting. </a:t>
            </a:r>
            <a:endParaRPr lang="en-US" sz="2400" dirty="0">
              <a:solidFill>
                <a:schemeClr val="tx1"/>
              </a:solidFill>
              <a:latin typeface="Arial" panose="020B0604020202020204" pitchFamily="34" charset="0"/>
              <a:cs typeface="Arial" panose="020B0604020202020204" pitchFamily="34" charset="0"/>
            </a:endParaRPr>
          </a:p>
          <a:p>
            <a:pPr marL="0" indent="0">
              <a:buNone/>
            </a:pPr>
            <a:endParaRPr lang="en-US" sz="2400" b="1" dirty="0">
              <a:solidFill>
                <a:schemeClr val="tx1"/>
              </a:solidFill>
              <a:latin typeface="Arial" panose="020B0604020202020204" pitchFamily="34" charset="0"/>
              <a:cs typeface="Arial" panose="020B0604020202020204" pitchFamily="34" charset="0"/>
            </a:endParaRPr>
          </a:p>
          <a:p>
            <a:pPr marL="0" indent="0">
              <a:buNone/>
            </a:pPr>
            <a:r>
              <a:rPr lang="en-US" sz="2400" b="1" dirty="0">
                <a:solidFill>
                  <a:schemeClr val="tx1"/>
                </a:solidFill>
                <a:latin typeface="Arial" panose="020B0604020202020204" pitchFamily="34" charset="0"/>
                <a:cs typeface="Arial" panose="020B0604020202020204" pitchFamily="34" charset="0"/>
              </a:rPr>
              <a:t>House rules- </a:t>
            </a:r>
            <a:r>
              <a:rPr lang="en-US" sz="2400" dirty="0">
                <a:solidFill>
                  <a:schemeClr val="tx1"/>
                </a:solidFill>
                <a:effectLst/>
                <a:latin typeface="Arial" panose="020B0604020202020204" pitchFamily="34" charset="0"/>
                <a:cs typeface="Arial" panose="020B0604020202020204" pitchFamily="34" charset="0"/>
              </a:rPr>
              <a:t>House rules are not permitted. </a:t>
            </a:r>
            <a:endParaRPr lang="en-US" sz="2400" dirty="0">
              <a:solidFill>
                <a:schemeClr val="tx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856100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E0293-C758-4312-A0C9-C9C071A911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7A3B20-9FE3-117C-3D34-81F2D9888E75}"/>
              </a:ext>
            </a:extLst>
          </p:cNvPr>
          <p:cNvSpPr>
            <a:spLocks noGrp="1"/>
          </p:cNvSpPr>
          <p:nvPr>
            <p:ph type="title"/>
          </p:nvPr>
        </p:nvSpPr>
        <p:spPr>
          <a:xfrm>
            <a:off x="0" y="168442"/>
            <a:ext cx="10223770" cy="1057244"/>
          </a:xfrm>
        </p:spPr>
        <p:txBody>
          <a:bodyPr>
            <a:noAutofit/>
          </a:bodyPr>
          <a:lstStyle/>
          <a:p>
            <a:r>
              <a:rPr lang="en-US" sz="3400" b="1" dirty="0"/>
              <a:t>HCBS Final Rule:</a:t>
            </a:r>
            <a:br>
              <a:rPr lang="en-US" sz="3400" b="1" dirty="0"/>
            </a:br>
            <a:r>
              <a:rPr lang="en-US" sz="3400" b="1" dirty="0"/>
              <a:t>Requirements for Residential Settings </a:t>
            </a:r>
          </a:p>
        </p:txBody>
      </p:sp>
      <p:sp>
        <p:nvSpPr>
          <p:cNvPr id="3" name="Content Placeholder 2">
            <a:extLst>
              <a:ext uri="{FF2B5EF4-FFF2-40B4-BE49-F238E27FC236}">
                <a16:creationId xmlns:a16="http://schemas.microsoft.com/office/drawing/2014/main" id="{816FBF49-D3EC-198F-66F4-2F8C8121DD59}"/>
              </a:ext>
            </a:extLst>
          </p:cNvPr>
          <p:cNvSpPr>
            <a:spLocks noGrp="1"/>
          </p:cNvSpPr>
          <p:nvPr>
            <p:ph idx="1"/>
          </p:nvPr>
        </p:nvSpPr>
        <p:spPr>
          <a:xfrm>
            <a:off x="0" y="1585608"/>
            <a:ext cx="11983453" cy="5103949"/>
          </a:xfrm>
        </p:spPr>
        <p:txBody>
          <a:bodyPr>
            <a:normAutofit fontScale="62500" lnSpcReduction="20000"/>
          </a:bodyPr>
          <a:lstStyle/>
          <a:p>
            <a:r>
              <a:rPr lang="en-US" sz="3800" b="1" dirty="0">
                <a:solidFill>
                  <a:schemeClr val="tx1"/>
                </a:solidFill>
                <a:latin typeface="Arial" panose="020B0604020202020204" pitchFamily="34" charset="0"/>
                <a:cs typeface="Arial" panose="020B0604020202020204" pitchFamily="34" charset="0"/>
              </a:rPr>
              <a:t>Evictions and appeals- </a:t>
            </a:r>
            <a:r>
              <a:rPr lang="en-US" sz="3800" dirty="0">
                <a:solidFill>
                  <a:schemeClr val="tx1"/>
                </a:solidFill>
                <a:effectLst/>
                <a:latin typeface="Arial" panose="020B0604020202020204" pitchFamily="34" charset="0"/>
                <a:cs typeface="Arial" panose="020B0604020202020204" pitchFamily="34" charset="0"/>
              </a:rPr>
              <a:t>Individuals receiving services must have a lease or other legally enforceable agreement that offers comparable responsibilities and protections from eviction that tenants have under the landlord/tenant law of the state, county, city or other locality. </a:t>
            </a:r>
          </a:p>
          <a:p>
            <a:r>
              <a:rPr lang="en-US" sz="3800" dirty="0">
                <a:solidFill>
                  <a:schemeClr val="tx1"/>
                </a:solidFill>
                <a:latin typeface="Arial" panose="020B0604020202020204" pitchFamily="34" charset="0"/>
                <a:cs typeface="Arial" panose="020B0604020202020204" pitchFamily="34" charset="0"/>
              </a:rPr>
              <a:t>F</a:t>
            </a:r>
            <a:r>
              <a:rPr lang="en-US" sz="3800" dirty="0">
                <a:solidFill>
                  <a:schemeClr val="tx1"/>
                </a:solidFill>
                <a:effectLst/>
                <a:latin typeface="Arial" panose="020B0604020202020204" pitchFamily="34" charset="0"/>
                <a:cs typeface="Arial" panose="020B0604020202020204" pitchFamily="34" charset="0"/>
              </a:rPr>
              <a:t>or settings in which landlord/tenant laws do not apply, MDHHS or its designee must ensure that a lease, Resident Care Agreement (RCA) or other written agreement is in place for </a:t>
            </a:r>
            <a:r>
              <a:rPr lang="en-US" sz="3800" dirty="0"/>
              <a:t>residents.</a:t>
            </a:r>
            <a:r>
              <a:rPr lang="en-US" sz="3800" dirty="0">
                <a:solidFill>
                  <a:schemeClr val="tx1"/>
                </a:solidFill>
                <a:effectLst/>
                <a:latin typeface="Arial" panose="020B0604020202020204" pitchFamily="34" charset="0"/>
                <a:cs typeface="Arial" panose="020B0604020202020204" pitchFamily="34" charset="0"/>
              </a:rPr>
              <a:t>  The lease or agreement must provide protections that address eviction processes and appeals like that of landlord/tenant laws.</a:t>
            </a:r>
          </a:p>
          <a:p>
            <a:r>
              <a:rPr lang="en-US" sz="3800" dirty="0">
                <a:solidFill>
                  <a:schemeClr val="tx1"/>
                </a:solidFill>
                <a:effectLst/>
                <a:latin typeface="Arial" panose="020B0604020202020204" pitchFamily="34" charset="0"/>
                <a:cs typeface="Arial" panose="020B0604020202020204" pitchFamily="34" charset="0"/>
              </a:rPr>
              <a:t>The RCA must be accompanied by the Summary of Residents</a:t>
            </a:r>
            <a:r>
              <a:rPr lang="en-US" sz="3800" dirty="0">
                <a:solidFill>
                  <a:schemeClr val="tx1"/>
                </a:solidFill>
                <a:latin typeface="Arial" panose="020B0604020202020204" pitchFamily="34" charset="0"/>
                <a:cs typeface="Arial" panose="020B0604020202020204" pitchFamily="34" charset="0"/>
              </a:rPr>
              <a:t> Rights document. An original copy of this document will be signed and kept onsite at the setting with a copy provided to the individual.</a:t>
            </a:r>
          </a:p>
          <a:p>
            <a:r>
              <a:rPr lang="en-US" sz="3800" dirty="0">
                <a:solidFill>
                  <a:schemeClr val="tx1"/>
                </a:solidFill>
                <a:latin typeface="Arial" panose="020B0604020202020204" pitchFamily="34" charset="0"/>
                <a:cs typeface="Arial" panose="020B0604020202020204" pitchFamily="34" charset="0"/>
              </a:rPr>
              <a:t>The Summary of Resident’s Rights must be completed upon a move into a setting and annually thereafter.</a:t>
            </a:r>
          </a:p>
          <a:p>
            <a:r>
              <a:rPr lang="en-US" sz="3800" b="1" dirty="0">
                <a:solidFill>
                  <a:schemeClr val="tx1"/>
                </a:solidFill>
                <a:latin typeface="Arial" panose="020B0604020202020204" pitchFamily="34" charset="0"/>
                <a:cs typeface="Arial" panose="020B0604020202020204" pitchFamily="34" charset="0"/>
              </a:rPr>
              <a:t>Control of </a:t>
            </a:r>
            <a:r>
              <a:rPr lang="en-US" sz="3800" b="1" dirty="0"/>
              <a:t>p</a:t>
            </a:r>
            <a:r>
              <a:rPr lang="en-US" sz="3800" b="1" dirty="0">
                <a:solidFill>
                  <a:schemeClr val="tx1"/>
                </a:solidFill>
                <a:latin typeface="Arial" panose="020B0604020202020204" pitchFamily="34" charset="0"/>
                <a:cs typeface="Arial" panose="020B0604020202020204" pitchFamily="34" charset="0"/>
              </a:rPr>
              <a:t>ersonal resources- </a:t>
            </a:r>
            <a:r>
              <a:rPr lang="en-US" sz="3800" dirty="0">
                <a:solidFill>
                  <a:schemeClr val="tx1"/>
                </a:solidFill>
                <a:effectLst/>
                <a:latin typeface="Arial" panose="020B0604020202020204" pitchFamily="34" charset="0"/>
                <a:cs typeface="Arial" panose="020B0604020202020204" pitchFamily="34" charset="0"/>
              </a:rPr>
              <a:t>The HCBS Final Rule requires that individuals be able to control their personal resources. </a:t>
            </a:r>
          </a:p>
          <a:p>
            <a:endParaRPr lang="en-US" dirty="0"/>
          </a:p>
        </p:txBody>
      </p:sp>
    </p:spTree>
    <p:extLst>
      <p:ext uri="{BB962C8B-B14F-4D97-AF65-F5344CB8AC3E}">
        <p14:creationId xmlns:p14="http://schemas.microsoft.com/office/powerpoint/2010/main" val="19912019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c0d83692-8000-456c-81e0-753272234f01" ContentTypeId="0x010100D80FC88A48A3EA4889EF01C87FCFD42A" PreviousValue="false"/>
</file>

<file path=customXml/item2.xml><?xml version="1.0" encoding="utf-8"?>
<p:properties xmlns:p="http://schemas.microsoft.com/office/2006/metadata/properties" xmlns:xsi="http://www.w3.org/2001/XMLSchema-instance" xmlns:pc="http://schemas.microsoft.com/office/infopath/2007/PartnerControls">
  <documentManagement>
    <kfc2e9f34b584e09a4dfad45193fd617 xmlns="e4664c3e-f049-4574-bd7d-7499d2032cca">
      <Terms xmlns="http://schemas.microsoft.com/office/infopath/2007/PartnerControls">
        <TermInfo xmlns="http://schemas.microsoft.com/office/infopath/2007/PartnerControls">
          <TermName xmlns="http://schemas.microsoft.com/office/infopath/2007/PartnerControls">All Employees</TermName>
          <TermId xmlns="http://schemas.microsoft.com/office/infopath/2007/PartnerControls">6bc884fa-9dfb-49ce-af07-824c4a8a1ac0</TermId>
        </TermInfo>
      </Terms>
    </kfc2e9f34b584e09a4dfad45193fd617>
    <d8220c9e1229488886af245725860cbe xmlns="e4664c3e-f049-4574-bd7d-7499d2032cca">
      <Terms xmlns="http://schemas.microsoft.com/office/infopath/2007/PartnerControls"/>
    </d8220c9e1229488886af245725860cbe>
    <lcf76f155ced4ddcb4097134ff3c332f xmlns="2e98a9ed-903a-4bd6-a896-1915695c2f25">
      <Terms xmlns="http://schemas.microsoft.com/office/infopath/2007/PartnerControls"/>
    </lcf76f155ced4ddcb4097134ff3c332f>
    <Page_x0020_Sort_x0020_Order xmlns="e4664c3e-f049-4574-bd7d-7499d2032cca" xsi:nil="true"/>
    <Fillable xmlns="e4664c3e-f049-4574-bd7d-7499d2032cca" xsi:nil="true"/>
    <Document_x0020_Description xmlns="e4664c3e-f049-4574-bd7d-7499d2032cca" xsi:nil="true"/>
    <TaxCatchAll xmlns="e4664c3e-f049-4574-bd7d-7499d2032cca">
      <Value>1</Value>
    </TaxCatchAll>
    <Sort_x0020_Order xmlns="e4664c3e-f049-4574-bd7d-7499d2032cca" xsi:nil="true"/>
    <som_IsOpenInNewTab xmlns="e4664c3e-f049-4574-bd7d-7499d2032cca">false</som_IsOpenInNewTab>
    <k34b14aa96934db7a6567dc83a5ee0ba xmlns="e4664c3e-f049-4574-bd7d-7499d2032cca">
      <Terms xmlns="http://schemas.microsoft.com/office/infopath/2007/PartnerControls"/>
    </k34b14aa96934db7a6567dc83a5ee0ba>
    <Document_x0020_Number xmlns="e4664c3e-f049-4574-bd7d-7499d2032cc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SOM Document" ma:contentTypeID="0x010100D80FC88A48A3EA4889EF01C87FCFD42A00243C14779FEA2F42A557E2184FC98439" ma:contentTypeVersion="79" ma:contentTypeDescription="" ma:contentTypeScope="" ma:versionID="38b649522c3e17ae7e9e8204d5173fca">
  <xsd:schema xmlns:xsd="http://www.w3.org/2001/XMLSchema" xmlns:xs="http://www.w3.org/2001/XMLSchema" xmlns:p="http://schemas.microsoft.com/office/2006/metadata/properties" xmlns:ns2="e4664c3e-f049-4574-bd7d-7499d2032cca" xmlns:ns3="d125b1c7-4def-4c17-bd53-bec34a62c486" xmlns:ns4="2e98a9ed-903a-4bd6-a896-1915695c2f25" targetNamespace="http://schemas.microsoft.com/office/2006/metadata/properties" ma:root="true" ma:fieldsID="c01a2bd3b939408b8cdc29460febc1e9" ns2:_="" ns3:_="" ns4:_="">
    <xsd:import namespace="e4664c3e-f049-4574-bd7d-7499d2032cca"/>
    <xsd:import namespace="d125b1c7-4def-4c17-bd53-bec34a62c486"/>
    <xsd:import namespace="2e98a9ed-903a-4bd6-a896-1915695c2f25"/>
    <xsd:element name="properties">
      <xsd:complexType>
        <xsd:sequence>
          <xsd:element name="documentManagement">
            <xsd:complexType>
              <xsd:all>
                <xsd:element ref="ns2:Document_x0020_Number" minOccurs="0"/>
                <xsd:element ref="ns2:Document_x0020_Description" minOccurs="0"/>
                <xsd:element ref="ns2:Page_x0020_Sort_x0020_Order" minOccurs="0"/>
                <xsd:element ref="ns2:Sort_x0020_Order" minOccurs="0"/>
                <xsd:element ref="ns2:Fillable" minOccurs="0"/>
                <xsd:element ref="ns2:som_IsOpenInNewTab" minOccurs="0"/>
                <xsd:element ref="ns2:kfc2e9f34b584e09a4dfad45193fd617" minOccurs="0"/>
                <xsd:element ref="ns2:k34b14aa96934db7a6567dc83a5ee0ba" minOccurs="0"/>
                <xsd:element ref="ns2:d8220c9e1229488886af245725860cbe" minOccurs="0"/>
                <xsd:element ref="ns2:TaxCatchAll" minOccurs="0"/>
                <xsd:element ref="ns2:TaxCatchAllLabel" minOccurs="0"/>
                <xsd:element ref="ns3:SharedWithUsers" minOccurs="0"/>
                <xsd:element ref="ns3:SharedWithDetails" minOccurs="0"/>
                <xsd:element ref="ns4:MediaServiceMetadata" minOccurs="0"/>
                <xsd:element ref="ns4:MediaServiceOCR" minOccurs="0"/>
                <xsd:element ref="ns4:MediaServiceGenerationTime" minOccurs="0"/>
                <xsd:element ref="ns4:MediaServiceEventHashCode" minOccurs="0"/>
                <xsd:element ref="ns4:lcf76f155ced4ddcb4097134ff3c332f" minOccurs="0"/>
                <xsd:element ref="ns4: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664c3e-f049-4574-bd7d-7499d2032cca" elementFormDefault="qualified">
    <xsd:import namespace="http://schemas.microsoft.com/office/2006/documentManagement/types"/>
    <xsd:import namespace="http://schemas.microsoft.com/office/infopath/2007/PartnerControls"/>
    <xsd:element name="Document_x0020_Number" ma:index="2" nillable="true" ma:displayName="Document Number" ma:internalName="Document_x0020_Number">
      <xsd:simpleType>
        <xsd:restriction base="dms:Text">
          <xsd:maxLength value="255"/>
        </xsd:restriction>
      </xsd:simpleType>
    </xsd:element>
    <xsd:element name="Document_x0020_Description" ma:index="3" nillable="true" ma:displayName="Document Description" ma:internalName="Document_x0020_Description">
      <xsd:simpleType>
        <xsd:restriction base="dms:Note">
          <xsd:maxLength value="255"/>
        </xsd:restriction>
      </xsd:simpleType>
    </xsd:element>
    <xsd:element name="Page_x0020_Sort_x0020_Order" ma:index="6" nillable="true" ma:displayName="Page Sort Order" ma:internalName="Page_x0020_Sort_x0020_Order">
      <xsd:simpleType>
        <xsd:restriction base="dms:Number"/>
      </xsd:simpleType>
    </xsd:element>
    <xsd:element name="Sort_x0020_Order" ma:index="7" nillable="true" ma:displayName="Sort Order" ma:internalName="Sort_x0020_Order">
      <xsd:simpleType>
        <xsd:restriction base="dms:Number"/>
      </xsd:simpleType>
    </xsd:element>
    <xsd:element name="Fillable" ma:index="8" nillable="true" ma:displayName="Fillable" ma:format="Dropdown" ma:internalName="Fillable">
      <xsd:simpleType>
        <xsd:restriction base="dms:Choice">
          <xsd:enumeration value="Nonfillable"/>
          <xsd:enumeration value="Fillable"/>
        </xsd:restriction>
      </xsd:simpleType>
    </xsd:element>
    <xsd:element name="som_IsOpenInNewTab" ma:index="9" nillable="true" ma:displayName="Open Link In New Tab" ma:default="0" ma:internalName="som_IsOpenInNewTab">
      <xsd:simpleType>
        <xsd:restriction base="dms:Boolean"/>
      </xsd:simpleType>
    </xsd:element>
    <xsd:element name="kfc2e9f34b584e09a4dfad45193fd617" ma:index="11" nillable="true" ma:taxonomy="true" ma:internalName="kfc2e9f34b584e09a4dfad45193fd617" ma:taxonomyFieldName="Content_x0020_Audience" ma:displayName="Content Audience" ma:default="1;#All Employees|6bc884fa-9dfb-49ce-af07-824c4a8a1ac0" ma:fieldId="{4fc2e9f3-4b58-4e09-a4df-ad45193fd617}" ma:sspId="c0d83692-8000-456c-81e0-753272234f01" ma:termSetId="1b6069bf-5926-44b7-98d6-cc0bec659d35" ma:anchorId="00000000-0000-0000-0000-000000000000" ma:open="false" ma:isKeyword="false">
      <xsd:complexType>
        <xsd:sequence>
          <xsd:element ref="pc:Terms" minOccurs="0" maxOccurs="1"/>
        </xsd:sequence>
      </xsd:complexType>
    </xsd:element>
    <xsd:element name="k34b14aa96934db7a6567dc83a5ee0ba" ma:index="12" nillable="true" ma:taxonomy="true" ma:internalName="k34b14aa96934db7a6567dc83a5ee0ba" ma:taxonomyFieldName="Topic_x0020_Keyword" ma:displayName="Topic Keyword" ma:default="" ma:fieldId="{434b14aa-9693-4db7-a656-7dc83a5ee0ba}" ma:taxonomyMulti="true" ma:sspId="c0d83692-8000-456c-81e0-753272234f01" ma:termSetId="327cd3ef-44fa-40bc-92ad-acd4fab1e856" ma:anchorId="00000000-0000-0000-0000-000000000000" ma:open="false" ma:isKeyword="false">
      <xsd:complexType>
        <xsd:sequence>
          <xsd:element ref="pc:Terms" minOccurs="0" maxOccurs="1"/>
        </xsd:sequence>
      </xsd:complexType>
    </xsd:element>
    <xsd:element name="d8220c9e1229488886af245725860cbe" ma:index="14" nillable="true" ma:taxonomy="true" ma:internalName="d8220c9e1229488886af245725860cbe" ma:taxonomyFieldName="Type_x0020_Keyword" ma:displayName="Type Keyword" ma:default="" ma:fieldId="{d8220c9e-1229-4888-86af-245725860cbe}" ma:taxonomyMulti="true" ma:sspId="c0d83692-8000-456c-81e0-753272234f01" ma:termSetId="18693f18-3c31-473d-87dc-6b6a3b715b36" ma:anchorId="00000000-0000-0000-0000-000000000000" ma:open="false" ma:isKeyword="false">
      <xsd:complexType>
        <xsd:sequence>
          <xsd:element ref="pc:Terms" minOccurs="0" maxOccurs="1"/>
        </xsd:sequence>
      </xsd:complexType>
    </xsd:element>
    <xsd:element name="TaxCatchAll" ma:index="20" nillable="true" ma:displayName="Taxonomy Catch All Column" ma:description="" ma:hidden="true" ma:list="{7f7b6bad-8f56-4d5c-83fc-fb4457ffa153}" ma:internalName="TaxCatchAll" ma:showField="CatchAllData" ma:web="b0f9a085-db03-407c-a150-e76dea02d7d1">
      <xsd:complexType>
        <xsd:complexContent>
          <xsd:extension base="dms:MultiChoiceLookup">
            <xsd:sequence>
              <xsd:element name="Value" type="dms:Lookup" maxOccurs="unbounded" minOccurs="0" nillable="true"/>
            </xsd:sequence>
          </xsd:extension>
        </xsd:complexContent>
      </xsd:complexType>
    </xsd:element>
    <xsd:element name="TaxCatchAllLabel" ma:index="21" nillable="true" ma:displayName="Taxonomy Catch All Column1" ma:description="" ma:hidden="true" ma:list="{7f7b6bad-8f56-4d5c-83fc-fb4457ffa153}" ma:internalName="TaxCatchAllLabel" ma:readOnly="true" ma:showField="CatchAllDataLabel" ma:web="b0f9a085-db03-407c-a150-e76dea02d7d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125b1c7-4def-4c17-bd53-bec34a62c486"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e98a9ed-903a-4bd6-a896-1915695c2f25" elementFormDefault="qualified">
    <xsd:import namespace="http://schemas.microsoft.com/office/2006/documentManagement/types"/>
    <xsd:import namespace="http://schemas.microsoft.com/office/infopath/2007/PartnerControls"/>
    <xsd:element name="MediaServiceMetadata" ma:index="24" nillable="true" ma:displayName="MediaServiceMetadata" ma:description="" ma:hidden="true" ma:internalName="MediaServiceMetadata" ma:readOnly="true">
      <xsd:simpleType>
        <xsd:restriction base="dms:Note"/>
      </xsd:simpleType>
    </xsd:element>
    <xsd:element name="MediaServiceOCR" ma:index="25" nillable="true" ma:displayName="Extracted Text" ma:internalName="MediaServiceOCR" ma:readOnly="true">
      <xsd:simpleType>
        <xsd:restriction base="dms:Note">
          <xsd:maxLength value="255"/>
        </xsd:restriction>
      </xsd:simpleType>
    </xsd:element>
    <xsd:element name="MediaServiceGenerationTime" ma:index="26" nillable="true" ma:displayName="MediaServiceGenerationTime" ma:hidden="true" ma:internalName="MediaServiceGenerationTime" ma:readOnly="true">
      <xsd:simpleType>
        <xsd:restriction base="dms:Text"/>
      </xsd:simpleType>
    </xsd:element>
    <xsd:element name="MediaServiceEventHashCode" ma:index="27" nillable="true" ma:displayName="MediaServiceEventHashCode" ma:hidden="true" ma:internalName="MediaServiceEventHashCode" ma:readOnly="true">
      <xsd:simpleType>
        <xsd:restriction base="dms:Text"/>
      </xsd:simpleType>
    </xsd:element>
    <xsd:element name="lcf76f155ced4ddcb4097134ff3c332f" ma:index="29" nillable="true" ma:taxonomy="true" ma:internalName="lcf76f155ced4ddcb4097134ff3c332f" ma:taxonomyFieldName="MediaServiceImageTags" ma:displayName="Image Tags" ma:readOnly="false" ma:fieldId="{5cf76f15-5ced-4ddc-b409-7134ff3c332f}" ma:taxonomyMulti="true" ma:sspId="c0d83692-8000-456c-81e0-753272234f01" ma:termSetId="09814cd3-568e-fe90-9814-8d621ff8fb84" ma:anchorId="fba54fb3-c3e1-fe81-a776-ca4b69148c4d" ma:open="true" ma:isKeyword="false">
      <xsd:complexType>
        <xsd:sequence>
          <xsd:element ref="pc:Terms" minOccurs="0" maxOccurs="1"/>
        </xsd:sequence>
      </xsd:complexType>
    </xsd:element>
    <xsd:element name="MediaServiceFastMetadata" ma:index="30"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DD1CE3-8F54-4D7C-B954-BFC16B7C6DBC}">
  <ds:schemaRefs>
    <ds:schemaRef ds:uri="Microsoft.SharePoint.Taxonomy.ContentTypeSync"/>
  </ds:schemaRefs>
</ds:datastoreItem>
</file>

<file path=customXml/itemProps2.xml><?xml version="1.0" encoding="utf-8"?>
<ds:datastoreItem xmlns:ds="http://schemas.openxmlformats.org/officeDocument/2006/customXml" ds:itemID="{3352D83C-18C1-479F-99FC-608D316E7C14}">
  <ds:schemaRefs>
    <ds:schemaRef ds:uri="http://schemas.microsoft.com/office/2006/metadata/properties"/>
    <ds:schemaRef ds:uri="http://schemas.microsoft.com/office/infopath/2007/PartnerControls"/>
    <ds:schemaRef ds:uri="e4664c3e-f049-4574-bd7d-7499d2032cca"/>
    <ds:schemaRef ds:uri="2e98a9ed-903a-4bd6-a896-1915695c2f25"/>
  </ds:schemaRefs>
</ds:datastoreItem>
</file>

<file path=customXml/itemProps3.xml><?xml version="1.0" encoding="utf-8"?>
<ds:datastoreItem xmlns:ds="http://schemas.openxmlformats.org/officeDocument/2006/customXml" ds:itemID="{3C025E6F-3E50-4E10-BC95-30D9B4B33FE5}">
  <ds:schemaRefs>
    <ds:schemaRef ds:uri="http://schemas.microsoft.com/sharepoint/v3/contenttype/forms"/>
  </ds:schemaRefs>
</ds:datastoreItem>
</file>

<file path=customXml/itemProps4.xml><?xml version="1.0" encoding="utf-8"?>
<ds:datastoreItem xmlns:ds="http://schemas.openxmlformats.org/officeDocument/2006/customXml" ds:itemID="{3BCE8960-E208-40A8-A158-C528184B35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4664c3e-f049-4574-bd7d-7499d2032cca"/>
    <ds:schemaRef ds:uri="d125b1c7-4def-4c17-bd53-bec34a62c486"/>
    <ds:schemaRef ds:uri="2e98a9ed-903a-4bd6-a896-1915695c2f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25360</TotalTime>
  <Words>7481</Words>
  <Application>Microsoft Office PowerPoint</Application>
  <PresentationFormat>Widescreen</PresentationFormat>
  <Paragraphs>505</Paragraphs>
  <Slides>74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74</vt:i4>
      </vt:variant>
    </vt:vector>
  </HeadingPairs>
  <TitlesOfParts>
    <vt:vector size="80" baseType="lpstr">
      <vt:lpstr>ＭＳ Ｐゴシック</vt:lpstr>
      <vt:lpstr>Aptos</vt:lpstr>
      <vt:lpstr>Arial</vt:lpstr>
      <vt:lpstr>Calibri</vt:lpstr>
      <vt:lpstr>Wingdings</vt:lpstr>
      <vt:lpstr>Office Theme</vt:lpstr>
      <vt:lpstr>Home and Community Based Services Case Manager/Supports Coordinator Training  Module 3: Compliance Monitoring  </vt:lpstr>
      <vt:lpstr>Learning Objectives</vt:lpstr>
      <vt:lpstr>PART 1:</vt:lpstr>
      <vt:lpstr>Final Rule- Review</vt:lpstr>
      <vt:lpstr>HCBS Final Rule: Requirements for Residential Settings</vt:lpstr>
      <vt:lpstr>HCBS Final Rule: Requirements for Residential Settings </vt:lpstr>
      <vt:lpstr>HCBS Final Rule: Requirements for Residential Settings </vt:lpstr>
      <vt:lpstr>HCBS Final Rule: Requirements for Residential Settings </vt:lpstr>
      <vt:lpstr>HCBS Final Rule: Requirements for Residential Settings </vt:lpstr>
      <vt:lpstr>HCBS Final Rule: Service Specific HCBS Requirements</vt:lpstr>
      <vt:lpstr>HCBS Final Rule: Service Specific HCBS Requirements </vt:lpstr>
      <vt:lpstr>Knowledge Checkpoint</vt:lpstr>
      <vt:lpstr>Knowledge Checkpoint</vt:lpstr>
      <vt:lpstr>Knowledge Checkpoint</vt:lpstr>
      <vt:lpstr>Knowledge Checkpoint</vt:lpstr>
      <vt:lpstr>PART 2:</vt:lpstr>
      <vt:lpstr>CMHSP Role- Broad Overview</vt:lpstr>
      <vt:lpstr>CMHSP Role-HCBS Responsibilities</vt:lpstr>
      <vt:lpstr>CMHSP Role- HCBS Compliance Monitoring</vt:lpstr>
      <vt:lpstr>PIHP Role- HCBS Responsibilities</vt:lpstr>
      <vt:lpstr>PIHP Role- HCBS Compliance Monitoring</vt:lpstr>
      <vt:lpstr>CM/SC Role- Broad Overview</vt:lpstr>
      <vt:lpstr>CM/SC Role- HCBS Responsibilities</vt:lpstr>
      <vt:lpstr>CM/SC Role- HCBS Compliance Monitoring</vt:lpstr>
      <vt:lpstr>Collaboration Between the CMH, PIHP and CM/SC</vt:lpstr>
      <vt:lpstr>Collaboration Between the CMH, PIHP and CM/SC </vt:lpstr>
      <vt:lpstr>Collaboration Between the CMH, PIHP and CM/SC </vt:lpstr>
      <vt:lpstr>PART 3:</vt:lpstr>
      <vt:lpstr>Compliance Monitoring</vt:lpstr>
      <vt:lpstr>HCBS Assessments</vt:lpstr>
      <vt:lpstr>Corrective Action Plan (CAP)</vt:lpstr>
      <vt:lpstr>Heightened Scrutiny (HS)</vt:lpstr>
      <vt:lpstr>What Triggers Heightened Scrutiny?</vt:lpstr>
      <vt:lpstr>Heightened Scrutiny Process</vt:lpstr>
      <vt:lpstr>The Critical Role of the CM/SC in Ensuring Provider Compliance with HCBS Requirements</vt:lpstr>
      <vt:lpstr>PART 4:</vt:lpstr>
      <vt:lpstr>Remember the Purpose of the HCBS Rule Set</vt:lpstr>
      <vt:lpstr>Collaboration Is Essential for Achieving Compliance</vt:lpstr>
      <vt:lpstr>Collaboration Is Essential for Achieving Compliance </vt:lpstr>
      <vt:lpstr>Individual’s Choice</vt:lpstr>
      <vt:lpstr>Individual’s Choice</vt:lpstr>
      <vt:lpstr>Individual’s Choice</vt:lpstr>
      <vt:lpstr>Individual’s Choice</vt:lpstr>
      <vt:lpstr>Individual’s Choice</vt:lpstr>
      <vt:lpstr>Individual’s Choice</vt:lpstr>
      <vt:lpstr>Improving IPOS Documentation</vt:lpstr>
      <vt:lpstr>Freedom/Independence:  Movement Within the Setting</vt:lpstr>
      <vt:lpstr>Modifications/Restrictions</vt:lpstr>
      <vt:lpstr>Modifications/Restrictions </vt:lpstr>
      <vt:lpstr>Modifications/Restrictions </vt:lpstr>
      <vt:lpstr>Modifications/Restrictions </vt:lpstr>
      <vt:lpstr>Challenges of Shared Space Modifications</vt:lpstr>
      <vt:lpstr>Impact of Modifications/Restrictions on Other Residents</vt:lpstr>
      <vt:lpstr>Planning for All Residents in Shared Settings</vt:lpstr>
      <vt:lpstr>Overcoming Inadvertent Restrictions</vt:lpstr>
      <vt:lpstr>Freedom/Independence:  Ability to Come and Go From the Setting</vt:lpstr>
      <vt:lpstr>Freedom/Independence:  Ability to Come and Go From the Setting </vt:lpstr>
      <vt:lpstr>Opportunities for Employment (or Not)</vt:lpstr>
      <vt:lpstr>Community Engagement</vt:lpstr>
      <vt:lpstr>Community Engagement </vt:lpstr>
      <vt:lpstr>Community Engagement </vt:lpstr>
      <vt:lpstr>Community Engagement </vt:lpstr>
      <vt:lpstr>Community Engagement </vt:lpstr>
      <vt:lpstr>Community Living Supports (CLS)</vt:lpstr>
      <vt:lpstr>Documentation</vt:lpstr>
      <vt:lpstr>Documentation </vt:lpstr>
      <vt:lpstr>Documentation </vt:lpstr>
      <vt:lpstr>Documentation </vt:lpstr>
      <vt:lpstr>Documentation </vt:lpstr>
      <vt:lpstr>Documentation</vt:lpstr>
      <vt:lpstr>Documentation </vt:lpstr>
      <vt:lpstr>Documentation </vt:lpstr>
      <vt:lpstr>Additional 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dc:title>
  <dc:creator>Lee, Vong</dc:creator>
  <cp:lastModifiedBy>Hart, Kara (DHHS)</cp:lastModifiedBy>
  <cp:revision>47</cp:revision>
  <dcterms:created xsi:type="dcterms:W3CDTF">2023-02-06T16:32:06Z</dcterms:created>
  <dcterms:modified xsi:type="dcterms:W3CDTF">2026-05-29T19:23:01Z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a2fed65-62e7-46ea-af74-187e0c17143a_Enabled">
    <vt:lpwstr>true</vt:lpwstr>
  </property>
  <property fmtid="{D5CDD505-2E9C-101B-9397-08002B2CF9AE}" pid="3" name="MSIP_Label_3a2fed65-62e7-46ea-af74-187e0c17143a_SetDate">
    <vt:lpwstr>2023-03-21T16:21:15Z</vt:lpwstr>
  </property>
  <property fmtid="{D5CDD505-2E9C-101B-9397-08002B2CF9AE}" pid="4" name="MSIP_Label_3a2fed65-62e7-46ea-af74-187e0c17143a_Method">
    <vt:lpwstr>Privileged</vt:lpwstr>
  </property>
  <property fmtid="{D5CDD505-2E9C-101B-9397-08002B2CF9AE}" pid="5" name="MSIP_Label_3a2fed65-62e7-46ea-af74-187e0c17143a_Name">
    <vt:lpwstr>3a2fed65-62e7-46ea-af74-187e0c17143a</vt:lpwstr>
  </property>
  <property fmtid="{D5CDD505-2E9C-101B-9397-08002B2CF9AE}" pid="6" name="MSIP_Label_3a2fed65-62e7-46ea-af74-187e0c17143a_SiteId">
    <vt:lpwstr>d5fb7087-3777-42ad-966a-892ef47225d1</vt:lpwstr>
  </property>
  <property fmtid="{D5CDD505-2E9C-101B-9397-08002B2CF9AE}" pid="7" name="MSIP_Label_3a2fed65-62e7-46ea-af74-187e0c17143a_ActionId">
    <vt:lpwstr>58ac1235-80af-4f2d-b87b-9b7eea05dab5</vt:lpwstr>
  </property>
  <property fmtid="{D5CDD505-2E9C-101B-9397-08002B2CF9AE}" pid="8" name="MSIP_Label_3a2fed65-62e7-46ea-af74-187e0c17143a_ContentBits">
    <vt:lpwstr>0</vt:lpwstr>
  </property>
  <property fmtid="{D5CDD505-2E9C-101B-9397-08002B2CF9AE}" pid="9" name="ContentTypeId">
    <vt:lpwstr>0x010100D80FC88A48A3EA4889EF01C87FCFD42A00243C14779FEA2F42A557E2184FC98439</vt:lpwstr>
  </property>
</Properties>
</file>