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modernComment_13A_FDAD0DA3.xml" ContentType="application/vnd.ms-powerpoint.comments+xml"/>
  <Override PartName="/ppt/comments/modernComment_335_320533A4.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88"/>
  </p:notesMasterIdLst>
  <p:sldIdLst>
    <p:sldId id="820" r:id="rId6"/>
    <p:sldId id="282" r:id="rId7"/>
    <p:sldId id="264" r:id="rId8"/>
    <p:sldId id="262" r:id="rId9"/>
    <p:sldId id="268" r:id="rId10"/>
    <p:sldId id="269" r:id="rId11"/>
    <p:sldId id="270" r:id="rId12"/>
    <p:sldId id="313" r:id="rId13"/>
    <p:sldId id="314" r:id="rId14"/>
    <p:sldId id="273" r:id="rId15"/>
    <p:sldId id="315" r:id="rId16"/>
    <p:sldId id="271" r:id="rId17"/>
    <p:sldId id="272" r:id="rId18"/>
    <p:sldId id="317" r:id="rId19"/>
    <p:sldId id="316" r:id="rId20"/>
    <p:sldId id="318" r:id="rId21"/>
    <p:sldId id="319" r:id="rId22"/>
    <p:sldId id="321" r:id="rId23"/>
    <p:sldId id="322" r:id="rId24"/>
    <p:sldId id="323" r:id="rId25"/>
    <p:sldId id="325" r:id="rId26"/>
    <p:sldId id="368" r:id="rId27"/>
    <p:sldId id="326" r:id="rId28"/>
    <p:sldId id="833" r:id="rId29"/>
    <p:sldId id="327" r:id="rId30"/>
    <p:sldId id="328" r:id="rId31"/>
    <p:sldId id="366" r:id="rId32"/>
    <p:sldId id="330" r:id="rId33"/>
    <p:sldId id="331" r:id="rId34"/>
    <p:sldId id="332" r:id="rId35"/>
    <p:sldId id="335" r:id="rId36"/>
    <p:sldId id="821" r:id="rId37"/>
    <p:sldId id="333" r:id="rId38"/>
    <p:sldId id="336" r:id="rId39"/>
    <p:sldId id="283" r:id="rId40"/>
    <p:sldId id="337" r:id="rId41"/>
    <p:sldId id="334" r:id="rId42"/>
    <p:sldId id="822" r:id="rId43"/>
    <p:sldId id="338" r:id="rId44"/>
    <p:sldId id="824" r:id="rId45"/>
    <p:sldId id="339" r:id="rId46"/>
    <p:sldId id="340" r:id="rId47"/>
    <p:sldId id="341" r:id="rId48"/>
    <p:sldId id="826" r:id="rId49"/>
    <p:sldId id="342" r:id="rId50"/>
    <p:sldId id="343" r:id="rId51"/>
    <p:sldId id="274" r:id="rId52"/>
    <p:sldId id="275" r:id="rId53"/>
    <p:sldId id="834" r:id="rId54"/>
    <p:sldId id="828" r:id="rId55"/>
    <p:sldId id="344" r:id="rId56"/>
    <p:sldId id="278" r:id="rId57"/>
    <p:sldId id="345" r:id="rId58"/>
    <p:sldId id="276" r:id="rId59"/>
    <p:sldId id="346" r:id="rId60"/>
    <p:sldId id="347" r:id="rId61"/>
    <p:sldId id="829" r:id="rId62"/>
    <p:sldId id="348" r:id="rId63"/>
    <p:sldId id="349" r:id="rId64"/>
    <p:sldId id="830" r:id="rId65"/>
    <p:sldId id="294" r:id="rId66"/>
    <p:sldId id="350" r:id="rId67"/>
    <p:sldId id="351" r:id="rId68"/>
    <p:sldId id="352" r:id="rId69"/>
    <p:sldId id="353" r:id="rId70"/>
    <p:sldId id="831" r:id="rId71"/>
    <p:sldId id="354" r:id="rId72"/>
    <p:sldId id="367" r:id="rId73"/>
    <p:sldId id="280" r:id="rId74"/>
    <p:sldId id="356" r:id="rId75"/>
    <p:sldId id="357" r:id="rId76"/>
    <p:sldId id="358" r:id="rId77"/>
    <p:sldId id="359" r:id="rId78"/>
    <p:sldId id="360" r:id="rId79"/>
    <p:sldId id="361" r:id="rId80"/>
    <p:sldId id="362" r:id="rId81"/>
    <p:sldId id="363" r:id="rId82"/>
    <p:sldId id="832" r:id="rId83"/>
    <p:sldId id="364" r:id="rId84"/>
    <p:sldId id="279" r:id="rId85"/>
    <p:sldId id="365" r:id="rId86"/>
    <p:sldId id="310"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817A1F-0EA5-8E84-E5A0-328C71DB8EDB}" name="Droelle, Isabella (DHHS)" initials="ID" userId="S::DroelleI@michigan.gov::ee2f032e-4113-4394-9b84-5d9339594747" providerId="AD"/>
  <p188:author id="{88FC46A4-DAE9-9266-75E7-2E03B5ABE091}" name="Shepherd, Millie (DHHS)" initials="MS" userId="S::ShepherdM@michigan.gov::97ad60bf-6e39-450b-9390-e983d67600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4E"/>
    <a:srgbClr val="0F40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27"/>
  </p:normalViewPr>
  <p:slideViewPr>
    <p:cSldViewPr snapToGrid="0">
      <p:cViewPr varScale="1">
        <p:scale>
          <a:sx n="111" d="100"/>
          <a:sy n="111" d="100"/>
        </p:scale>
        <p:origin x="594" y="96"/>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presProps" Target="pres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1.xml"/><Relationship Id="rId90"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comments/modernComment_13A_FDAD0DA3.xml><?xml version="1.0" encoding="utf-8"?>
<p188:cmLst xmlns:a="http://schemas.openxmlformats.org/drawingml/2006/main" xmlns:r="http://schemas.openxmlformats.org/officeDocument/2006/relationships" xmlns:p188="http://schemas.microsoft.com/office/powerpoint/2018/8/main">
  <p188:cm id="{74FB5909-04C9-4051-8CC3-1EA3CF64B9DE}" authorId="{7C817A1F-0EA5-8E84-E5A0-328C71DB8EDB}" created="2025-12-17T19:38:21.686">
    <ac:txMkLst xmlns:ac="http://schemas.microsoft.com/office/drawing/2013/main/command">
      <pc:docMk xmlns:pc="http://schemas.microsoft.com/office/powerpoint/2013/main/command"/>
      <pc:sldMk xmlns:pc="http://schemas.microsoft.com/office/powerpoint/2013/main/command" cId="4255976867" sldId="314"/>
      <ac:spMk id="3" creationId="{9F7D0387-C1FE-A4C8-4D64-8551E2F39E37}"/>
      <ac:txMk cp="200" len="32">
        <ac:context len="433" hash="790418505"/>
      </ac:txMk>
    </ac:txMkLst>
    <p188:pos x="4721262" y="2181726"/>
    <p188:txBody>
      <a:bodyPr/>
      <a:lstStyle/>
      <a:p>
        <a:r>
          <a:rPr lang="en-US"/>
          <a:t>Please ensure this is the preferred language for describing institutions of this nature.</a:t>
        </a:r>
      </a:p>
    </p188:txBody>
  </p188:cm>
  <p188:cm id="{D104A953-1707-4FF9-9076-BFDD4475EE3C}" authorId="{7C817A1F-0EA5-8E84-E5A0-328C71DB8EDB}" created="2025-12-17T19:38:30.885">
    <ac:txMkLst xmlns:ac="http://schemas.microsoft.com/office/drawing/2013/main/command">
      <pc:docMk xmlns:pc="http://schemas.microsoft.com/office/powerpoint/2013/main/command"/>
      <pc:sldMk xmlns:pc="http://schemas.microsoft.com/office/powerpoint/2013/main/command" cId="4255976867" sldId="314"/>
      <ac:spMk id="3" creationId="{9F7D0387-C1FE-A4C8-4D64-8551E2F39E37}"/>
      <ac:txMk cp="247" len="59">
        <ac:context len="433" hash="790418505"/>
      </ac:txMk>
    </ac:txMkLst>
    <p188:pos x="9704079" y="2970230"/>
    <p188:txBody>
      <a:bodyPr/>
      <a:lstStyle/>
      <a:p>
        <a:r>
          <a:rPr lang="en-US"/>
          <a:t>Does not need to be capitalized.</a:t>
        </a:r>
      </a:p>
    </p188:txBody>
  </p188:cm>
</p188:cmLst>
</file>

<file path=ppt/comments/modernComment_335_320533A4.xml><?xml version="1.0" encoding="utf-8"?>
<p188:cmLst xmlns:a="http://schemas.openxmlformats.org/drawingml/2006/main" xmlns:r="http://schemas.openxmlformats.org/officeDocument/2006/relationships" xmlns:p188="http://schemas.microsoft.com/office/powerpoint/2018/8/main">
  <p188:cm id="{EA05C24B-098B-4DDE-9FAF-F4667DDFCF0E}" authorId="{7C817A1F-0EA5-8E84-E5A0-328C71DB8EDB}" created="2025-12-17T19:46:32.633">
    <ac:txMkLst xmlns:ac="http://schemas.microsoft.com/office/drawing/2013/main/command">
      <pc:docMk xmlns:pc="http://schemas.microsoft.com/office/powerpoint/2013/main/command"/>
      <pc:sldMk xmlns:pc="http://schemas.microsoft.com/office/powerpoint/2013/main/command" cId="839201700" sldId="821"/>
      <ac:spMk id="3" creationId="{73E176AB-1DDD-C683-62A8-65D346437EBC}"/>
      <ac:txMk cp="1" len="9">
        <ac:context len="668" hash="3504333554"/>
      </ac:txMk>
    </ac:txMkLst>
    <p188:pos x="1532021" y="546045"/>
    <p188:txBody>
      <a:bodyPr/>
      <a:lstStyle/>
      <a:p>
        <a:r>
          <a:rPr lang="en-US"/>
          <a:t>*Throughout the presentation*
Ensure margin above content is consistent. This one appears further down than most.</a:t>
        </a:r>
      </a:p>
    </p188:txBody>
  </p188:cm>
</p188:cmLst>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419611-B6D8-3346-8802-AF9955C36B3C}" type="doc">
      <dgm:prSet loTypeId="urn:microsoft.com/office/officeart/2008/layout/VerticalCurvedList" loCatId="" qsTypeId="urn:microsoft.com/office/officeart/2005/8/quickstyle/simple1" qsCatId="simple" csTypeId="urn:microsoft.com/office/officeart/2005/8/colors/accent0_1" csCatId="mainScheme" phldr="1"/>
      <dgm:spPr/>
      <dgm:t>
        <a:bodyPr/>
        <a:lstStyle/>
        <a:p>
          <a:endParaRPr lang="en-US"/>
        </a:p>
      </dgm:t>
    </dgm:pt>
    <dgm:pt modelId="{AF981D07-0233-9141-84CD-6563F9EB3E72}">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Learn about the history, intent, and implementation of HCBS in Michigan</a:t>
          </a:r>
        </a:p>
      </dgm:t>
    </dgm:pt>
    <dgm:pt modelId="{156B2907-1C16-6840-94C7-3E510BD65C8D}" type="parTrans" cxnId="{2AF7D58C-88C8-B749-AC42-6454B636646E}">
      <dgm:prSet/>
      <dgm:spPr/>
      <dgm:t>
        <a:bodyPr/>
        <a:lstStyle/>
        <a:p>
          <a:endParaRPr lang="en-US"/>
        </a:p>
      </dgm:t>
    </dgm:pt>
    <dgm:pt modelId="{87A47DDA-5569-4C4B-804D-A18A671FA5BC}" type="sibTrans" cxnId="{2AF7D58C-88C8-B749-AC42-6454B636646E}">
      <dgm:prSet/>
      <dgm:spPr/>
      <dgm:t>
        <a:bodyPr/>
        <a:lstStyle/>
        <a:p>
          <a:endParaRPr lang="en-US"/>
        </a:p>
      </dgm:t>
    </dgm:pt>
    <dgm:pt modelId="{4BCFDA33-CED3-704D-94EB-E5ED319F36D9}">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Become familiar with Michigan’s Medicaid waiver programs that support HCBS</a:t>
          </a:r>
        </a:p>
      </dgm:t>
    </dgm:pt>
    <dgm:pt modelId="{32AA36A4-C9D8-D143-A32D-1CE8F75D4E37}" type="parTrans" cxnId="{86E16833-121C-7F47-AA2D-85D3ACCA411A}">
      <dgm:prSet/>
      <dgm:spPr/>
      <dgm:t>
        <a:bodyPr/>
        <a:lstStyle/>
        <a:p>
          <a:endParaRPr lang="en-US"/>
        </a:p>
      </dgm:t>
    </dgm:pt>
    <dgm:pt modelId="{2822932B-7D72-5E47-BA3D-EEB968D7B8FF}" type="sibTrans" cxnId="{86E16833-121C-7F47-AA2D-85D3ACCA411A}">
      <dgm:prSet/>
      <dgm:spPr/>
      <dgm:t>
        <a:bodyPr/>
        <a:lstStyle/>
        <a:p>
          <a:endParaRPr lang="en-US"/>
        </a:p>
      </dgm:t>
    </dgm:pt>
    <dgm:pt modelId="{2FD387A1-299B-3640-BA86-16C099C8957D}">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Understand the intent of the HCBS Final Rule Set and the PCP process </a:t>
          </a:r>
        </a:p>
      </dgm:t>
    </dgm:pt>
    <dgm:pt modelId="{EE8CA620-AD42-0344-BAA0-284AA6E3F6A6}" type="parTrans" cxnId="{DECB3C9D-2D9C-6340-BC20-51DF33E41EF2}">
      <dgm:prSet/>
      <dgm:spPr/>
      <dgm:t>
        <a:bodyPr/>
        <a:lstStyle/>
        <a:p>
          <a:endParaRPr lang="en-US"/>
        </a:p>
      </dgm:t>
    </dgm:pt>
    <dgm:pt modelId="{F11E6B7B-3212-654A-A22A-1C5EF62BA3B3}" type="sibTrans" cxnId="{DECB3C9D-2D9C-6340-BC20-51DF33E41EF2}">
      <dgm:prSet/>
      <dgm:spPr/>
      <dgm:t>
        <a:bodyPr/>
        <a:lstStyle/>
        <a:p>
          <a:endParaRPr lang="en-US"/>
        </a:p>
      </dgm:t>
    </dgm:pt>
    <dgm:pt modelId="{D9215280-A93B-5C47-96D4-2D848DEF8565}" type="pres">
      <dgm:prSet presAssocID="{85419611-B6D8-3346-8802-AF9955C36B3C}" presName="Name0" presStyleCnt="0">
        <dgm:presLayoutVars>
          <dgm:chMax val="7"/>
          <dgm:chPref val="7"/>
          <dgm:dir/>
        </dgm:presLayoutVars>
      </dgm:prSet>
      <dgm:spPr/>
    </dgm:pt>
    <dgm:pt modelId="{5F409E46-6DA5-314F-8791-FBDC44112BA2}" type="pres">
      <dgm:prSet presAssocID="{85419611-B6D8-3346-8802-AF9955C36B3C}" presName="Name1" presStyleCnt="0"/>
      <dgm:spPr/>
    </dgm:pt>
    <dgm:pt modelId="{33A8892D-DEBB-E64D-93CF-C6638E08B4DB}" type="pres">
      <dgm:prSet presAssocID="{85419611-B6D8-3346-8802-AF9955C36B3C}" presName="cycle" presStyleCnt="0"/>
      <dgm:spPr/>
    </dgm:pt>
    <dgm:pt modelId="{5893959A-1217-9941-8820-6F1E645ECAA0}" type="pres">
      <dgm:prSet presAssocID="{85419611-B6D8-3346-8802-AF9955C36B3C}" presName="srcNode" presStyleLbl="node1" presStyleIdx="0" presStyleCnt="3"/>
      <dgm:spPr/>
    </dgm:pt>
    <dgm:pt modelId="{B8C2DD3A-6823-B640-AE10-934746AF8B21}" type="pres">
      <dgm:prSet presAssocID="{85419611-B6D8-3346-8802-AF9955C36B3C}" presName="conn" presStyleLbl="parChTrans1D2" presStyleIdx="0" presStyleCnt="1"/>
      <dgm:spPr/>
    </dgm:pt>
    <dgm:pt modelId="{44E2B820-2E0B-A148-B1B8-7376043E161B}" type="pres">
      <dgm:prSet presAssocID="{85419611-B6D8-3346-8802-AF9955C36B3C}" presName="extraNode" presStyleLbl="node1" presStyleIdx="0" presStyleCnt="3"/>
      <dgm:spPr/>
    </dgm:pt>
    <dgm:pt modelId="{3FA93747-AD12-434C-B33C-359D9C8E77C9}" type="pres">
      <dgm:prSet presAssocID="{85419611-B6D8-3346-8802-AF9955C36B3C}" presName="dstNode" presStyleLbl="node1" presStyleIdx="0" presStyleCnt="3"/>
      <dgm:spPr/>
    </dgm:pt>
    <dgm:pt modelId="{52B551AF-E713-104F-AB36-50D5AD36BFC1}" type="pres">
      <dgm:prSet presAssocID="{AF981D07-0233-9141-84CD-6563F9EB3E72}" presName="text_1" presStyleLbl="node1" presStyleIdx="0" presStyleCnt="3">
        <dgm:presLayoutVars>
          <dgm:bulletEnabled val="1"/>
        </dgm:presLayoutVars>
      </dgm:prSet>
      <dgm:spPr/>
    </dgm:pt>
    <dgm:pt modelId="{A06EEE03-8A1F-0A4B-92F8-54BEF868C3F2}" type="pres">
      <dgm:prSet presAssocID="{AF981D07-0233-9141-84CD-6563F9EB3E72}" presName="accent_1" presStyleCnt="0"/>
      <dgm:spPr/>
    </dgm:pt>
    <dgm:pt modelId="{698D4336-6BAF-254F-A81A-3939A6EE438B}" type="pres">
      <dgm:prSet presAssocID="{AF981D07-0233-9141-84CD-6563F9EB3E72}" presName="accentRepeatNode" presStyleLbl="solidFgAcc1" presStyleIdx="0" presStyleCnt="3"/>
      <dgm:spPr>
        <a:solidFill>
          <a:schemeClr val="bg1">
            <a:lumMod val="85000"/>
          </a:schemeClr>
        </a:solidFill>
      </dgm:spPr>
    </dgm:pt>
    <dgm:pt modelId="{346431E0-94D2-EA4C-96B6-CB085DE49FA5}" type="pres">
      <dgm:prSet presAssocID="{4BCFDA33-CED3-704D-94EB-E5ED319F36D9}" presName="text_2" presStyleLbl="node1" presStyleIdx="1" presStyleCnt="3">
        <dgm:presLayoutVars>
          <dgm:bulletEnabled val="1"/>
        </dgm:presLayoutVars>
      </dgm:prSet>
      <dgm:spPr/>
    </dgm:pt>
    <dgm:pt modelId="{B2D8DE73-2974-B547-885D-799F9CB76DA3}" type="pres">
      <dgm:prSet presAssocID="{4BCFDA33-CED3-704D-94EB-E5ED319F36D9}" presName="accent_2" presStyleCnt="0"/>
      <dgm:spPr/>
    </dgm:pt>
    <dgm:pt modelId="{7430FCCF-85A5-3545-83EB-5ABF664BF4CD}" type="pres">
      <dgm:prSet presAssocID="{4BCFDA33-CED3-704D-94EB-E5ED319F36D9}" presName="accentRepeatNode" presStyleLbl="solidFgAcc1" presStyleIdx="1" presStyleCnt="3"/>
      <dgm:spPr>
        <a:solidFill>
          <a:schemeClr val="bg1">
            <a:lumMod val="85000"/>
          </a:schemeClr>
        </a:solidFill>
      </dgm:spPr>
    </dgm:pt>
    <dgm:pt modelId="{09778ADF-20D2-0541-A67D-FD1FC20967C9}" type="pres">
      <dgm:prSet presAssocID="{2FD387A1-299B-3640-BA86-16C099C8957D}" presName="text_3" presStyleLbl="node1" presStyleIdx="2" presStyleCnt="3">
        <dgm:presLayoutVars>
          <dgm:bulletEnabled val="1"/>
        </dgm:presLayoutVars>
      </dgm:prSet>
      <dgm:spPr/>
    </dgm:pt>
    <dgm:pt modelId="{C1D7A054-8162-284D-905F-0C99E5FCE975}" type="pres">
      <dgm:prSet presAssocID="{2FD387A1-299B-3640-BA86-16C099C8957D}" presName="accent_3" presStyleCnt="0"/>
      <dgm:spPr/>
    </dgm:pt>
    <dgm:pt modelId="{9A187C3C-36D2-6747-98C3-4579EE2FB016}" type="pres">
      <dgm:prSet presAssocID="{2FD387A1-299B-3640-BA86-16C099C8957D}" presName="accentRepeatNode" presStyleLbl="solidFgAcc1" presStyleIdx="2" presStyleCnt="3"/>
      <dgm:spPr>
        <a:solidFill>
          <a:schemeClr val="bg1">
            <a:lumMod val="85000"/>
          </a:schemeClr>
        </a:solidFill>
      </dgm:spPr>
    </dgm:pt>
  </dgm:ptLst>
  <dgm:cxnLst>
    <dgm:cxn modelId="{03D41730-F80B-DC49-8A02-7FB317215094}" type="presOf" srcId="{87A47DDA-5569-4C4B-804D-A18A671FA5BC}" destId="{B8C2DD3A-6823-B640-AE10-934746AF8B21}" srcOrd="0" destOrd="0" presId="urn:microsoft.com/office/officeart/2008/layout/VerticalCurvedList"/>
    <dgm:cxn modelId="{86E16833-121C-7F47-AA2D-85D3ACCA411A}" srcId="{85419611-B6D8-3346-8802-AF9955C36B3C}" destId="{4BCFDA33-CED3-704D-94EB-E5ED319F36D9}" srcOrd="1" destOrd="0" parTransId="{32AA36A4-C9D8-D143-A32D-1CE8F75D4E37}" sibTransId="{2822932B-7D72-5E47-BA3D-EEB968D7B8FF}"/>
    <dgm:cxn modelId="{E03D9E6A-81C0-8D43-825F-A7B67A5C4057}" type="presOf" srcId="{85419611-B6D8-3346-8802-AF9955C36B3C}" destId="{D9215280-A93B-5C47-96D4-2D848DEF8565}" srcOrd="0" destOrd="0" presId="urn:microsoft.com/office/officeart/2008/layout/VerticalCurvedList"/>
    <dgm:cxn modelId="{908BB155-0092-3740-9130-15A7871F9D2E}" type="presOf" srcId="{2FD387A1-299B-3640-BA86-16C099C8957D}" destId="{09778ADF-20D2-0541-A67D-FD1FC20967C9}" srcOrd="0" destOrd="0" presId="urn:microsoft.com/office/officeart/2008/layout/VerticalCurvedList"/>
    <dgm:cxn modelId="{2AF7D58C-88C8-B749-AC42-6454B636646E}" srcId="{85419611-B6D8-3346-8802-AF9955C36B3C}" destId="{AF981D07-0233-9141-84CD-6563F9EB3E72}" srcOrd="0" destOrd="0" parTransId="{156B2907-1C16-6840-94C7-3E510BD65C8D}" sibTransId="{87A47DDA-5569-4C4B-804D-A18A671FA5BC}"/>
    <dgm:cxn modelId="{DECB3C9D-2D9C-6340-BC20-51DF33E41EF2}" srcId="{85419611-B6D8-3346-8802-AF9955C36B3C}" destId="{2FD387A1-299B-3640-BA86-16C099C8957D}" srcOrd="2" destOrd="0" parTransId="{EE8CA620-AD42-0344-BAA0-284AA6E3F6A6}" sibTransId="{F11E6B7B-3212-654A-A22A-1C5EF62BA3B3}"/>
    <dgm:cxn modelId="{3EA848B2-C3D6-C543-9CF2-C70E44D825B7}" type="presOf" srcId="{AF981D07-0233-9141-84CD-6563F9EB3E72}" destId="{52B551AF-E713-104F-AB36-50D5AD36BFC1}" srcOrd="0" destOrd="0" presId="urn:microsoft.com/office/officeart/2008/layout/VerticalCurvedList"/>
    <dgm:cxn modelId="{9770F1CC-C106-764D-8318-F27FF5BFE11D}" type="presOf" srcId="{4BCFDA33-CED3-704D-94EB-E5ED319F36D9}" destId="{346431E0-94D2-EA4C-96B6-CB085DE49FA5}" srcOrd="0" destOrd="0" presId="urn:microsoft.com/office/officeart/2008/layout/VerticalCurvedList"/>
    <dgm:cxn modelId="{D83E499A-2FDC-2444-B745-A4C158F2C272}" type="presParOf" srcId="{D9215280-A93B-5C47-96D4-2D848DEF8565}" destId="{5F409E46-6DA5-314F-8791-FBDC44112BA2}" srcOrd="0" destOrd="0" presId="urn:microsoft.com/office/officeart/2008/layout/VerticalCurvedList"/>
    <dgm:cxn modelId="{A2381259-9145-2D43-8A81-AB7353C80DF4}" type="presParOf" srcId="{5F409E46-6DA5-314F-8791-FBDC44112BA2}" destId="{33A8892D-DEBB-E64D-93CF-C6638E08B4DB}" srcOrd="0" destOrd="0" presId="urn:microsoft.com/office/officeart/2008/layout/VerticalCurvedList"/>
    <dgm:cxn modelId="{5379C93F-B279-0943-9312-7C85E932505B}" type="presParOf" srcId="{33A8892D-DEBB-E64D-93CF-C6638E08B4DB}" destId="{5893959A-1217-9941-8820-6F1E645ECAA0}" srcOrd="0" destOrd="0" presId="urn:microsoft.com/office/officeart/2008/layout/VerticalCurvedList"/>
    <dgm:cxn modelId="{123C35DD-3C90-A64C-9A17-B8479D9CE0BD}" type="presParOf" srcId="{33A8892D-DEBB-E64D-93CF-C6638E08B4DB}" destId="{B8C2DD3A-6823-B640-AE10-934746AF8B21}" srcOrd="1" destOrd="0" presId="urn:microsoft.com/office/officeart/2008/layout/VerticalCurvedList"/>
    <dgm:cxn modelId="{344D09EC-0878-DE46-B391-ED3ACBBCCB44}" type="presParOf" srcId="{33A8892D-DEBB-E64D-93CF-C6638E08B4DB}" destId="{44E2B820-2E0B-A148-B1B8-7376043E161B}" srcOrd="2" destOrd="0" presId="urn:microsoft.com/office/officeart/2008/layout/VerticalCurvedList"/>
    <dgm:cxn modelId="{05CCC14F-B1F0-224A-854C-9409C729861D}" type="presParOf" srcId="{33A8892D-DEBB-E64D-93CF-C6638E08B4DB}" destId="{3FA93747-AD12-434C-B33C-359D9C8E77C9}" srcOrd="3" destOrd="0" presId="urn:microsoft.com/office/officeart/2008/layout/VerticalCurvedList"/>
    <dgm:cxn modelId="{06EB9445-A413-1042-B247-6CC5E1B65BC0}" type="presParOf" srcId="{5F409E46-6DA5-314F-8791-FBDC44112BA2}" destId="{52B551AF-E713-104F-AB36-50D5AD36BFC1}" srcOrd="1" destOrd="0" presId="urn:microsoft.com/office/officeart/2008/layout/VerticalCurvedList"/>
    <dgm:cxn modelId="{924CEB51-39EE-AF42-80E6-185638EEFBA9}" type="presParOf" srcId="{5F409E46-6DA5-314F-8791-FBDC44112BA2}" destId="{A06EEE03-8A1F-0A4B-92F8-54BEF868C3F2}" srcOrd="2" destOrd="0" presId="urn:microsoft.com/office/officeart/2008/layout/VerticalCurvedList"/>
    <dgm:cxn modelId="{72A59207-6674-C84E-8E37-EEDADD636486}" type="presParOf" srcId="{A06EEE03-8A1F-0A4B-92F8-54BEF868C3F2}" destId="{698D4336-6BAF-254F-A81A-3939A6EE438B}" srcOrd="0" destOrd="0" presId="urn:microsoft.com/office/officeart/2008/layout/VerticalCurvedList"/>
    <dgm:cxn modelId="{9311955A-BC82-2642-A237-EAD9B0F809C9}" type="presParOf" srcId="{5F409E46-6DA5-314F-8791-FBDC44112BA2}" destId="{346431E0-94D2-EA4C-96B6-CB085DE49FA5}" srcOrd="3" destOrd="0" presId="urn:microsoft.com/office/officeart/2008/layout/VerticalCurvedList"/>
    <dgm:cxn modelId="{C9AE1FA2-246F-3749-A4DE-81F43D430E90}" type="presParOf" srcId="{5F409E46-6DA5-314F-8791-FBDC44112BA2}" destId="{B2D8DE73-2974-B547-885D-799F9CB76DA3}" srcOrd="4" destOrd="0" presId="urn:microsoft.com/office/officeart/2008/layout/VerticalCurvedList"/>
    <dgm:cxn modelId="{AAE3019A-83B9-9F4F-87AD-2E88BAAC3C8A}" type="presParOf" srcId="{B2D8DE73-2974-B547-885D-799F9CB76DA3}" destId="{7430FCCF-85A5-3545-83EB-5ABF664BF4CD}" srcOrd="0" destOrd="0" presId="urn:microsoft.com/office/officeart/2008/layout/VerticalCurvedList"/>
    <dgm:cxn modelId="{439AD7D3-632B-AF45-9F0D-69B8DB360F83}" type="presParOf" srcId="{5F409E46-6DA5-314F-8791-FBDC44112BA2}" destId="{09778ADF-20D2-0541-A67D-FD1FC20967C9}" srcOrd="5" destOrd="0" presId="urn:microsoft.com/office/officeart/2008/layout/VerticalCurvedList"/>
    <dgm:cxn modelId="{53890F30-404A-C54A-9DC0-FF0A403408BB}" type="presParOf" srcId="{5F409E46-6DA5-314F-8791-FBDC44112BA2}" destId="{C1D7A054-8162-284D-905F-0C99E5FCE975}" srcOrd="6" destOrd="0" presId="urn:microsoft.com/office/officeart/2008/layout/VerticalCurvedList"/>
    <dgm:cxn modelId="{B4F3EE85-E426-0A4D-BCFC-BC3D96CD9073}" type="presParOf" srcId="{C1D7A054-8162-284D-905F-0C99E5FCE975}" destId="{9A187C3C-36D2-6747-98C3-4579EE2FB016}" srcOrd="0" destOrd="0" presId="urn:microsoft.com/office/officeart/2008/layout/VerticalCurvedList"/>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4DED3A-A040-4642-8B8D-70251875EB4F}" type="doc">
      <dgm:prSet loTypeId="urn:microsoft.com/office/officeart/2016/7/layout/BasicTimeline" loCatId="timeline" qsTypeId="urn:microsoft.com/office/officeart/2005/8/quickstyle/simple1" qsCatId="simple" csTypeId="urn:microsoft.com/office/officeart/2005/8/colors/accent0_1" csCatId="mainScheme" phldr="1"/>
      <dgm:spPr/>
      <dgm:t>
        <a:bodyPr/>
        <a:lstStyle/>
        <a:p>
          <a:endParaRPr lang="en-US"/>
        </a:p>
      </dgm:t>
    </dgm:pt>
    <dgm:pt modelId="{A88BA21D-1474-48C9-8E50-579597EB0BAB}">
      <dgm:prSet phldrT="[Text]" phldr="0"/>
      <dgm:spPr/>
      <dgm:t>
        <a:bodyPr/>
        <a:lstStyle/>
        <a:p>
          <a:pPr>
            <a:defRPr b="1"/>
          </a:pPr>
          <a:r>
            <a:rPr lang="en-US" dirty="0">
              <a:latin typeface="Arial" panose="020B0604020202020204" pitchFamily="34" charset="0"/>
              <a:cs typeface="Arial" panose="020B0604020202020204" pitchFamily="34" charset="0"/>
            </a:rPr>
            <a:t>1983</a:t>
          </a:r>
        </a:p>
      </dgm:t>
    </dgm:pt>
    <dgm:pt modelId="{D129C358-D175-47CD-8E6A-952A419330A4}" type="par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E767FB05-E0E7-4B40-9481-4071D529B979}" type="sib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04125A10-7888-4770-8586-3E55489D7F8D}">
      <dgm:prSet phldrT="[Text]" phldr="0" custT="1"/>
      <dgm:spPr/>
      <dgm:t>
        <a:bodyPr/>
        <a:lstStyle/>
        <a:p>
          <a:pPr algn="ctr"/>
          <a:r>
            <a:rPr lang="en-US" sz="14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p>
      </dgm:t>
    </dgm:pt>
    <dgm:pt modelId="{C840BD46-7FD3-45C3-AEA6-49A6EA92728D}" type="par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B4A9A84B-911E-4E2E-BF42-78EDD1609A0F}" type="sib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71BB6E4A-F0C6-41A5-8015-C3D33D09C1EF}">
      <dgm:prSet phldrT="[Text]" phldr="0"/>
      <dgm:spPr/>
      <dgm:t>
        <a:bodyPr/>
        <a:lstStyle/>
        <a:p>
          <a:pPr>
            <a:defRPr b="1"/>
          </a:pPr>
          <a:r>
            <a:rPr lang="en-US" dirty="0">
              <a:latin typeface="Arial" panose="020B0604020202020204" pitchFamily="34" charset="0"/>
              <a:cs typeface="Arial" panose="020B0604020202020204" pitchFamily="34" charset="0"/>
            </a:rPr>
            <a:t>1987</a:t>
          </a:r>
        </a:p>
      </dgm:t>
    </dgm:pt>
    <dgm:pt modelId="{95B9973A-C9F1-4E67-8A3F-A1DA038629D0}" type="par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1F6751F1-67FB-482D-9226-E4A720BFEA80}" type="sib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F3C0D925-8CA1-4BE1-AFF3-2A5E6C15BDF2}">
      <dgm:prSet phldrT="[Text]" phldr="0" custT="1"/>
      <dgm:spPr/>
      <dgm:t>
        <a:bodyPr/>
        <a:lstStyle/>
        <a:p>
          <a:pPr algn="ctr"/>
          <a:r>
            <a:rPr lang="en-US" sz="1400" dirty="0">
              <a:latin typeface="Arial" panose="020B0604020202020204" pitchFamily="34" charset="0"/>
              <a:cs typeface="Arial" panose="020B0604020202020204" pitchFamily="34" charset="0"/>
            </a:rPr>
            <a:t>Michigan began providing Medicaid funded HCBS services with the 1915(c) Habilitation Supports Waiver in 1987</a:t>
          </a:r>
          <a:r>
            <a:rPr lang="en-US" sz="1200" dirty="0">
              <a:latin typeface="Arial" panose="020B0604020202020204" pitchFamily="34" charset="0"/>
              <a:cs typeface="Arial" panose="020B0604020202020204" pitchFamily="34" charset="0"/>
            </a:rPr>
            <a:t>.</a:t>
          </a:r>
        </a:p>
      </dgm:t>
    </dgm:pt>
    <dgm:pt modelId="{CCC069C2-6E85-43B2-9C54-7186025E65CD}" type="par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DF60AEA5-43F6-4B7E-8ADD-215B06D5C8A7}" type="sib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3332A5FA-F8D7-4C78-AD3F-08F9DE0361DD}">
      <dgm:prSet phldrT="[Text]" phldr="0"/>
      <dgm:spPr/>
      <dgm:t>
        <a:bodyPr/>
        <a:lstStyle/>
        <a:p>
          <a:pPr>
            <a:defRPr b="1"/>
          </a:pPr>
          <a:r>
            <a:rPr lang="en-US" dirty="0">
              <a:latin typeface="Arial" panose="020B0604020202020204" pitchFamily="34" charset="0"/>
              <a:cs typeface="Arial" panose="020B0604020202020204" pitchFamily="34" charset="0"/>
            </a:rPr>
            <a:t>2005</a:t>
          </a:r>
        </a:p>
      </dgm:t>
    </dgm:pt>
    <dgm:pt modelId="{3814A272-E957-4A2A-8CF4-53A6994FD26A}" type="par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030B4FF-696B-4A12-9132-345E1473E0B6}" type="sib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14A7F8D-EAF8-4641-A068-F78FDB9A2D79}">
      <dgm:prSet phldrT="[Text]" phldr="0" custT="1"/>
      <dgm:spPr/>
      <dgm:t>
        <a:bodyPr/>
        <a:lstStyle/>
        <a:p>
          <a:pPr algn="ctr"/>
          <a:r>
            <a:rPr lang="en-US" sz="1400" dirty="0">
              <a:latin typeface="Arial" panose="020B0604020202020204" pitchFamily="34" charset="0"/>
              <a:cs typeface="Arial" panose="020B0604020202020204" pitchFamily="34" charset="0"/>
            </a:rPr>
            <a:t>HCBS became a formal Medicaid State plan option.</a:t>
          </a:r>
        </a:p>
      </dgm:t>
    </dgm:pt>
    <dgm:pt modelId="{E380FA36-795C-43AA-A80E-973DD99B004A}" type="par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436B4E0E-D699-4E28-AE37-8B03FA6AA8F6}" type="sib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D91F7C59-9AC5-DF4C-B5EE-B9E830572E94}">
      <dgm:prSet phldrT="[Text]" phldr="0"/>
      <dgm:spPr/>
      <dgm:t>
        <a:bodyPr/>
        <a:lstStyle/>
        <a:p>
          <a:pPr>
            <a:defRPr b="1"/>
          </a:pPr>
          <a:r>
            <a:rPr lang="en-US" dirty="0">
              <a:latin typeface="Arial" panose="020B0604020202020204" pitchFamily="34" charset="0"/>
              <a:cs typeface="Arial" panose="020B0604020202020204" pitchFamily="34" charset="0"/>
            </a:rPr>
            <a:t>2014</a:t>
          </a:r>
        </a:p>
      </dgm:t>
    </dgm:pt>
    <dgm:pt modelId="{67CEC0F1-2201-B342-8D56-3AB2D50B4D94}" type="par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7D8C573B-36F6-8945-9788-A6A1A83226F0}" type="sib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D8CA074E-6E97-024C-88A6-49338B801A4A}">
      <dgm:prSet phldrT="[Text]" phldr="0" custT="1"/>
      <dgm:spPr/>
      <dgm:t>
        <a:bodyPr/>
        <a:lstStyle/>
        <a:p>
          <a:pPr algn="ctr"/>
          <a:r>
            <a:rPr lang="en-US" sz="1400" b="0" i="0" u="none" dirty="0">
              <a:latin typeface="Arial" panose="020B0604020202020204" pitchFamily="34" charset="0"/>
              <a:cs typeface="Arial" panose="020B0604020202020204" pitchFamily="34" charset="0"/>
            </a:rPr>
            <a:t>CMS officially promulgated the HCBS Final Rule Set in January 2014 in Vol. 79 No. 11 of the Federal Register</a:t>
          </a:r>
          <a:r>
            <a:rPr lang="en-US" sz="1200" b="0" i="0" u="none"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dgm:t>
    </dgm:pt>
    <dgm:pt modelId="{72951F46-5719-B64A-8402-6FCB6C84D77A}" type="par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888BCC05-35D4-9E4C-B3D1-FC8FD5CE1C15}" type="sib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EAF47862-E6CD-491A-BC50-7381311962C3}" type="pres">
      <dgm:prSet presAssocID="{154DED3A-A040-4642-8B8D-70251875EB4F}" presName="root" presStyleCnt="0">
        <dgm:presLayoutVars>
          <dgm:chMax/>
          <dgm:chPref/>
          <dgm:animLvl val="lvl"/>
        </dgm:presLayoutVars>
      </dgm:prSet>
      <dgm:spPr/>
    </dgm:pt>
    <dgm:pt modelId="{01C22740-21C4-4F77-B27E-CEBD3C310AD6}" type="pres">
      <dgm:prSet presAssocID="{154DED3A-A040-4642-8B8D-70251875EB4F}" presName="divider" presStyleLbl="fgAccFollowNode1" presStyleIdx="0" presStyleCnt="1"/>
      <dgm:spPr>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tailEnd type="triangle" w="lg" len="lg"/>
        </a:ln>
        <a:effectLst/>
      </dgm:spPr>
    </dgm:pt>
    <dgm:pt modelId="{FE51086F-B44A-47D0-8584-BD6E17439962}" type="pres">
      <dgm:prSet presAssocID="{154DED3A-A040-4642-8B8D-70251875EB4F}" presName="nodes" presStyleCnt="0">
        <dgm:presLayoutVars>
          <dgm:chMax/>
          <dgm:chPref/>
          <dgm:animLvl val="lvl"/>
        </dgm:presLayoutVars>
      </dgm:prSet>
      <dgm:spPr/>
    </dgm:pt>
    <dgm:pt modelId="{EABCB068-0014-46E9-B6B5-30D1948F1493}" type="pres">
      <dgm:prSet presAssocID="{A88BA21D-1474-48C9-8E50-579597EB0BAB}" presName="composite" presStyleCnt="0"/>
      <dgm:spPr/>
    </dgm:pt>
    <dgm:pt modelId="{DA66D775-9060-49B4-88AF-E5FE319A075C}" type="pres">
      <dgm:prSet presAssocID="{A88BA21D-1474-48C9-8E50-579597EB0BAB}" presName="L1TextContainer" presStyleLbl="revTx" presStyleIdx="0" presStyleCnt="4">
        <dgm:presLayoutVars>
          <dgm:chMax val="1"/>
          <dgm:chPref val="1"/>
          <dgm:bulletEnabled val="1"/>
        </dgm:presLayoutVars>
      </dgm:prSet>
      <dgm:spPr/>
    </dgm:pt>
    <dgm:pt modelId="{6CE8AC79-3CC8-4B5E-AED4-EED5CFE52C5C}" type="pres">
      <dgm:prSet presAssocID="{A88BA21D-1474-48C9-8E50-579597EB0BAB}" presName="L2TextContainerWrapper" presStyleCnt="0">
        <dgm:presLayoutVars>
          <dgm:chMax val="0"/>
          <dgm:chPref val="0"/>
          <dgm:bulletEnabled val="1"/>
        </dgm:presLayoutVars>
      </dgm:prSet>
      <dgm:spPr/>
    </dgm:pt>
    <dgm:pt modelId="{086AC45D-F91E-4989-A06B-02A68483A82F}" type="pres">
      <dgm:prSet presAssocID="{A88BA21D-1474-48C9-8E50-579597EB0BAB}" presName="L2TextContainer" presStyleLbl="bgAcc1" presStyleIdx="0" presStyleCnt="4" custScaleX="101045" custScaleY="92551"/>
      <dgm:spPr/>
    </dgm:pt>
    <dgm:pt modelId="{925EB5CB-EB01-455A-94D2-15140C33E8A4}" type="pres">
      <dgm:prSet presAssocID="{A88BA21D-1474-48C9-8E50-579597EB0BAB}" presName="FlexibleEmptyPlaceHolder" presStyleCnt="0"/>
      <dgm:spPr/>
    </dgm:pt>
    <dgm:pt modelId="{275E270A-778C-41CC-B9DB-4C7D6164363B}" type="pres">
      <dgm:prSet presAssocID="{A88BA21D-1474-48C9-8E50-579597EB0BAB}" presName="ConnectLine" presStyleLbl="sibTrans1D1" presStyleIdx="0" presStyleCnt="4"/>
      <dgm:spPr>
        <a:noFill/>
        <a:ln w="9525" cap="flat" cmpd="sng" algn="ctr">
          <a:solidFill>
            <a:schemeClr val="dk1">
              <a:hueOff val="0"/>
              <a:satOff val="0"/>
              <a:lumOff val="0"/>
              <a:alphaOff val="0"/>
            </a:schemeClr>
          </a:solidFill>
          <a:prstDash val="dash"/>
        </a:ln>
        <a:effectLst/>
      </dgm:spPr>
    </dgm:pt>
    <dgm:pt modelId="{8DBEEDA3-E12C-41E6-AB2A-A4A26948AA5D}" type="pres">
      <dgm:prSet presAssocID="{A88BA21D-1474-48C9-8E50-579597EB0BAB}" presName="ConnectorPoint" presStyleLbl="alignNode1" presStyleIdx="0" presStyleCnt="4"/>
      <dgm:spPr/>
    </dgm:pt>
    <dgm:pt modelId="{94FD1B7D-E4B8-4B2D-A6FB-37EF03A456E0}" type="pres">
      <dgm:prSet presAssocID="{A88BA21D-1474-48C9-8E50-579597EB0BAB}" presName="EmptyPlaceHolder" presStyleCnt="0"/>
      <dgm:spPr/>
    </dgm:pt>
    <dgm:pt modelId="{877B7CAD-23F4-40DC-A693-D6B52F7559B5}" type="pres">
      <dgm:prSet presAssocID="{E767FB05-E0E7-4B40-9481-4071D529B979}" presName="spaceBetweenRectangles" presStyleCnt="0"/>
      <dgm:spPr/>
    </dgm:pt>
    <dgm:pt modelId="{CA357C2B-6726-4130-A514-8FFC8BB6C5AC}" type="pres">
      <dgm:prSet presAssocID="{71BB6E4A-F0C6-41A5-8015-C3D33D09C1EF}" presName="composite" presStyleCnt="0"/>
      <dgm:spPr/>
    </dgm:pt>
    <dgm:pt modelId="{0D0E301A-5AC0-4DF9-999C-ABFD5EA2F61D}" type="pres">
      <dgm:prSet presAssocID="{71BB6E4A-F0C6-41A5-8015-C3D33D09C1EF}" presName="L1TextContainer" presStyleLbl="revTx" presStyleIdx="1" presStyleCnt="4">
        <dgm:presLayoutVars>
          <dgm:chMax val="1"/>
          <dgm:chPref val="1"/>
          <dgm:bulletEnabled val="1"/>
        </dgm:presLayoutVars>
      </dgm:prSet>
      <dgm:spPr/>
    </dgm:pt>
    <dgm:pt modelId="{47B6ED09-25E4-4EB5-8135-66A26C0F0611}" type="pres">
      <dgm:prSet presAssocID="{71BB6E4A-F0C6-41A5-8015-C3D33D09C1EF}" presName="L2TextContainerWrapper" presStyleCnt="0">
        <dgm:presLayoutVars>
          <dgm:chMax val="0"/>
          <dgm:chPref val="0"/>
          <dgm:bulletEnabled val="1"/>
        </dgm:presLayoutVars>
      </dgm:prSet>
      <dgm:spPr/>
    </dgm:pt>
    <dgm:pt modelId="{97BBF430-29D6-47FA-9364-770356AD226D}" type="pres">
      <dgm:prSet presAssocID="{71BB6E4A-F0C6-41A5-8015-C3D33D09C1EF}" presName="L2TextContainer" presStyleLbl="bgAcc1" presStyleIdx="1" presStyleCnt="4" custScaleX="97562" custScaleY="157005" custLinFactNeighborX="414" custLinFactNeighborY="-31448"/>
      <dgm:spPr/>
    </dgm:pt>
    <dgm:pt modelId="{58E7CBF5-7B5E-46D9-B2F0-2AC052E0F593}" type="pres">
      <dgm:prSet presAssocID="{71BB6E4A-F0C6-41A5-8015-C3D33D09C1EF}" presName="FlexibleEmptyPlaceHolder" presStyleCnt="0"/>
      <dgm:spPr/>
    </dgm:pt>
    <dgm:pt modelId="{3EBFA83D-991D-494F-9C3E-95B6F4092584}" type="pres">
      <dgm:prSet presAssocID="{71BB6E4A-F0C6-41A5-8015-C3D33D09C1EF}" presName="ConnectLine" presStyleLbl="sibTrans1D1" presStyleIdx="1" presStyleCnt="4"/>
      <dgm:spPr>
        <a:noFill/>
        <a:ln w="9525" cap="flat" cmpd="sng" algn="ctr">
          <a:solidFill>
            <a:schemeClr val="dk1">
              <a:hueOff val="0"/>
              <a:satOff val="0"/>
              <a:lumOff val="0"/>
              <a:alphaOff val="0"/>
            </a:schemeClr>
          </a:solidFill>
          <a:prstDash val="dash"/>
        </a:ln>
        <a:effectLst/>
      </dgm:spPr>
    </dgm:pt>
    <dgm:pt modelId="{52BC020E-CD95-4E63-A977-9F8EC35CB5F1}" type="pres">
      <dgm:prSet presAssocID="{71BB6E4A-F0C6-41A5-8015-C3D33D09C1EF}" presName="ConnectorPoint" presStyleLbl="alignNode1" presStyleIdx="1" presStyleCnt="4" custScaleX="91726" custScaleY="127407" custLinFactY="-355206" custLinFactNeighborX="18623" custLinFactNeighborY="-400000"/>
      <dgm:spPr/>
    </dgm:pt>
    <dgm:pt modelId="{A1B950B2-BF7F-4E8C-ADF7-643D217A1FC0}" type="pres">
      <dgm:prSet presAssocID="{71BB6E4A-F0C6-41A5-8015-C3D33D09C1EF}" presName="EmptyPlaceHolder" presStyleCnt="0"/>
      <dgm:spPr/>
    </dgm:pt>
    <dgm:pt modelId="{8C9471E5-C95F-4436-A05C-329854CA0B1A}" type="pres">
      <dgm:prSet presAssocID="{1F6751F1-67FB-482D-9226-E4A720BFEA80}" presName="spaceBetweenRectangles" presStyleCnt="0"/>
      <dgm:spPr/>
    </dgm:pt>
    <dgm:pt modelId="{344C9B10-A7DA-4700-B7A4-392F1D360491}" type="pres">
      <dgm:prSet presAssocID="{3332A5FA-F8D7-4C78-AD3F-08F9DE0361DD}" presName="composite" presStyleCnt="0"/>
      <dgm:spPr/>
    </dgm:pt>
    <dgm:pt modelId="{8F45F2AB-E0ED-4BBD-BD0F-B55906BC4FFD}" type="pres">
      <dgm:prSet presAssocID="{3332A5FA-F8D7-4C78-AD3F-08F9DE0361DD}" presName="L1TextContainer" presStyleLbl="revTx" presStyleIdx="2" presStyleCnt="4">
        <dgm:presLayoutVars>
          <dgm:chMax val="1"/>
          <dgm:chPref val="1"/>
          <dgm:bulletEnabled val="1"/>
        </dgm:presLayoutVars>
      </dgm:prSet>
      <dgm:spPr/>
    </dgm:pt>
    <dgm:pt modelId="{99F67C8F-BD84-42BE-BE0D-4359B6E8B4B5}" type="pres">
      <dgm:prSet presAssocID="{3332A5FA-F8D7-4C78-AD3F-08F9DE0361DD}" presName="L2TextContainerWrapper" presStyleCnt="0">
        <dgm:presLayoutVars>
          <dgm:chMax val="0"/>
          <dgm:chPref val="0"/>
          <dgm:bulletEnabled val="1"/>
        </dgm:presLayoutVars>
      </dgm:prSet>
      <dgm:spPr/>
    </dgm:pt>
    <dgm:pt modelId="{5D3C42B3-089B-4865-A11E-5D53E768DEFD}" type="pres">
      <dgm:prSet presAssocID="{3332A5FA-F8D7-4C78-AD3F-08F9DE0361DD}" presName="L2TextContainer" presStyleLbl="bgAcc1" presStyleIdx="2" presStyleCnt="4" custScaleX="97450" custScaleY="145272"/>
      <dgm:spPr/>
    </dgm:pt>
    <dgm:pt modelId="{F3698501-6C5F-4F62-963D-7CC6C2BFB8B8}" type="pres">
      <dgm:prSet presAssocID="{3332A5FA-F8D7-4C78-AD3F-08F9DE0361DD}" presName="FlexibleEmptyPlaceHolder" presStyleCnt="0"/>
      <dgm:spPr/>
    </dgm:pt>
    <dgm:pt modelId="{5F3BC942-0CBC-470B-BD60-C23EEFF4E365}" type="pres">
      <dgm:prSet presAssocID="{3332A5FA-F8D7-4C78-AD3F-08F9DE0361DD}" presName="ConnectLine" presStyleLbl="sibTrans1D1" presStyleIdx="2" presStyleCnt="4"/>
      <dgm:spPr>
        <a:noFill/>
        <a:ln w="9525" cap="flat" cmpd="sng" algn="ctr">
          <a:solidFill>
            <a:schemeClr val="dk1">
              <a:hueOff val="0"/>
              <a:satOff val="0"/>
              <a:lumOff val="0"/>
              <a:alphaOff val="0"/>
            </a:schemeClr>
          </a:solidFill>
          <a:prstDash val="dash"/>
        </a:ln>
        <a:effectLst/>
      </dgm:spPr>
    </dgm:pt>
    <dgm:pt modelId="{FC96ED96-0436-40F5-848B-525428AB4677}" type="pres">
      <dgm:prSet presAssocID="{3332A5FA-F8D7-4C78-AD3F-08F9DE0361DD}" presName="ConnectorPoint" presStyleLbl="alignNode1" presStyleIdx="2" presStyleCnt="4"/>
      <dgm:spPr/>
    </dgm:pt>
    <dgm:pt modelId="{013A2047-248B-405E-A7E3-DDD6EB9C0F2B}" type="pres">
      <dgm:prSet presAssocID="{3332A5FA-F8D7-4C78-AD3F-08F9DE0361DD}" presName="EmptyPlaceHolder" presStyleCnt="0"/>
      <dgm:spPr/>
    </dgm:pt>
    <dgm:pt modelId="{6C85817F-7105-FB42-9018-91EB34D27C29}" type="pres">
      <dgm:prSet presAssocID="{3030B4FF-696B-4A12-9132-345E1473E0B6}" presName="spaceBetweenRectangles" presStyleCnt="0"/>
      <dgm:spPr/>
    </dgm:pt>
    <dgm:pt modelId="{8E71F82C-3E88-2941-A0DA-FA29CE8A8F94}" type="pres">
      <dgm:prSet presAssocID="{D91F7C59-9AC5-DF4C-B5EE-B9E830572E94}" presName="composite" presStyleCnt="0"/>
      <dgm:spPr/>
    </dgm:pt>
    <dgm:pt modelId="{7247D374-6BA0-B84E-A9E4-5849BB39F65A}" type="pres">
      <dgm:prSet presAssocID="{D91F7C59-9AC5-DF4C-B5EE-B9E830572E94}" presName="L1TextContainer" presStyleLbl="revTx" presStyleIdx="3" presStyleCnt="4">
        <dgm:presLayoutVars>
          <dgm:chMax val="1"/>
          <dgm:chPref val="1"/>
          <dgm:bulletEnabled val="1"/>
        </dgm:presLayoutVars>
      </dgm:prSet>
      <dgm:spPr/>
    </dgm:pt>
    <dgm:pt modelId="{F2CCAE77-767F-A846-9E75-34B13409CFB7}" type="pres">
      <dgm:prSet presAssocID="{D91F7C59-9AC5-DF4C-B5EE-B9E830572E94}" presName="L2TextContainerWrapper" presStyleCnt="0">
        <dgm:presLayoutVars>
          <dgm:chMax val="0"/>
          <dgm:chPref val="0"/>
          <dgm:bulletEnabled val="1"/>
        </dgm:presLayoutVars>
      </dgm:prSet>
      <dgm:spPr/>
    </dgm:pt>
    <dgm:pt modelId="{FE3721BC-F0FA-244B-8755-018848C6BE1D}" type="pres">
      <dgm:prSet presAssocID="{D91F7C59-9AC5-DF4C-B5EE-B9E830572E94}" presName="L2TextContainer" presStyleLbl="bgAcc1" presStyleIdx="3" presStyleCnt="4" custScaleX="94683" custScaleY="147706" custLinFactNeighborX="4106" custLinFactNeighborY="-35476"/>
      <dgm:spPr/>
    </dgm:pt>
    <dgm:pt modelId="{7463E06C-18B1-1144-B3B0-172E1602790E}" type="pres">
      <dgm:prSet presAssocID="{D91F7C59-9AC5-DF4C-B5EE-B9E830572E94}" presName="FlexibleEmptyPlaceHolder" presStyleCnt="0"/>
      <dgm:spPr/>
    </dgm:pt>
    <dgm:pt modelId="{B7A9ED5B-2F5E-9449-A981-72AF96DC3719}" type="pres">
      <dgm:prSet presAssocID="{D91F7C59-9AC5-DF4C-B5EE-B9E830572E94}" presName="ConnectLine" presStyleLbl="sibTrans1D1" presStyleIdx="3" presStyleCnt="4"/>
      <dgm:spPr>
        <a:noFill/>
        <a:ln w="9525" cap="flat" cmpd="sng" algn="ctr">
          <a:solidFill>
            <a:schemeClr val="dk1">
              <a:hueOff val="0"/>
              <a:satOff val="0"/>
              <a:lumOff val="0"/>
              <a:alphaOff val="0"/>
            </a:schemeClr>
          </a:solidFill>
          <a:prstDash val="dash"/>
        </a:ln>
        <a:effectLst/>
      </dgm:spPr>
    </dgm:pt>
    <dgm:pt modelId="{F4A2A7A6-A4EC-D14B-A17B-99B63ED223AC}" type="pres">
      <dgm:prSet presAssocID="{D91F7C59-9AC5-DF4C-B5EE-B9E830572E94}" presName="ConnectorPoint" presStyleLbl="alignNode1" presStyleIdx="3" presStyleCnt="4" custFlipVert="1" custScaleX="76579" custScaleY="124070" custLinFactY="-298998" custLinFactNeighborY="-300000"/>
      <dgm:spPr/>
    </dgm:pt>
    <dgm:pt modelId="{6CB8F215-282C-4C4F-9DC6-E04CA32C9676}" type="pres">
      <dgm:prSet presAssocID="{D91F7C59-9AC5-DF4C-B5EE-B9E830572E94}" presName="EmptyPlaceHolder" presStyleCnt="0"/>
      <dgm:spPr/>
    </dgm:pt>
  </dgm:ptLst>
  <dgm:cxnLst>
    <dgm:cxn modelId="{05234A01-C395-4000-AF5E-C21343161EB6}" srcId="{154DED3A-A040-4642-8B8D-70251875EB4F}" destId="{3332A5FA-F8D7-4C78-AD3F-08F9DE0361DD}" srcOrd="2" destOrd="0" parTransId="{3814A272-E957-4A2A-8CF4-53A6994FD26A}" sibTransId="{3030B4FF-696B-4A12-9132-345E1473E0B6}"/>
    <dgm:cxn modelId="{D1D8911C-733D-49B0-80B8-C418C45F1F03}" srcId="{154DED3A-A040-4642-8B8D-70251875EB4F}" destId="{71BB6E4A-F0C6-41A5-8015-C3D33D09C1EF}" srcOrd="1" destOrd="0" parTransId="{95B9973A-C9F1-4E67-8A3F-A1DA038629D0}" sibTransId="{1F6751F1-67FB-482D-9226-E4A720BFEA80}"/>
    <dgm:cxn modelId="{E319D21F-0585-4AFC-BF5F-4EFDC0993185}" srcId="{154DED3A-A040-4642-8B8D-70251875EB4F}" destId="{A88BA21D-1474-48C9-8E50-579597EB0BAB}" srcOrd="0" destOrd="0" parTransId="{D129C358-D175-47CD-8E6A-952A419330A4}" sibTransId="{E767FB05-E0E7-4B40-9481-4071D529B979}"/>
    <dgm:cxn modelId="{C587552E-1558-D744-A828-2F07F7F4BEC5}" type="presOf" srcId="{D8CA074E-6E97-024C-88A6-49338B801A4A}" destId="{FE3721BC-F0FA-244B-8755-018848C6BE1D}" srcOrd="0" destOrd="0" presId="urn:microsoft.com/office/officeart/2016/7/layout/BasicTimeline"/>
    <dgm:cxn modelId="{5E3A794A-AFB1-43B5-B7F7-41B1F76AA714}" type="presOf" srcId="{71BB6E4A-F0C6-41A5-8015-C3D33D09C1EF}" destId="{0D0E301A-5AC0-4DF9-999C-ABFD5EA2F61D}" srcOrd="0" destOrd="0" presId="urn:microsoft.com/office/officeart/2016/7/layout/BasicTimeline"/>
    <dgm:cxn modelId="{C3B66B6F-2B10-4C27-BA83-C7F41C337FDD}" type="presOf" srcId="{314A7F8D-EAF8-4641-A068-F78FDB9A2D79}" destId="{5D3C42B3-089B-4865-A11E-5D53E768DEFD}" srcOrd="0" destOrd="0" presId="urn:microsoft.com/office/officeart/2016/7/layout/BasicTimeline"/>
    <dgm:cxn modelId="{5BB5FC73-F21C-4A28-B94F-DD1BD628BBC5}" type="presOf" srcId="{04125A10-7888-4770-8586-3E55489D7F8D}" destId="{086AC45D-F91E-4989-A06B-02A68483A82F}" srcOrd="0" destOrd="0" presId="urn:microsoft.com/office/officeart/2016/7/layout/BasicTimeline"/>
    <dgm:cxn modelId="{C7EA3475-59FB-1B4A-8B1E-D44D2C216A2F}" srcId="{154DED3A-A040-4642-8B8D-70251875EB4F}" destId="{D91F7C59-9AC5-DF4C-B5EE-B9E830572E94}" srcOrd="3" destOrd="0" parTransId="{67CEC0F1-2201-B342-8D56-3AB2D50B4D94}" sibTransId="{7D8C573B-36F6-8945-9788-A6A1A83226F0}"/>
    <dgm:cxn modelId="{E1E6D35A-8332-754D-A08F-16077448DF72}" type="presOf" srcId="{D91F7C59-9AC5-DF4C-B5EE-B9E830572E94}" destId="{7247D374-6BA0-B84E-A9E4-5849BB39F65A}" srcOrd="0" destOrd="0" presId="urn:microsoft.com/office/officeart/2016/7/layout/BasicTimeline"/>
    <dgm:cxn modelId="{26EF0182-C365-4D43-AB47-A69BF0B8302F}" srcId="{3332A5FA-F8D7-4C78-AD3F-08F9DE0361DD}" destId="{314A7F8D-EAF8-4641-A068-F78FDB9A2D79}" srcOrd="0" destOrd="0" parTransId="{E380FA36-795C-43AA-A80E-973DD99B004A}" sibTransId="{436B4E0E-D699-4E28-AE37-8B03FA6AA8F6}"/>
    <dgm:cxn modelId="{8969BCA3-A700-478F-BD0D-F11F89D134CF}" type="presOf" srcId="{154DED3A-A040-4642-8B8D-70251875EB4F}" destId="{EAF47862-E6CD-491A-BC50-7381311962C3}" srcOrd="0" destOrd="0" presId="urn:microsoft.com/office/officeart/2016/7/layout/BasicTimeline"/>
    <dgm:cxn modelId="{685125AC-4F44-499D-A207-D002F64A13F9}" srcId="{A88BA21D-1474-48C9-8E50-579597EB0BAB}" destId="{04125A10-7888-4770-8586-3E55489D7F8D}" srcOrd="0" destOrd="0" parTransId="{C840BD46-7FD3-45C3-AEA6-49A6EA92728D}" sibTransId="{B4A9A84B-911E-4E2E-BF42-78EDD1609A0F}"/>
    <dgm:cxn modelId="{A2895BB1-BAA6-473C-9D1F-632AB5C02B70}" srcId="{71BB6E4A-F0C6-41A5-8015-C3D33D09C1EF}" destId="{F3C0D925-8CA1-4BE1-AFF3-2A5E6C15BDF2}" srcOrd="0" destOrd="0" parTransId="{CCC069C2-6E85-43B2-9C54-7186025E65CD}" sibTransId="{DF60AEA5-43F6-4B7E-8ADD-215B06D5C8A7}"/>
    <dgm:cxn modelId="{E70871B6-05FC-5647-8068-6343C21A6304}" srcId="{D91F7C59-9AC5-DF4C-B5EE-B9E830572E94}" destId="{D8CA074E-6E97-024C-88A6-49338B801A4A}" srcOrd="0" destOrd="0" parTransId="{72951F46-5719-B64A-8402-6FCB6C84D77A}" sibTransId="{888BCC05-35D4-9E4C-B3D1-FC8FD5CE1C15}"/>
    <dgm:cxn modelId="{A6A598B8-F8D1-4327-B721-35D1CE738DFC}" type="presOf" srcId="{A88BA21D-1474-48C9-8E50-579597EB0BAB}" destId="{DA66D775-9060-49B4-88AF-E5FE319A075C}" srcOrd="0" destOrd="0" presId="urn:microsoft.com/office/officeart/2016/7/layout/BasicTimeline"/>
    <dgm:cxn modelId="{D7D717BA-AF65-4ADF-BC75-699DC829C3EE}" type="presOf" srcId="{F3C0D925-8CA1-4BE1-AFF3-2A5E6C15BDF2}" destId="{97BBF430-29D6-47FA-9364-770356AD226D}" srcOrd="0" destOrd="0" presId="urn:microsoft.com/office/officeart/2016/7/layout/BasicTimeline"/>
    <dgm:cxn modelId="{138D53F3-8CB5-4249-B85C-FCC1C5CBC3B1}" type="presOf" srcId="{3332A5FA-F8D7-4C78-AD3F-08F9DE0361DD}" destId="{8F45F2AB-E0ED-4BBD-BD0F-B55906BC4FFD}" srcOrd="0" destOrd="0" presId="urn:microsoft.com/office/officeart/2016/7/layout/BasicTimeline"/>
    <dgm:cxn modelId="{539ED068-4D15-4E81-BC5D-C5DFC7E2D565}" type="presParOf" srcId="{EAF47862-E6CD-491A-BC50-7381311962C3}" destId="{01C22740-21C4-4F77-B27E-CEBD3C310AD6}" srcOrd="0" destOrd="0" presId="urn:microsoft.com/office/officeart/2016/7/layout/BasicTimeline"/>
    <dgm:cxn modelId="{18B2EA02-2BE3-4CB1-AB1D-E9219ECE03D4}" type="presParOf" srcId="{EAF47862-E6CD-491A-BC50-7381311962C3}" destId="{FE51086F-B44A-47D0-8584-BD6E17439962}" srcOrd="1" destOrd="0" presId="urn:microsoft.com/office/officeart/2016/7/layout/BasicTimeline"/>
    <dgm:cxn modelId="{A8A6AA9D-3148-4864-ACB6-BC89A6FFCB6D}" type="presParOf" srcId="{FE51086F-B44A-47D0-8584-BD6E17439962}" destId="{EABCB068-0014-46E9-B6B5-30D1948F1493}" srcOrd="0" destOrd="0" presId="urn:microsoft.com/office/officeart/2016/7/layout/BasicTimeline"/>
    <dgm:cxn modelId="{99D9DE61-3688-4B77-8F80-3DAA27F688DB}" type="presParOf" srcId="{EABCB068-0014-46E9-B6B5-30D1948F1493}" destId="{DA66D775-9060-49B4-88AF-E5FE319A075C}" srcOrd="0" destOrd="0" presId="urn:microsoft.com/office/officeart/2016/7/layout/BasicTimeline"/>
    <dgm:cxn modelId="{CB1A1953-EF07-434C-8111-3561A647256E}" type="presParOf" srcId="{EABCB068-0014-46E9-B6B5-30D1948F1493}" destId="{6CE8AC79-3CC8-4B5E-AED4-EED5CFE52C5C}" srcOrd="1" destOrd="0" presId="urn:microsoft.com/office/officeart/2016/7/layout/BasicTimeline"/>
    <dgm:cxn modelId="{264CA374-3876-48EB-9248-1D6F6EF56675}" type="presParOf" srcId="{6CE8AC79-3CC8-4B5E-AED4-EED5CFE52C5C}" destId="{086AC45D-F91E-4989-A06B-02A68483A82F}" srcOrd="0" destOrd="0" presId="urn:microsoft.com/office/officeart/2016/7/layout/BasicTimeline"/>
    <dgm:cxn modelId="{88F16191-908A-42EA-A703-B01E81AA51AE}" type="presParOf" srcId="{6CE8AC79-3CC8-4B5E-AED4-EED5CFE52C5C}" destId="{925EB5CB-EB01-455A-94D2-15140C33E8A4}" srcOrd="1" destOrd="0" presId="urn:microsoft.com/office/officeart/2016/7/layout/BasicTimeline"/>
    <dgm:cxn modelId="{C1826D91-5081-46C8-B342-C5462F0B30E3}" type="presParOf" srcId="{EABCB068-0014-46E9-B6B5-30D1948F1493}" destId="{275E270A-778C-41CC-B9DB-4C7D6164363B}" srcOrd="2" destOrd="0" presId="urn:microsoft.com/office/officeart/2016/7/layout/BasicTimeline"/>
    <dgm:cxn modelId="{800194AF-ACA2-4977-A0EA-4A4D06BF8088}" type="presParOf" srcId="{EABCB068-0014-46E9-B6B5-30D1948F1493}" destId="{8DBEEDA3-E12C-41E6-AB2A-A4A26948AA5D}" srcOrd="3" destOrd="0" presId="urn:microsoft.com/office/officeart/2016/7/layout/BasicTimeline"/>
    <dgm:cxn modelId="{3446038B-1CA3-45ED-AC65-A0597DAC77E9}" type="presParOf" srcId="{EABCB068-0014-46E9-B6B5-30D1948F1493}" destId="{94FD1B7D-E4B8-4B2D-A6FB-37EF03A456E0}" srcOrd="4" destOrd="0" presId="urn:microsoft.com/office/officeart/2016/7/layout/BasicTimeline"/>
    <dgm:cxn modelId="{41A82065-E2B7-4914-B706-B2B037F309DE}" type="presParOf" srcId="{FE51086F-B44A-47D0-8584-BD6E17439962}" destId="{877B7CAD-23F4-40DC-A693-D6B52F7559B5}" srcOrd="1" destOrd="0" presId="urn:microsoft.com/office/officeart/2016/7/layout/BasicTimeline"/>
    <dgm:cxn modelId="{23FEA7B4-0BF5-4C11-9EBE-EEBEAA3CC432}" type="presParOf" srcId="{FE51086F-B44A-47D0-8584-BD6E17439962}" destId="{CA357C2B-6726-4130-A514-8FFC8BB6C5AC}" srcOrd="2" destOrd="0" presId="urn:microsoft.com/office/officeart/2016/7/layout/BasicTimeline"/>
    <dgm:cxn modelId="{91A1A29A-B45A-47CC-AC20-2260772C6450}" type="presParOf" srcId="{CA357C2B-6726-4130-A514-8FFC8BB6C5AC}" destId="{0D0E301A-5AC0-4DF9-999C-ABFD5EA2F61D}" srcOrd="0" destOrd="0" presId="urn:microsoft.com/office/officeart/2016/7/layout/BasicTimeline"/>
    <dgm:cxn modelId="{B20B37C0-E027-479A-95CF-3D354CB8B43F}" type="presParOf" srcId="{CA357C2B-6726-4130-A514-8FFC8BB6C5AC}" destId="{47B6ED09-25E4-4EB5-8135-66A26C0F0611}" srcOrd="1" destOrd="0" presId="urn:microsoft.com/office/officeart/2016/7/layout/BasicTimeline"/>
    <dgm:cxn modelId="{FC8E8AF4-EC22-4F3C-84FC-CF5687EC2275}" type="presParOf" srcId="{47B6ED09-25E4-4EB5-8135-66A26C0F0611}" destId="{97BBF430-29D6-47FA-9364-770356AD226D}" srcOrd="0" destOrd="0" presId="urn:microsoft.com/office/officeart/2016/7/layout/BasicTimeline"/>
    <dgm:cxn modelId="{51F335B8-CE95-4A07-AB01-91A73A089FBF}" type="presParOf" srcId="{47B6ED09-25E4-4EB5-8135-66A26C0F0611}" destId="{58E7CBF5-7B5E-46D9-B2F0-2AC052E0F593}" srcOrd="1" destOrd="0" presId="urn:microsoft.com/office/officeart/2016/7/layout/BasicTimeline"/>
    <dgm:cxn modelId="{0D9461A5-41FC-443E-918F-8028F4524789}" type="presParOf" srcId="{CA357C2B-6726-4130-A514-8FFC8BB6C5AC}" destId="{3EBFA83D-991D-494F-9C3E-95B6F4092584}" srcOrd="2" destOrd="0" presId="urn:microsoft.com/office/officeart/2016/7/layout/BasicTimeline"/>
    <dgm:cxn modelId="{A2D88E6C-0175-44C7-A17C-9F3B4FD29B7B}" type="presParOf" srcId="{CA357C2B-6726-4130-A514-8FFC8BB6C5AC}" destId="{52BC020E-CD95-4E63-A977-9F8EC35CB5F1}" srcOrd="3" destOrd="0" presId="urn:microsoft.com/office/officeart/2016/7/layout/BasicTimeline"/>
    <dgm:cxn modelId="{9B59A60F-AD52-47DE-A239-5755B712B57A}" type="presParOf" srcId="{CA357C2B-6726-4130-A514-8FFC8BB6C5AC}" destId="{A1B950B2-BF7F-4E8C-ADF7-643D217A1FC0}" srcOrd="4" destOrd="0" presId="urn:microsoft.com/office/officeart/2016/7/layout/BasicTimeline"/>
    <dgm:cxn modelId="{32A22E9D-4D66-48BC-BC55-72E0C9A3B451}" type="presParOf" srcId="{FE51086F-B44A-47D0-8584-BD6E17439962}" destId="{8C9471E5-C95F-4436-A05C-329854CA0B1A}" srcOrd="3" destOrd="0" presId="urn:microsoft.com/office/officeart/2016/7/layout/BasicTimeline"/>
    <dgm:cxn modelId="{F6A62360-FBBD-4592-A61E-C4DD7BFC736A}" type="presParOf" srcId="{FE51086F-B44A-47D0-8584-BD6E17439962}" destId="{344C9B10-A7DA-4700-B7A4-392F1D360491}" srcOrd="4" destOrd="0" presId="urn:microsoft.com/office/officeart/2016/7/layout/BasicTimeline"/>
    <dgm:cxn modelId="{0D8CB0CA-F913-4D59-A29F-617AC5F86386}" type="presParOf" srcId="{344C9B10-A7DA-4700-B7A4-392F1D360491}" destId="{8F45F2AB-E0ED-4BBD-BD0F-B55906BC4FFD}" srcOrd="0" destOrd="0" presId="urn:microsoft.com/office/officeart/2016/7/layout/BasicTimeline"/>
    <dgm:cxn modelId="{2CB111B7-8148-4AA5-9BE5-36A5CD8C810D}" type="presParOf" srcId="{344C9B10-A7DA-4700-B7A4-392F1D360491}" destId="{99F67C8F-BD84-42BE-BE0D-4359B6E8B4B5}" srcOrd="1" destOrd="0" presId="urn:microsoft.com/office/officeart/2016/7/layout/BasicTimeline"/>
    <dgm:cxn modelId="{1F1650BD-E5EB-487C-BB1D-56EA83AD7232}" type="presParOf" srcId="{99F67C8F-BD84-42BE-BE0D-4359B6E8B4B5}" destId="{5D3C42B3-089B-4865-A11E-5D53E768DEFD}" srcOrd="0" destOrd="0" presId="urn:microsoft.com/office/officeart/2016/7/layout/BasicTimeline"/>
    <dgm:cxn modelId="{9A217929-AE28-429E-974F-A7D3240DB0DA}" type="presParOf" srcId="{99F67C8F-BD84-42BE-BE0D-4359B6E8B4B5}" destId="{F3698501-6C5F-4F62-963D-7CC6C2BFB8B8}" srcOrd="1" destOrd="0" presId="urn:microsoft.com/office/officeart/2016/7/layout/BasicTimeline"/>
    <dgm:cxn modelId="{696C4667-20B5-40D8-87B3-A5D57AEFB499}" type="presParOf" srcId="{344C9B10-A7DA-4700-B7A4-392F1D360491}" destId="{5F3BC942-0CBC-470B-BD60-C23EEFF4E365}" srcOrd="2" destOrd="0" presId="urn:microsoft.com/office/officeart/2016/7/layout/BasicTimeline"/>
    <dgm:cxn modelId="{56C0074F-A0F6-41B6-B34B-186351ADA76D}" type="presParOf" srcId="{344C9B10-A7DA-4700-B7A4-392F1D360491}" destId="{FC96ED96-0436-40F5-848B-525428AB4677}" srcOrd="3" destOrd="0" presId="urn:microsoft.com/office/officeart/2016/7/layout/BasicTimeline"/>
    <dgm:cxn modelId="{3A0898BB-04EF-41C8-A9C9-9FD4C5BAF272}" type="presParOf" srcId="{344C9B10-A7DA-4700-B7A4-392F1D360491}" destId="{013A2047-248B-405E-A7E3-DDD6EB9C0F2B}" srcOrd="4" destOrd="0" presId="urn:microsoft.com/office/officeart/2016/7/layout/BasicTimeline"/>
    <dgm:cxn modelId="{F42BD198-440B-B443-BB14-796A18A1EFEC}" type="presParOf" srcId="{FE51086F-B44A-47D0-8584-BD6E17439962}" destId="{6C85817F-7105-FB42-9018-91EB34D27C29}" srcOrd="5" destOrd="0" presId="urn:microsoft.com/office/officeart/2016/7/layout/BasicTimeline"/>
    <dgm:cxn modelId="{F3FB918E-AF5C-8E47-856A-CC83AD78A56A}" type="presParOf" srcId="{FE51086F-B44A-47D0-8584-BD6E17439962}" destId="{8E71F82C-3E88-2941-A0DA-FA29CE8A8F94}" srcOrd="6" destOrd="0" presId="urn:microsoft.com/office/officeart/2016/7/layout/BasicTimeline"/>
    <dgm:cxn modelId="{DDF59E05-AD47-BF47-BDED-64331CE26C9A}" type="presParOf" srcId="{8E71F82C-3E88-2941-A0DA-FA29CE8A8F94}" destId="{7247D374-6BA0-B84E-A9E4-5849BB39F65A}" srcOrd="0" destOrd="0" presId="urn:microsoft.com/office/officeart/2016/7/layout/BasicTimeline"/>
    <dgm:cxn modelId="{911D05FD-4FE5-A74A-B43E-2829B434DD99}" type="presParOf" srcId="{8E71F82C-3E88-2941-A0DA-FA29CE8A8F94}" destId="{F2CCAE77-767F-A846-9E75-34B13409CFB7}" srcOrd="1" destOrd="0" presId="urn:microsoft.com/office/officeart/2016/7/layout/BasicTimeline"/>
    <dgm:cxn modelId="{1EC5BF92-5F93-1145-BC1C-774F908F0A86}" type="presParOf" srcId="{F2CCAE77-767F-A846-9E75-34B13409CFB7}" destId="{FE3721BC-F0FA-244B-8755-018848C6BE1D}" srcOrd="0" destOrd="0" presId="urn:microsoft.com/office/officeart/2016/7/layout/BasicTimeline"/>
    <dgm:cxn modelId="{D9CEBE6F-C02E-0A44-96CB-A6BDA4D0DF88}" type="presParOf" srcId="{F2CCAE77-767F-A846-9E75-34B13409CFB7}" destId="{7463E06C-18B1-1144-B3B0-172E1602790E}" srcOrd="1" destOrd="0" presId="urn:microsoft.com/office/officeart/2016/7/layout/BasicTimeline"/>
    <dgm:cxn modelId="{7F516E74-00D7-EA40-AECD-1DD7E3B7CE0D}" type="presParOf" srcId="{8E71F82C-3E88-2941-A0DA-FA29CE8A8F94}" destId="{B7A9ED5B-2F5E-9449-A981-72AF96DC3719}" srcOrd="2" destOrd="0" presId="urn:microsoft.com/office/officeart/2016/7/layout/BasicTimeline"/>
    <dgm:cxn modelId="{8165B986-0438-AC4C-926A-FB80A395EB50}" type="presParOf" srcId="{8E71F82C-3E88-2941-A0DA-FA29CE8A8F94}" destId="{F4A2A7A6-A4EC-D14B-A17B-99B63ED223AC}" srcOrd="3" destOrd="0" presId="urn:microsoft.com/office/officeart/2016/7/layout/BasicTimeline"/>
    <dgm:cxn modelId="{E76F0851-39D6-D542-A720-C784CF8CF6BF}" type="presParOf" srcId="{8E71F82C-3E88-2941-A0DA-FA29CE8A8F94}" destId="{6CB8F215-282C-4C4F-9DC6-E04CA32C9676}" srcOrd="4" destOrd="0" presId="urn:microsoft.com/office/officeart/2016/7/layout/BasicTimeline"/>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419611-B6D8-3346-8802-AF9955C36B3C}" type="doc">
      <dgm:prSet loTypeId="urn:microsoft.com/office/officeart/2008/layout/VerticalCurvedList" loCatId="" qsTypeId="urn:microsoft.com/office/officeart/2005/8/quickstyle/simple1" qsCatId="simple" csTypeId="urn:microsoft.com/office/officeart/2005/8/colors/accent0_1" csCatId="mainScheme" phldr="1"/>
      <dgm:spPr/>
      <dgm:t>
        <a:bodyPr/>
        <a:lstStyle/>
        <a:p>
          <a:endParaRPr lang="en-US"/>
        </a:p>
      </dgm:t>
    </dgm:pt>
    <dgm:pt modelId="{AF981D07-0233-9141-84CD-6563F9EB3E72}">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Review the components and requirements of the Home Community Based Services (HCBS) Final Rule Set.</a:t>
          </a:r>
        </a:p>
      </dgm:t>
    </dgm:pt>
    <dgm:pt modelId="{156B2907-1C16-6840-94C7-3E510BD65C8D}" type="parTrans" cxnId="{2AF7D58C-88C8-B749-AC42-6454B636646E}">
      <dgm:prSet/>
      <dgm:spPr/>
      <dgm:t>
        <a:bodyPr/>
        <a:lstStyle/>
        <a:p>
          <a:endParaRPr lang="en-US"/>
        </a:p>
      </dgm:t>
    </dgm:pt>
    <dgm:pt modelId="{87A47DDA-5569-4C4B-804D-A18A671FA5BC}" type="sibTrans" cxnId="{2AF7D58C-88C8-B749-AC42-6454B636646E}">
      <dgm:prSet/>
      <dgm:spPr/>
      <dgm:t>
        <a:bodyPr/>
        <a:lstStyle/>
        <a:p>
          <a:endParaRPr lang="en-US"/>
        </a:p>
      </dgm:t>
    </dgm:pt>
    <dgm:pt modelId="{4BCFDA33-CED3-704D-94EB-E5ED319F36D9}">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Understand the contents of the Joint Guidance Document (JGD).</a:t>
          </a:r>
        </a:p>
      </dgm:t>
    </dgm:pt>
    <dgm:pt modelId="{32AA36A4-C9D8-D143-A32D-1CE8F75D4E37}" type="parTrans" cxnId="{86E16833-121C-7F47-AA2D-85D3ACCA411A}">
      <dgm:prSet/>
      <dgm:spPr/>
      <dgm:t>
        <a:bodyPr/>
        <a:lstStyle/>
        <a:p>
          <a:endParaRPr lang="en-US"/>
        </a:p>
      </dgm:t>
    </dgm:pt>
    <dgm:pt modelId="{2822932B-7D72-5E47-BA3D-EEB968D7B8FF}" type="sibTrans" cxnId="{86E16833-121C-7F47-AA2D-85D3ACCA411A}">
      <dgm:prSet/>
      <dgm:spPr/>
      <dgm:t>
        <a:bodyPr/>
        <a:lstStyle/>
        <a:p>
          <a:endParaRPr lang="en-US"/>
        </a:p>
      </dgm:t>
    </dgm:pt>
    <dgm:pt modelId="{2FD387A1-299B-3640-BA86-16C099C8957D}">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Learn about Person-Centered Planning (PCP) instructions, guidelines and the role of the case manager (CM)/supports coordinator (SC).</a:t>
          </a:r>
        </a:p>
      </dgm:t>
    </dgm:pt>
    <dgm:pt modelId="{EE8CA620-AD42-0344-BAA0-284AA6E3F6A6}" type="parTrans" cxnId="{DECB3C9D-2D9C-6340-BC20-51DF33E41EF2}">
      <dgm:prSet/>
      <dgm:spPr/>
      <dgm:t>
        <a:bodyPr/>
        <a:lstStyle/>
        <a:p>
          <a:endParaRPr lang="en-US"/>
        </a:p>
      </dgm:t>
    </dgm:pt>
    <dgm:pt modelId="{F11E6B7B-3212-654A-A22A-1C5EF62BA3B3}" type="sibTrans" cxnId="{DECB3C9D-2D9C-6340-BC20-51DF33E41EF2}">
      <dgm:prSet/>
      <dgm:spPr/>
      <dgm:t>
        <a:bodyPr/>
        <a:lstStyle/>
        <a:p>
          <a:endParaRPr lang="en-US"/>
        </a:p>
      </dgm:t>
    </dgm:pt>
    <dgm:pt modelId="{D9215280-A93B-5C47-96D4-2D848DEF8565}" type="pres">
      <dgm:prSet presAssocID="{85419611-B6D8-3346-8802-AF9955C36B3C}" presName="Name0" presStyleCnt="0">
        <dgm:presLayoutVars>
          <dgm:chMax val="7"/>
          <dgm:chPref val="7"/>
          <dgm:dir/>
        </dgm:presLayoutVars>
      </dgm:prSet>
      <dgm:spPr/>
    </dgm:pt>
    <dgm:pt modelId="{5F409E46-6DA5-314F-8791-FBDC44112BA2}" type="pres">
      <dgm:prSet presAssocID="{85419611-B6D8-3346-8802-AF9955C36B3C}" presName="Name1" presStyleCnt="0"/>
      <dgm:spPr/>
    </dgm:pt>
    <dgm:pt modelId="{33A8892D-DEBB-E64D-93CF-C6638E08B4DB}" type="pres">
      <dgm:prSet presAssocID="{85419611-B6D8-3346-8802-AF9955C36B3C}" presName="cycle" presStyleCnt="0"/>
      <dgm:spPr/>
    </dgm:pt>
    <dgm:pt modelId="{5893959A-1217-9941-8820-6F1E645ECAA0}" type="pres">
      <dgm:prSet presAssocID="{85419611-B6D8-3346-8802-AF9955C36B3C}" presName="srcNode" presStyleLbl="node1" presStyleIdx="0" presStyleCnt="3"/>
      <dgm:spPr/>
    </dgm:pt>
    <dgm:pt modelId="{B8C2DD3A-6823-B640-AE10-934746AF8B21}" type="pres">
      <dgm:prSet presAssocID="{85419611-B6D8-3346-8802-AF9955C36B3C}" presName="conn" presStyleLbl="parChTrans1D2" presStyleIdx="0" presStyleCnt="1"/>
      <dgm:spPr/>
    </dgm:pt>
    <dgm:pt modelId="{44E2B820-2E0B-A148-B1B8-7376043E161B}" type="pres">
      <dgm:prSet presAssocID="{85419611-B6D8-3346-8802-AF9955C36B3C}" presName="extraNode" presStyleLbl="node1" presStyleIdx="0" presStyleCnt="3"/>
      <dgm:spPr/>
    </dgm:pt>
    <dgm:pt modelId="{3FA93747-AD12-434C-B33C-359D9C8E77C9}" type="pres">
      <dgm:prSet presAssocID="{85419611-B6D8-3346-8802-AF9955C36B3C}" presName="dstNode" presStyleLbl="node1" presStyleIdx="0" presStyleCnt="3"/>
      <dgm:spPr/>
    </dgm:pt>
    <dgm:pt modelId="{52B551AF-E713-104F-AB36-50D5AD36BFC1}" type="pres">
      <dgm:prSet presAssocID="{AF981D07-0233-9141-84CD-6563F9EB3E72}" presName="text_1" presStyleLbl="node1" presStyleIdx="0" presStyleCnt="3">
        <dgm:presLayoutVars>
          <dgm:bulletEnabled val="1"/>
        </dgm:presLayoutVars>
      </dgm:prSet>
      <dgm:spPr/>
    </dgm:pt>
    <dgm:pt modelId="{A06EEE03-8A1F-0A4B-92F8-54BEF868C3F2}" type="pres">
      <dgm:prSet presAssocID="{AF981D07-0233-9141-84CD-6563F9EB3E72}" presName="accent_1" presStyleCnt="0"/>
      <dgm:spPr/>
    </dgm:pt>
    <dgm:pt modelId="{698D4336-6BAF-254F-A81A-3939A6EE438B}" type="pres">
      <dgm:prSet presAssocID="{AF981D07-0233-9141-84CD-6563F9EB3E72}" presName="accentRepeatNode" presStyleLbl="solidFgAcc1" presStyleIdx="0" presStyleCnt="3"/>
      <dgm:spPr>
        <a:solidFill>
          <a:schemeClr val="bg1">
            <a:lumMod val="85000"/>
          </a:schemeClr>
        </a:solidFill>
      </dgm:spPr>
    </dgm:pt>
    <dgm:pt modelId="{346431E0-94D2-EA4C-96B6-CB085DE49FA5}" type="pres">
      <dgm:prSet presAssocID="{4BCFDA33-CED3-704D-94EB-E5ED319F36D9}" presName="text_2" presStyleLbl="node1" presStyleIdx="1" presStyleCnt="3">
        <dgm:presLayoutVars>
          <dgm:bulletEnabled val="1"/>
        </dgm:presLayoutVars>
      </dgm:prSet>
      <dgm:spPr/>
    </dgm:pt>
    <dgm:pt modelId="{B2D8DE73-2974-B547-885D-799F9CB76DA3}" type="pres">
      <dgm:prSet presAssocID="{4BCFDA33-CED3-704D-94EB-E5ED319F36D9}" presName="accent_2" presStyleCnt="0"/>
      <dgm:spPr/>
    </dgm:pt>
    <dgm:pt modelId="{7430FCCF-85A5-3545-83EB-5ABF664BF4CD}" type="pres">
      <dgm:prSet presAssocID="{4BCFDA33-CED3-704D-94EB-E5ED319F36D9}" presName="accentRepeatNode" presStyleLbl="solidFgAcc1" presStyleIdx="1" presStyleCnt="3"/>
      <dgm:spPr>
        <a:solidFill>
          <a:schemeClr val="bg1">
            <a:lumMod val="85000"/>
          </a:schemeClr>
        </a:solidFill>
      </dgm:spPr>
    </dgm:pt>
    <dgm:pt modelId="{09778ADF-20D2-0541-A67D-FD1FC20967C9}" type="pres">
      <dgm:prSet presAssocID="{2FD387A1-299B-3640-BA86-16C099C8957D}" presName="text_3" presStyleLbl="node1" presStyleIdx="2" presStyleCnt="3">
        <dgm:presLayoutVars>
          <dgm:bulletEnabled val="1"/>
        </dgm:presLayoutVars>
      </dgm:prSet>
      <dgm:spPr/>
    </dgm:pt>
    <dgm:pt modelId="{C1D7A054-8162-284D-905F-0C99E5FCE975}" type="pres">
      <dgm:prSet presAssocID="{2FD387A1-299B-3640-BA86-16C099C8957D}" presName="accent_3" presStyleCnt="0"/>
      <dgm:spPr/>
    </dgm:pt>
    <dgm:pt modelId="{9A187C3C-36D2-6747-98C3-4579EE2FB016}" type="pres">
      <dgm:prSet presAssocID="{2FD387A1-299B-3640-BA86-16C099C8957D}" presName="accentRepeatNode" presStyleLbl="solidFgAcc1" presStyleIdx="2" presStyleCnt="3"/>
      <dgm:spPr>
        <a:solidFill>
          <a:schemeClr val="bg1">
            <a:lumMod val="85000"/>
          </a:schemeClr>
        </a:solidFill>
      </dgm:spPr>
    </dgm:pt>
  </dgm:ptLst>
  <dgm:cxnLst>
    <dgm:cxn modelId="{03D41730-F80B-DC49-8A02-7FB317215094}" type="presOf" srcId="{87A47DDA-5569-4C4B-804D-A18A671FA5BC}" destId="{B8C2DD3A-6823-B640-AE10-934746AF8B21}" srcOrd="0" destOrd="0" presId="urn:microsoft.com/office/officeart/2008/layout/VerticalCurvedList"/>
    <dgm:cxn modelId="{86E16833-121C-7F47-AA2D-85D3ACCA411A}" srcId="{85419611-B6D8-3346-8802-AF9955C36B3C}" destId="{4BCFDA33-CED3-704D-94EB-E5ED319F36D9}" srcOrd="1" destOrd="0" parTransId="{32AA36A4-C9D8-D143-A32D-1CE8F75D4E37}" sibTransId="{2822932B-7D72-5E47-BA3D-EEB968D7B8FF}"/>
    <dgm:cxn modelId="{E03D9E6A-81C0-8D43-825F-A7B67A5C4057}" type="presOf" srcId="{85419611-B6D8-3346-8802-AF9955C36B3C}" destId="{D9215280-A93B-5C47-96D4-2D848DEF8565}" srcOrd="0" destOrd="0" presId="urn:microsoft.com/office/officeart/2008/layout/VerticalCurvedList"/>
    <dgm:cxn modelId="{908BB155-0092-3740-9130-15A7871F9D2E}" type="presOf" srcId="{2FD387A1-299B-3640-BA86-16C099C8957D}" destId="{09778ADF-20D2-0541-A67D-FD1FC20967C9}" srcOrd="0" destOrd="0" presId="urn:microsoft.com/office/officeart/2008/layout/VerticalCurvedList"/>
    <dgm:cxn modelId="{2AF7D58C-88C8-B749-AC42-6454B636646E}" srcId="{85419611-B6D8-3346-8802-AF9955C36B3C}" destId="{AF981D07-0233-9141-84CD-6563F9EB3E72}" srcOrd="0" destOrd="0" parTransId="{156B2907-1C16-6840-94C7-3E510BD65C8D}" sibTransId="{87A47DDA-5569-4C4B-804D-A18A671FA5BC}"/>
    <dgm:cxn modelId="{DECB3C9D-2D9C-6340-BC20-51DF33E41EF2}" srcId="{85419611-B6D8-3346-8802-AF9955C36B3C}" destId="{2FD387A1-299B-3640-BA86-16C099C8957D}" srcOrd="2" destOrd="0" parTransId="{EE8CA620-AD42-0344-BAA0-284AA6E3F6A6}" sibTransId="{F11E6B7B-3212-654A-A22A-1C5EF62BA3B3}"/>
    <dgm:cxn modelId="{3EA848B2-C3D6-C543-9CF2-C70E44D825B7}" type="presOf" srcId="{AF981D07-0233-9141-84CD-6563F9EB3E72}" destId="{52B551AF-E713-104F-AB36-50D5AD36BFC1}" srcOrd="0" destOrd="0" presId="urn:microsoft.com/office/officeart/2008/layout/VerticalCurvedList"/>
    <dgm:cxn modelId="{9770F1CC-C106-764D-8318-F27FF5BFE11D}" type="presOf" srcId="{4BCFDA33-CED3-704D-94EB-E5ED319F36D9}" destId="{346431E0-94D2-EA4C-96B6-CB085DE49FA5}" srcOrd="0" destOrd="0" presId="urn:microsoft.com/office/officeart/2008/layout/VerticalCurvedList"/>
    <dgm:cxn modelId="{D83E499A-2FDC-2444-B745-A4C158F2C272}" type="presParOf" srcId="{D9215280-A93B-5C47-96D4-2D848DEF8565}" destId="{5F409E46-6DA5-314F-8791-FBDC44112BA2}" srcOrd="0" destOrd="0" presId="urn:microsoft.com/office/officeart/2008/layout/VerticalCurvedList"/>
    <dgm:cxn modelId="{A2381259-9145-2D43-8A81-AB7353C80DF4}" type="presParOf" srcId="{5F409E46-6DA5-314F-8791-FBDC44112BA2}" destId="{33A8892D-DEBB-E64D-93CF-C6638E08B4DB}" srcOrd="0" destOrd="0" presId="urn:microsoft.com/office/officeart/2008/layout/VerticalCurvedList"/>
    <dgm:cxn modelId="{5379C93F-B279-0943-9312-7C85E932505B}" type="presParOf" srcId="{33A8892D-DEBB-E64D-93CF-C6638E08B4DB}" destId="{5893959A-1217-9941-8820-6F1E645ECAA0}" srcOrd="0" destOrd="0" presId="urn:microsoft.com/office/officeart/2008/layout/VerticalCurvedList"/>
    <dgm:cxn modelId="{123C35DD-3C90-A64C-9A17-B8479D9CE0BD}" type="presParOf" srcId="{33A8892D-DEBB-E64D-93CF-C6638E08B4DB}" destId="{B8C2DD3A-6823-B640-AE10-934746AF8B21}" srcOrd="1" destOrd="0" presId="urn:microsoft.com/office/officeart/2008/layout/VerticalCurvedList"/>
    <dgm:cxn modelId="{344D09EC-0878-DE46-B391-ED3ACBBCCB44}" type="presParOf" srcId="{33A8892D-DEBB-E64D-93CF-C6638E08B4DB}" destId="{44E2B820-2E0B-A148-B1B8-7376043E161B}" srcOrd="2" destOrd="0" presId="urn:microsoft.com/office/officeart/2008/layout/VerticalCurvedList"/>
    <dgm:cxn modelId="{05CCC14F-B1F0-224A-854C-9409C729861D}" type="presParOf" srcId="{33A8892D-DEBB-E64D-93CF-C6638E08B4DB}" destId="{3FA93747-AD12-434C-B33C-359D9C8E77C9}" srcOrd="3" destOrd="0" presId="urn:microsoft.com/office/officeart/2008/layout/VerticalCurvedList"/>
    <dgm:cxn modelId="{06EB9445-A413-1042-B247-6CC5E1B65BC0}" type="presParOf" srcId="{5F409E46-6DA5-314F-8791-FBDC44112BA2}" destId="{52B551AF-E713-104F-AB36-50D5AD36BFC1}" srcOrd="1" destOrd="0" presId="urn:microsoft.com/office/officeart/2008/layout/VerticalCurvedList"/>
    <dgm:cxn modelId="{924CEB51-39EE-AF42-80E6-185638EEFBA9}" type="presParOf" srcId="{5F409E46-6DA5-314F-8791-FBDC44112BA2}" destId="{A06EEE03-8A1F-0A4B-92F8-54BEF868C3F2}" srcOrd="2" destOrd="0" presId="urn:microsoft.com/office/officeart/2008/layout/VerticalCurvedList"/>
    <dgm:cxn modelId="{72A59207-6674-C84E-8E37-EEDADD636486}" type="presParOf" srcId="{A06EEE03-8A1F-0A4B-92F8-54BEF868C3F2}" destId="{698D4336-6BAF-254F-A81A-3939A6EE438B}" srcOrd="0" destOrd="0" presId="urn:microsoft.com/office/officeart/2008/layout/VerticalCurvedList"/>
    <dgm:cxn modelId="{9311955A-BC82-2642-A237-EAD9B0F809C9}" type="presParOf" srcId="{5F409E46-6DA5-314F-8791-FBDC44112BA2}" destId="{346431E0-94D2-EA4C-96B6-CB085DE49FA5}" srcOrd="3" destOrd="0" presId="urn:microsoft.com/office/officeart/2008/layout/VerticalCurvedList"/>
    <dgm:cxn modelId="{C9AE1FA2-246F-3749-A4DE-81F43D430E90}" type="presParOf" srcId="{5F409E46-6DA5-314F-8791-FBDC44112BA2}" destId="{B2D8DE73-2974-B547-885D-799F9CB76DA3}" srcOrd="4" destOrd="0" presId="urn:microsoft.com/office/officeart/2008/layout/VerticalCurvedList"/>
    <dgm:cxn modelId="{AAE3019A-83B9-9F4F-87AD-2E88BAAC3C8A}" type="presParOf" srcId="{B2D8DE73-2974-B547-885D-799F9CB76DA3}" destId="{7430FCCF-85A5-3545-83EB-5ABF664BF4CD}" srcOrd="0" destOrd="0" presId="urn:microsoft.com/office/officeart/2008/layout/VerticalCurvedList"/>
    <dgm:cxn modelId="{439AD7D3-632B-AF45-9F0D-69B8DB360F83}" type="presParOf" srcId="{5F409E46-6DA5-314F-8791-FBDC44112BA2}" destId="{09778ADF-20D2-0541-A67D-FD1FC20967C9}" srcOrd="5" destOrd="0" presId="urn:microsoft.com/office/officeart/2008/layout/VerticalCurvedList"/>
    <dgm:cxn modelId="{53890F30-404A-C54A-9DC0-FF0A403408BB}" type="presParOf" srcId="{5F409E46-6DA5-314F-8791-FBDC44112BA2}" destId="{C1D7A054-8162-284D-905F-0C99E5FCE975}" srcOrd="6" destOrd="0" presId="urn:microsoft.com/office/officeart/2008/layout/VerticalCurvedList"/>
    <dgm:cxn modelId="{B4F3EE85-E426-0A4D-BCFC-BC3D96CD9073}" type="presParOf" srcId="{C1D7A054-8162-284D-905F-0C99E5FCE975}" destId="{9A187C3C-36D2-6747-98C3-4579EE2FB01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2DD3A-6823-B640-AE10-934746AF8B21}">
      <dsp:nvSpPr>
        <dsp:cNvPr id="0" name=""/>
        <dsp:cNvSpPr/>
      </dsp:nvSpPr>
      <dsp:spPr>
        <a:xfrm>
          <a:off x="-5890746" y="-901708"/>
          <a:ext cx="7014510" cy="7014510"/>
        </a:xfrm>
        <a:prstGeom prst="blockArc">
          <a:avLst>
            <a:gd name="adj1" fmla="val 18900000"/>
            <a:gd name="adj2" fmla="val 2700000"/>
            <a:gd name="adj3" fmla="val 308"/>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B551AF-E713-104F-AB36-50D5AD36BFC1}">
      <dsp:nvSpPr>
        <dsp:cNvPr id="0" name=""/>
        <dsp:cNvSpPr/>
      </dsp:nvSpPr>
      <dsp:spPr>
        <a:xfrm>
          <a:off x="723299" y="521109"/>
          <a:ext cx="9033930" cy="1042218"/>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Learn about the history, intent, and implementation of HCBS in Michigan</a:t>
          </a:r>
        </a:p>
      </dsp:txBody>
      <dsp:txXfrm>
        <a:off x="723299" y="521109"/>
        <a:ext cx="9033930" cy="1042218"/>
      </dsp:txXfrm>
    </dsp:sp>
    <dsp:sp modelId="{698D4336-6BAF-254F-A81A-3939A6EE438B}">
      <dsp:nvSpPr>
        <dsp:cNvPr id="0" name=""/>
        <dsp:cNvSpPr/>
      </dsp:nvSpPr>
      <dsp:spPr>
        <a:xfrm>
          <a:off x="71913" y="390832"/>
          <a:ext cx="1302773" cy="1302773"/>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6431E0-94D2-EA4C-96B6-CB085DE49FA5}">
      <dsp:nvSpPr>
        <dsp:cNvPr id="0" name=""/>
        <dsp:cNvSpPr/>
      </dsp:nvSpPr>
      <dsp:spPr>
        <a:xfrm>
          <a:off x="1102146" y="2084437"/>
          <a:ext cx="8655083" cy="1042218"/>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Become familiar with Michigan’s Medicaid waiver programs that support HCBS</a:t>
          </a:r>
        </a:p>
      </dsp:txBody>
      <dsp:txXfrm>
        <a:off x="1102146" y="2084437"/>
        <a:ext cx="8655083" cy="1042218"/>
      </dsp:txXfrm>
    </dsp:sp>
    <dsp:sp modelId="{7430FCCF-85A5-3545-83EB-5ABF664BF4CD}">
      <dsp:nvSpPr>
        <dsp:cNvPr id="0" name=""/>
        <dsp:cNvSpPr/>
      </dsp:nvSpPr>
      <dsp:spPr>
        <a:xfrm>
          <a:off x="450759" y="1954160"/>
          <a:ext cx="1302773" cy="1302773"/>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778ADF-20D2-0541-A67D-FD1FC20967C9}">
      <dsp:nvSpPr>
        <dsp:cNvPr id="0" name=""/>
        <dsp:cNvSpPr/>
      </dsp:nvSpPr>
      <dsp:spPr>
        <a:xfrm>
          <a:off x="723299" y="3647765"/>
          <a:ext cx="9033930" cy="1042218"/>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Understand the intent of the HCBS Final Rule Set and the PCP process </a:t>
          </a:r>
        </a:p>
      </dsp:txBody>
      <dsp:txXfrm>
        <a:off x="723299" y="3647765"/>
        <a:ext cx="9033930" cy="1042218"/>
      </dsp:txXfrm>
    </dsp:sp>
    <dsp:sp modelId="{9A187C3C-36D2-6747-98C3-4579EE2FB016}">
      <dsp:nvSpPr>
        <dsp:cNvPr id="0" name=""/>
        <dsp:cNvSpPr/>
      </dsp:nvSpPr>
      <dsp:spPr>
        <a:xfrm>
          <a:off x="71913" y="3517488"/>
          <a:ext cx="1302773" cy="1302773"/>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22740-21C4-4F77-B27E-CEBD3C310AD6}">
      <dsp:nvSpPr>
        <dsp:cNvPr id="0" name=""/>
        <dsp:cNvSpPr/>
      </dsp:nvSpPr>
      <dsp:spPr>
        <a:xfrm>
          <a:off x="0" y="2739838"/>
          <a:ext cx="10069829" cy="0"/>
        </a:xfrm>
        <a:prstGeom prst="line">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DA66D775-9060-49B4-88AF-E5FE319A075C}">
      <dsp:nvSpPr>
        <dsp:cNvPr id="0" name=""/>
        <dsp:cNvSpPr/>
      </dsp:nvSpPr>
      <dsp:spPr>
        <a:xfrm>
          <a:off x="242698" y="2933025"/>
          <a:ext cx="3219198" cy="619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1983</a:t>
          </a:r>
        </a:p>
      </dsp:txBody>
      <dsp:txXfrm>
        <a:off x="242698" y="2933025"/>
        <a:ext cx="3219198" cy="619203"/>
      </dsp:txXfrm>
    </dsp:sp>
    <dsp:sp modelId="{086AC45D-F91E-4989-A06B-02A68483A82F}">
      <dsp:nvSpPr>
        <dsp:cNvPr id="0" name=""/>
        <dsp:cNvSpPr/>
      </dsp:nvSpPr>
      <dsp:spPr>
        <a:xfrm>
          <a:off x="4093" y="719685"/>
          <a:ext cx="3696408" cy="950331"/>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p>
      </dsp:txBody>
      <dsp:txXfrm>
        <a:off x="50484" y="766076"/>
        <a:ext cx="3603626" cy="857549"/>
      </dsp:txXfrm>
    </dsp:sp>
    <dsp:sp modelId="{275E270A-778C-41CC-B9DB-4C7D6164363B}">
      <dsp:nvSpPr>
        <dsp:cNvPr id="0" name=""/>
        <dsp:cNvSpPr/>
      </dsp:nvSpPr>
      <dsp:spPr>
        <a:xfrm>
          <a:off x="1852298" y="1689138"/>
          <a:ext cx="0" cy="1041138"/>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D0E301A-5AC0-4DF9-999C-ABFD5EA2F61D}">
      <dsp:nvSpPr>
        <dsp:cNvPr id="0" name=""/>
        <dsp:cNvSpPr/>
      </dsp:nvSpPr>
      <dsp:spPr>
        <a:xfrm>
          <a:off x="2383557" y="2202068"/>
          <a:ext cx="3219198" cy="320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1987</a:t>
          </a:r>
        </a:p>
      </dsp:txBody>
      <dsp:txXfrm>
        <a:off x="2383557" y="2202068"/>
        <a:ext cx="3219198" cy="320636"/>
      </dsp:txXfrm>
    </dsp:sp>
    <dsp:sp modelId="{8DBEEDA3-E12C-41E6-AB2A-A4A26948AA5D}">
      <dsp:nvSpPr>
        <dsp:cNvPr id="0" name=""/>
        <dsp:cNvSpPr/>
      </dsp:nvSpPr>
      <dsp:spPr>
        <a:xfrm>
          <a:off x="1811200" y="2689179"/>
          <a:ext cx="82195" cy="82195"/>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BBF430-29D6-47FA-9364-770356AD226D}">
      <dsp:nvSpPr>
        <dsp:cNvPr id="0" name=""/>
        <dsp:cNvSpPr/>
      </dsp:nvSpPr>
      <dsp:spPr>
        <a:xfrm>
          <a:off x="2222348" y="3537821"/>
          <a:ext cx="3481981" cy="1381049"/>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Michigan began providing Medicaid funded HCBS services with the 1915(c) Habilitation Supports Waiver in 1987</a:t>
          </a:r>
          <a:r>
            <a:rPr lang="en-US" sz="1200" kern="1200" dirty="0">
              <a:latin typeface="Arial" panose="020B0604020202020204" pitchFamily="34" charset="0"/>
              <a:cs typeface="Arial" panose="020B0604020202020204" pitchFamily="34" charset="0"/>
            </a:rPr>
            <a:t>.</a:t>
          </a:r>
        </a:p>
      </dsp:txBody>
      <dsp:txXfrm>
        <a:off x="2289765" y="3605238"/>
        <a:ext cx="3347147" cy="1246215"/>
      </dsp:txXfrm>
    </dsp:sp>
    <dsp:sp modelId="{3EBFA83D-991D-494F-9C3E-95B6F4092584}">
      <dsp:nvSpPr>
        <dsp:cNvPr id="0" name=""/>
        <dsp:cNvSpPr/>
      </dsp:nvSpPr>
      <dsp:spPr>
        <a:xfrm>
          <a:off x="3993156" y="3024020"/>
          <a:ext cx="0" cy="539122"/>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F45F2AB-E0ED-4BBD-BD0F-B55906BC4FFD}">
      <dsp:nvSpPr>
        <dsp:cNvPr id="0" name=""/>
        <dsp:cNvSpPr/>
      </dsp:nvSpPr>
      <dsp:spPr>
        <a:xfrm>
          <a:off x="4505301" y="2996355"/>
          <a:ext cx="3219198" cy="601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2005</a:t>
          </a:r>
        </a:p>
      </dsp:txBody>
      <dsp:txXfrm>
        <a:off x="4505301" y="2996355"/>
        <a:ext cx="3219198" cy="601732"/>
      </dsp:txXfrm>
    </dsp:sp>
    <dsp:sp modelId="{52BC020E-CD95-4E63-A977-9F8EC35CB5F1}">
      <dsp:nvSpPr>
        <dsp:cNvPr id="0" name=""/>
        <dsp:cNvSpPr/>
      </dsp:nvSpPr>
      <dsp:spPr>
        <a:xfrm>
          <a:off x="3972619" y="2675473"/>
          <a:ext cx="69156" cy="5422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3C42B3-089B-4865-A11E-5D53E768DEFD}">
      <dsp:nvSpPr>
        <dsp:cNvPr id="0" name=""/>
        <dsp:cNvSpPr/>
      </dsp:nvSpPr>
      <dsp:spPr>
        <a:xfrm>
          <a:off x="4331263" y="539064"/>
          <a:ext cx="3473991" cy="1318959"/>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HCBS became a formal Medicaid State plan option.</a:t>
          </a:r>
        </a:p>
      </dsp:txBody>
      <dsp:txXfrm>
        <a:off x="4395649" y="603450"/>
        <a:ext cx="3345219" cy="1190187"/>
      </dsp:txXfrm>
    </dsp:sp>
    <dsp:sp modelId="{5F3BC942-0CBC-470B-BD60-C23EEFF4E365}">
      <dsp:nvSpPr>
        <dsp:cNvPr id="0" name=""/>
        <dsp:cNvSpPr/>
      </dsp:nvSpPr>
      <dsp:spPr>
        <a:xfrm>
          <a:off x="6114901" y="1755264"/>
          <a:ext cx="0" cy="1011762"/>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247D374-6BA0-B84E-A9E4-5849BB39F65A}">
      <dsp:nvSpPr>
        <dsp:cNvPr id="0" name=""/>
        <dsp:cNvSpPr/>
      </dsp:nvSpPr>
      <dsp:spPr>
        <a:xfrm>
          <a:off x="6627046" y="2212314"/>
          <a:ext cx="3219198" cy="327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2014</a:t>
          </a:r>
        </a:p>
      </dsp:txBody>
      <dsp:txXfrm>
        <a:off x="6627046" y="2212314"/>
        <a:ext cx="3219198" cy="327251"/>
      </dsp:txXfrm>
    </dsp:sp>
    <dsp:sp modelId="{FC96ED96-0436-40F5-848B-525428AB4677}">
      <dsp:nvSpPr>
        <dsp:cNvPr id="0" name=""/>
        <dsp:cNvSpPr/>
      </dsp:nvSpPr>
      <dsp:spPr>
        <a:xfrm>
          <a:off x="6073803" y="2754125"/>
          <a:ext cx="82195" cy="79876"/>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721BC-F0FA-244B-8755-018848C6BE1D}">
      <dsp:nvSpPr>
        <dsp:cNvPr id="0" name=""/>
        <dsp:cNvSpPr/>
      </dsp:nvSpPr>
      <dsp:spPr>
        <a:xfrm>
          <a:off x="6641856" y="3545832"/>
          <a:ext cx="3279511" cy="1321917"/>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Arial" panose="020B0604020202020204" pitchFamily="34" charset="0"/>
              <a:cs typeface="Arial" panose="020B0604020202020204" pitchFamily="34" charset="0"/>
            </a:rPr>
            <a:t>CMS officially promulgated the HCBS Final Rule Set in January 2014 in Vol. 79 No. 11 of the Federal Register</a:t>
          </a:r>
          <a:r>
            <a:rPr lang="en-US" sz="1200" b="0" i="0" u="none" kern="1200" dirty="0">
              <a:latin typeface="Arial" panose="020B0604020202020204" pitchFamily="34" charset="0"/>
              <a:cs typeface="Arial" panose="020B0604020202020204" pitchFamily="34" charset="0"/>
            </a:rPr>
            <a:t>.</a:t>
          </a:r>
          <a:endParaRPr lang="en-US" sz="1200" kern="1200" dirty="0">
            <a:latin typeface="Arial" panose="020B0604020202020204" pitchFamily="34" charset="0"/>
            <a:cs typeface="Arial" panose="020B0604020202020204" pitchFamily="34" charset="0"/>
          </a:endParaRPr>
        </a:p>
      </dsp:txBody>
      <dsp:txXfrm>
        <a:off x="6706387" y="3610363"/>
        <a:ext cx="3150449" cy="1192855"/>
      </dsp:txXfrm>
    </dsp:sp>
    <dsp:sp modelId="{B7A9ED5B-2F5E-9449-A981-72AF96DC3719}">
      <dsp:nvSpPr>
        <dsp:cNvPr id="0" name=""/>
        <dsp:cNvSpPr/>
      </dsp:nvSpPr>
      <dsp:spPr>
        <a:xfrm>
          <a:off x="8236645" y="3034265"/>
          <a:ext cx="0" cy="550246"/>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4A2A7A6-A4EC-D14B-A17B-99B63ED223AC}">
      <dsp:nvSpPr>
        <dsp:cNvPr id="0" name=""/>
        <dsp:cNvSpPr/>
      </dsp:nvSpPr>
      <dsp:spPr>
        <a:xfrm flipV="1">
          <a:off x="8212544" y="2747109"/>
          <a:ext cx="48202" cy="53896"/>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2DD3A-6823-B640-AE10-934746AF8B21}">
      <dsp:nvSpPr>
        <dsp:cNvPr id="0" name=""/>
        <dsp:cNvSpPr/>
      </dsp:nvSpPr>
      <dsp:spPr>
        <a:xfrm>
          <a:off x="-5265695" y="-806516"/>
          <a:ext cx="6270684" cy="6270684"/>
        </a:xfrm>
        <a:prstGeom prst="blockArc">
          <a:avLst>
            <a:gd name="adj1" fmla="val 18900000"/>
            <a:gd name="adj2" fmla="val 2700000"/>
            <a:gd name="adj3" fmla="val 344"/>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B551AF-E713-104F-AB36-50D5AD36BFC1}">
      <dsp:nvSpPr>
        <dsp:cNvPr id="0" name=""/>
        <dsp:cNvSpPr/>
      </dsp:nvSpPr>
      <dsp:spPr>
        <a:xfrm>
          <a:off x="646482" y="465765"/>
          <a:ext cx="10219840" cy="931530"/>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9402"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Review the components and requirements of the Home Community Based Services (HCBS) Final Rule Set.</a:t>
          </a:r>
        </a:p>
      </dsp:txBody>
      <dsp:txXfrm>
        <a:off x="646482" y="465765"/>
        <a:ext cx="10219840" cy="931530"/>
      </dsp:txXfrm>
    </dsp:sp>
    <dsp:sp modelId="{698D4336-6BAF-254F-A81A-3939A6EE438B}">
      <dsp:nvSpPr>
        <dsp:cNvPr id="0" name=""/>
        <dsp:cNvSpPr/>
      </dsp:nvSpPr>
      <dsp:spPr>
        <a:xfrm>
          <a:off x="64275" y="349323"/>
          <a:ext cx="1164412" cy="1164412"/>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6431E0-94D2-EA4C-96B6-CB085DE49FA5}">
      <dsp:nvSpPr>
        <dsp:cNvPr id="0" name=""/>
        <dsp:cNvSpPr/>
      </dsp:nvSpPr>
      <dsp:spPr>
        <a:xfrm>
          <a:off x="985093" y="1863060"/>
          <a:ext cx="9881229" cy="931530"/>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9402"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Understand the contents of the Joint Guidance Document (JGD).</a:t>
          </a:r>
        </a:p>
      </dsp:txBody>
      <dsp:txXfrm>
        <a:off x="985093" y="1863060"/>
        <a:ext cx="9881229" cy="931530"/>
      </dsp:txXfrm>
    </dsp:sp>
    <dsp:sp modelId="{7430FCCF-85A5-3545-83EB-5ABF664BF4CD}">
      <dsp:nvSpPr>
        <dsp:cNvPr id="0" name=""/>
        <dsp:cNvSpPr/>
      </dsp:nvSpPr>
      <dsp:spPr>
        <a:xfrm>
          <a:off x="402886" y="1746619"/>
          <a:ext cx="1164412" cy="1164412"/>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778ADF-20D2-0541-A67D-FD1FC20967C9}">
      <dsp:nvSpPr>
        <dsp:cNvPr id="0" name=""/>
        <dsp:cNvSpPr/>
      </dsp:nvSpPr>
      <dsp:spPr>
        <a:xfrm>
          <a:off x="646482" y="3260356"/>
          <a:ext cx="10219840" cy="931530"/>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9402"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Learn about Person-Centered Planning (PCP) instructions, guidelines and the role of the case manager (CM)/supports coordinator (SC).</a:t>
          </a:r>
        </a:p>
      </dsp:txBody>
      <dsp:txXfrm>
        <a:off x="646482" y="3260356"/>
        <a:ext cx="10219840" cy="931530"/>
      </dsp:txXfrm>
    </dsp:sp>
    <dsp:sp modelId="{9A187C3C-36D2-6747-98C3-4579EE2FB016}">
      <dsp:nvSpPr>
        <dsp:cNvPr id="0" name=""/>
        <dsp:cNvSpPr/>
      </dsp:nvSpPr>
      <dsp:spPr>
        <a:xfrm>
          <a:off x="64275" y="3143915"/>
          <a:ext cx="1164412" cy="1164412"/>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AD85E-356A-4F7D-8128-21A8485D0432}" type="datetimeFigureOut">
              <a:rPr lang="en-US" smtClean="0"/>
              <a:t>05/29/2026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CB8CCE-B3D2-4E5A-A82F-F0F5DDD6D942}" type="slidenum">
              <a:rPr lang="en-US" smtClean="0"/>
              <a:t>‹#›</a:t>
            </a:fld>
            <a:endParaRPr lang="en-US"/>
          </a:p>
        </p:txBody>
      </p:sp>
    </p:spTree>
    <p:extLst>
      <p:ext uri="{BB962C8B-B14F-4D97-AF65-F5344CB8AC3E}">
        <p14:creationId xmlns:p14="http://schemas.microsoft.com/office/powerpoint/2010/main" val="3353591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B1E987-5E07-874D-B780-BF99F3E73915}" type="slidenum">
              <a:rPr lang="en-US" smtClean="0"/>
              <a:t>1</a:t>
            </a:fld>
            <a:endParaRPr lang="en-US" dirty="0"/>
          </a:p>
        </p:txBody>
      </p:sp>
    </p:spTree>
    <p:extLst>
      <p:ext uri="{BB962C8B-B14F-4D97-AF65-F5344CB8AC3E}">
        <p14:creationId xmlns:p14="http://schemas.microsoft.com/office/powerpoint/2010/main" val="42739729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Master" Target="../slideMasters/slideMaster1.xml"/><Relationship Id="rId7" Type="http://schemas.openxmlformats.org/officeDocument/2006/relationships/diagramQuickStyle" Target="../diagrams/quickStyle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png"/><Relationship Id="rId4" Type="http://schemas.openxmlformats.org/officeDocument/2006/relationships/image" Target="../media/image3.png"/><Relationship Id="rId9" Type="http://schemas.microsoft.com/office/2007/relationships/diagramDrawing" Target="../diagrams/drawing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Master" Target="../slideMasters/slideMaster1.xml"/><Relationship Id="rId7" Type="http://schemas.openxmlformats.org/officeDocument/2006/relationships/diagramLayout" Target="../diagrams/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Data" Target="../diagrams/data2.xml"/><Relationship Id="rId5" Type="http://schemas.openxmlformats.org/officeDocument/2006/relationships/image" Target="../media/image2.png"/><Relationship Id="rId10" Type="http://schemas.microsoft.com/office/2007/relationships/diagramDrawing" Target="../diagrams/drawing2.xml"/><Relationship Id="rId4" Type="http://schemas.openxmlformats.org/officeDocument/2006/relationships/image" Target="../media/image3.png"/><Relationship Id="rId9" Type="http://schemas.openxmlformats.org/officeDocument/2006/relationships/diagramColors" Target="../diagrams/colors2.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24AD7E-8E07-025E-1C1B-43AC6C5221F5}"/>
              </a:ext>
            </a:extLst>
          </p:cNvPr>
          <p:cNvSpPr/>
          <p:nvPr userDrawn="1"/>
        </p:nvSpPr>
        <p:spPr>
          <a:xfrm>
            <a:off x="-6" y="0"/>
            <a:ext cx="12192000" cy="4948881"/>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94B56E5C-6779-5966-1163-B4449A84A7ED}"/>
              </a:ext>
            </a:extLst>
          </p:cNvPr>
          <p:cNvPicPr>
            <a:picLocks noChangeAspect="1"/>
          </p:cNvPicPr>
          <p:nvPr userDrawn="1"/>
        </p:nvPicPr>
        <p:blipFill>
          <a:blip r:embed="rId4"/>
          <a:stretch>
            <a:fillRect/>
          </a:stretch>
        </p:blipFill>
        <p:spPr>
          <a:xfrm>
            <a:off x="4457700" y="5040956"/>
            <a:ext cx="3276600" cy="1670162"/>
          </a:xfrm>
          <a:prstGeom prst="rect">
            <a:avLst/>
          </a:prstGeom>
        </p:spPr>
      </p:pic>
      <p:sp>
        <p:nvSpPr>
          <p:cNvPr id="4" name="TextBox 3">
            <a:extLst>
              <a:ext uri="{FF2B5EF4-FFF2-40B4-BE49-F238E27FC236}">
                <a16:creationId xmlns:a16="http://schemas.microsoft.com/office/drawing/2014/main" id="{1BA64209-0A7A-7D21-4BAA-4C7FBD496DE0}"/>
              </a:ext>
            </a:extLst>
          </p:cNvPr>
          <p:cNvSpPr txBox="1"/>
          <p:nvPr userDrawn="1"/>
        </p:nvSpPr>
        <p:spPr>
          <a:xfrm>
            <a:off x="951180" y="986549"/>
            <a:ext cx="10289627" cy="2277547"/>
          </a:xfrm>
          <a:prstGeom prst="rect">
            <a:avLst/>
          </a:prstGeom>
          <a:noFill/>
        </p:spPr>
        <p:txBody>
          <a:bodyPr wrap="square" rtlCol="0">
            <a:spAutoFit/>
          </a:bodyPr>
          <a:lstStyle/>
          <a:p>
            <a:pPr algn="ctr"/>
            <a:r>
              <a:rPr lang="en-US" sz="2800" b="1" dirty="0">
                <a:solidFill>
                  <a:schemeClr val="bg1"/>
                </a:solidFill>
                <a:latin typeface="Arial"/>
                <a:ea typeface="Gotham-Bold" charset="0"/>
                <a:cs typeface="Arial"/>
              </a:rPr>
              <a:t>HCBS Case Manager/Supports Coordinator Training</a:t>
            </a:r>
            <a:br>
              <a:rPr lang="en-US" b="1" dirty="0">
                <a:solidFill>
                  <a:schemeClr val="bg1"/>
                </a:solidFill>
                <a:latin typeface="Arial"/>
                <a:ea typeface="Gotham-Bold" charset="0"/>
                <a:cs typeface="Arial"/>
              </a:rPr>
            </a:br>
            <a:br>
              <a:rPr lang="en-US" b="1" dirty="0">
                <a:solidFill>
                  <a:schemeClr val="bg1"/>
                </a:solidFill>
                <a:latin typeface="Arial"/>
                <a:ea typeface="Gotham-Bold" charset="0"/>
                <a:cs typeface="Arial"/>
              </a:rPr>
            </a:br>
            <a:r>
              <a:rPr lang="en-US" sz="4800" b="1" dirty="0">
                <a:solidFill>
                  <a:schemeClr val="bg1"/>
                </a:solidFill>
                <a:latin typeface="Arial"/>
                <a:ea typeface="Gotham-Bold" charset="0"/>
                <a:cs typeface="Arial"/>
              </a:rPr>
              <a:t>Module 1</a:t>
            </a:r>
            <a:br>
              <a:rPr lang="en-US" sz="4800" b="1" dirty="0">
                <a:solidFill>
                  <a:schemeClr val="bg1"/>
                </a:solidFill>
                <a:latin typeface="Arial"/>
                <a:ea typeface="Gotham-Bold" charset="0"/>
                <a:cs typeface="Arial"/>
              </a:rPr>
            </a:br>
            <a:r>
              <a:rPr lang="en-US" sz="4800" b="1" dirty="0">
                <a:solidFill>
                  <a:schemeClr val="bg1"/>
                </a:solidFill>
                <a:latin typeface="Arial"/>
                <a:ea typeface="Gotham-Bold" charset="0"/>
                <a:cs typeface="Arial"/>
              </a:rPr>
              <a:t>Overview of HCBS:</a:t>
            </a:r>
            <a:endParaRPr lang="en-US" sz="4800" dirty="0">
              <a:solidFill>
                <a:schemeClr val="bg1"/>
              </a:solidFill>
            </a:endParaRPr>
          </a:p>
        </p:txBody>
      </p:sp>
      <p:sp>
        <p:nvSpPr>
          <p:cNvPr id="5" name="TextBox 4">
            <a:extLst>
              <a:ext uri="{FF2B5EF4-FFF2-40B4-BE49-F238E27FC236}">
                <a16:creationId xmlns:a16="http://schemas.microsoft.com/office/drawing/2014/main" id="{412942BD-0C9A-4491-454B-8464AF3E08EB}"/>
              </a:ext>
            </a:extLst>
          </p:cNvPr>
          <p:cNvSpPr txBox="1"/>
          <p:nvPr userDrawn="1"/>
        </p:nvSpPr>
        <p:spPr>
          <a:xfrm>
            <a:off x="1786751" y="3610220"/>
            <a:ext cx="8618483" cy="8002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bg1"/>
                </a:solidFill>
                <a:latin typeface="Arial"/>
                <a:ea typeface="Gotham-Bold" charset="0"/>
                <a:cs typeface="Arial"/>
              </a:rPr>
              <a:t>History, Intent, &amp; Implementation</a:t>
            </a:r>
            <a:endParaRPr lang="en-US" sz="2800" dirty="0">
              <a:solidFill>
                <a:schemeClr val="bg1"/>
              </a:solidFill>
            </a:endParaRPr>
          </a:p>
          <a:p>
            <a:endParaRPr lang="en-US" dirty="0"/>
          </a:p>
        </p:txBody>
      </p:sp>
      <p:pic>
        <p:nvPicPr>
          <p:cNvPr id="6" name="Audio 4">
            <a:extLst>
              <a:ext uri="{FF2B5EF4-FFF2-40B4-BE49-F238E27FC236}">
                <a16:creationId xmlns:a16="http://schemas.microsoft.com/office/drawing/2014/main" id="{3AC6211F-FDF9-D345-6C00-6EA4163DA8A2}"/>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0627711" y="5603641"/>
            <a:ext cx="812800" cy="812800"/>
          </a:xfrm>
          <a:prstGeom prst="rect">
            <a:avLst/>
          </a:prstGeom>
        </p:spPr>
      </p:pic>
    </p:spTree>
    <p:extLst>
      <p:ext uri="{BB962C8B-B14F-4D97-AF65-F5344CB8AC3E}">
        <p14:creationId xmlns:p14="http://schemas.microsoft.com/office/powerpoint/2010/main" val="98009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218577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1345554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3277946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4037628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185669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985608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3413901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3754922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895520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Michigan as a Pioneer in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2267962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graphicFrame>
        <p:nvGraphicFramePr>
          <p:cNvPr id="4" name="Diagram 3">
            <a:extLst>
              <a:ext uri="{FF2B5EF4-FFF2-40B4-BE49-F238E27FC236}">
                <a16:creationId xmlns:a16="http://schemas.microsoft.com/office/drawing/2014/main" id="{40397A9E-97E2-DED0-2066-5E3049388FFB}"/>
              </a:ext>
            </a:extLst>
          </p:cNvPr>
          <p:cNvGraphicFramePr/>
          <p:nvPr userDrawn="1">
            <p:extLst>
              <p:ext uri="{D42A27DB-BD31-4B8C-83A1-F6EECF244321}">
                <p14:modId xmlns:p14="http://schemas.microsoft.com/office/powerpoint/2010/main" val="1487056156"/>
              </p:ext>
            </p:extLst>
          </p:nvPr>
        </p:nvGraphicFramePr>
        <p:xfrm>
          <a:off x="885195" y="1262065"/>
          <a:ext cx="9829143" cy="52110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Audio 8">
            <a:extLst>
              <a:ext uri="{FF2B5EF4-FFF2-40B4-BE49-F238E27FC236}">
                <a16:creationId xmlns:a16="http://schemas.microsoft.com/office/drawing/2014/main" id="{024E48FC-E0E9-5954-91A1-E49E6D909172}"/>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10"/>
          <a:stretch>
            <a:fillRect/>
          </a:stretch>
        </p:blipFill>
        <p:spPr>
          <a:xfrm>
            <a:off x="8178800" y="5892800"/>
            <a:ext cx="812800" cy="812800"/>
          </a:xfrm>
          <a:prstGeom prst="rect">
            <a:avLst/>
          </a:prstGeom>
        </p:spPr>
      </p:pic>
      <p:sp>
        <p:nvSpPr>
          <p:cNvPr id="9" name="TextBox 8">
            <a:extLst>
              <a:ext uri="{FF2B5EF4-FFF2-40B4-BE49-F238E27FC236}">
                <a16:creationId xmlns:a16="http://schemas.microsoft.com/office/drawing/2014/main" id="{EF1ACB94-9DC3-AEB2-77C2-F94326288B55}"/>
              </a:ext>
            </a:extLst>
          </p:cNvPr>
          <p:cNvSpPr txBox="1"/>
          <p:nvPr userDrawn="1"/>
        </p:nvSpPr>
        <p:spPr>
          <a:xfrm>
            <a:off x="1397874" y="2002853"/>
            <a:ext cx="634207"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1</a:t>
            </a:r>
          </a:p>
        </p:txBody>
      </p:sp>
      <p:sp>
        <p:nvSpPr>
          <p:cNvPr id="10" name="TextBox 9">
            <a:extLst>
              <a:ext uri="{FF2B5EF4-FFF2-40B4-BE49-F238E27FC236}">
                <a16:creationId xmlns:a16="http://schemas.microsoft.com/office/drawing/2014/main" id="{2A33657B-6B8E-8715-779F-C65172CF418D}"/>
              </a:ext>
            </a:extLst>
          </p:cNvPr>
          <p:cNvSpPr txBox="1"/>
          <p:nvPr userDrawn="1"/>
        </p:nvSpPr>
        <p:spPr>
          <a:xfrm>
            <a:off x="1775473" y="3557304"/>
            <a:ext cx="513215"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2</a:t>
            </a:r>
          </a:p>
        </p:txBody>
      </p:sp>
      <p:sp>
        <p:nvSpPr>
          <p:cNvPr id="11" name="TextBox 10">
            <a:extLst>
              <a:ext uri="{FF2B5EF4-FFF2-40B4-BE49-F238E27FC236}">
                <a16:creationId xmlns:a16="http://schemas.microsoft.com/office/drawing/2014/main" id="{1934D2D0-6261-8D7F-3B01-71354F858218}"/>
              </a:ext>
            </a:extLst>
          </p:cNvPr>
          <p:cNvSpPr txBox="1"/>
          <p:nvPr userDrawn="1"/>
        </p:nvSpPr>
        <p:spPr>
          <a:xfrm>
            <a:off x="1397874" y="5111755"/>
            <a:ext cx="451947"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97444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8D5B03-AF55-B078-9735-BC04D403FE45}"/>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DF22A19E-9CD5-DE59-0966-468CB68B1E6E}"/>
              </a:ext>
            </a:extLst>
          </p:cNvPr>
          <p:cNvPicPr>
            <a:picLocks noChangeAspect="1"/>
          </p:cNvPicPr>
          <p:nvPr userDrawn="1"/>
        </p:nvPicPr>
        <p:blipFill>
          <a:blip r:embed="rId2"/>
          <a:stretch>
            <a:fillRect/>
          </a:stretch>
        </p:blipFill>
        <p:spPr>
          <a:xfrm>
            <a:off x="10295238" y="384841"/>
            <a:ext cx="1477662" cy="555882"/>
          </a:xfrm>
          <a:prstGeom prst="rect">
            <a:avLst/>
          </a:prstGeom>
        </p:spPr>
      </p:pic>
      <p:sp>
        <p:nvSpPr>
          <p:cNvPr id="2" name="Title 1">
            <a:extLst>
              <a:ext uri="{FF2B5EF4-FFF2-40B4-BE49-F238E27FC236}">
                <a16:creationId xmlns:a16="http://schemas.microsoft.com/office/drawing/2014/main" id="{4579283F-0F50-5019-0A76-8176EFC42608}"/>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501BE59-1388-7371-D6A0-8ADA673642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946AAF-EB99-4096-71FF-F13FCA6F59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2E687AE-0A1C-8E11-AEA6-1565018296F7}"/>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9960899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CBC2B-1E5D-70D4-C2B0-10A8719BCB76}"/>
              </a:ext>
            </a:extLst>
          </p:cNvPr>
          <p:cNvSpPr/>
          <p:nvPr userDrawn="1"/>
        </p:nvSpPr>
        <p:spPr>
          <a:xfrm>
            <a:off x="0" y="0"/>
            <a:ext cx="12192000" cy="6858000"/>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9D4E"/>
              </a:solidFill>
            </a:endParaRPr>
          </a:p>
        </p:txBody>
      </p:sp>
      <p:sp>
        <p:nvSpPr>
          <p:cNvPr id="5" name="Slide Number Placeholder 4">
            <a:extLst>
              <a:ext uri="{FF2B5EF4-FFF2-40B4-BE49-F238E27FC236}">
                <a16:creationId xmlns:a16="http://schemas.microsoft.com/office/drawing/2014/main" id="{B9FA76AF-C2CB-C3AC-FFB2-89F3610C0F64}"/>
              </a:ext>
            </a:extLst>
          </p:cNvPr>
          <p:cNvSpPr>
            <a:spLocks noGrp="1"/>
          </p:cNvSpPr>
          <p:nvPr>
            <p:ph type="sldNum" sz="quarter" idx="12"/>
          </p:nvPr>
        </p:nvSpPr>
        <p:spPr/>
        <p:txBody>
          <a:bodyPr/>
          <a:lstStyle>
            <a:lvl1pPr>
              <a:defRPr>
                <a:solidFill>
                  <a:schemeClr val="bg1"/>
                </a:solidFill>
              </a:defRPr>
            </a:lvl1pPr>
          </a:lstStyle>
          <a:p>
            <a:fld id="{809B3C54-BE60-8D42-B958-D833F7DCCF0A}" type="slidenum">
              <a:rPr lang="en-US" smtClean="0"/>
              <a:pPr/>
              <a:t>‹#›</a:t>
            </a:fld>
            <a:endParaRPr lang="en-US"/>
          </a:p>
        </p:txBody>
      </p:sp>
      <p:sp>
        <p:nvSpPr>
          <p:cNvPr id="3" name="TextBox 2">
            <a:extLst>
              <a:ext uri="{FF2B5EF4-FFF2-40B4-BE49-F238E27FC236}">
                <a16:creationId xmlns:a16="http://schemas.microsoft.com/office/drawing/2014/main" id="{CCDC166C-E526-839A-DBBD-4DC49227CD0E}"/>
              </a:ext>
            </a:extLst>
          </p:cNvPr>
          <p:cNvSpPr txBox="1"/>
          <p:nvPr userDrawn="1"/>
        </p:nvSpPr>
        <p:spPr>
          <a:xfrm>
            <a:off x="1081454" y="2274838"/>
            <a:ext cx="10155115" cy="830997"/>
          </a:xfrm>
          <a:prstGeom prst="rect">
            <a:avLst/>
          </a:prstGeom>
          <a:noFill/>
        </p:spPr>
        <p:txBody>
          <a:bodyPr wrap="square" rtlCol="0">
            <a:spAutoFit/>
          </a:bodyPr>
          <a:lstStyle/>
          <a:p>
            <a:pPr marL="0" indent="0" algn="l">
              <a:buNone/>
            </a:pPr>
            <a:r>
              <a:rPr lang="en-US" sz="1600" b="0" i="0" dirty="0">
                <a:solidFill>
                  <a:schemeClr val="bg1"/>
                </a:solidFill>
                <a:effectLst/>
                <a:latin typeface="Arial" panose="020B0604020202020204" pitchFamily="34" charset="0"/>
                <a:cs typeface="Arial" panose="020B0604020202020204" pitchFamily="34" charset="0"/>
              </a:rPr>
              <a:t>MISSION: </a:t>
            </a:r>
          </a:p>
          <a:p>
            <a:pPr marL="0" indent="0" algn="l">
              <a:buNone/>
            </a:pPr>
            <a:r>
              <a:rPr lang="en-US" sz="1600" b="0" i="0" dirty="0">
                <a:solidFill>
                  <a:schemeClr val="bg1"/>
                </a:solidFill>
                <a:effectLst/>
                <a:latin typeface="Arial" panose="020B0604020202020204" pitchFamily="34" charset="0"/>
                <a:cs typeface="Arial" panose="020B0604020202020204" pitchFamily="34" charset="0"/>
              </a:rPr>
              <a:t>Michigan Department of Health and Human Services (MDHHS) provides opportunities, services, and programs that promote a healthy, safe and stable environment for residents to be self-sufficient.</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2833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73C2B83-950D-446E-C1BD-1E58F255B1BD}"/>
              </a:ext>
            </a:extLst>
          </p:cNvPr>
          <p:cNvSpPr>
            <a:spLocks noGrp="1"/>
          </p:cNvSpPr>
          <p:nvPr>
            <p:ph idx="1"/>
          </p:nvPr>
        </p:nvSpPr>
        <p:spPr/>
        <p:txBody>
          <a:bodyPr/>
          <a:lstStyle>
            <a:lvl1pPr>
              <a:buClr>
                <a:srgbClr val="009D4E"/>
              </a:buClr>
              <a:defRPr/>
            </a:lvl1pPr>
            <a:lvl2pPr>
              <a:buClr>
                <a:srgbClr val="009D4E"/>
              </a:buClr>
              <a:defRPr/>
            </a:lvl2pPr>
            <a:lvl3pPr>
              <a:buClr>
                <a:srgbClr val="009D4E"/>
              </a:buClr>
              <a:defRPr/>
            </a:lvl3pPr>
            <a:lvl4pPr>
              <a:buClr>
                <a:srgbClr val="009D4E"/>
              </a:buClr>
              <a:defRPr/>
            </a:lvl4pPr>
            <a:lvl5pPr>
              <a:buClr>
                <a:srgbClr val="009D4E"/>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62F970C-3214-5EDC-CB6A-52407D451205}"/>
              </a:ext>
            </a:extLst>
          </p:cNvPr>
          <p:cNvSpPr>
            <a:spLocks noGrp="1"/>
          </p:cNvSpPr>
          <p:nvPr>
            <p:ph type="sldNum" sz="quarter" idx="12"/>
          </p:nvPr>
        </p:nvSpPr>
        <p:spPr/>
        <p:txBody>
          <a:bodyPr/>
          <a:lstStyle/>
          <a:p>
            <a:fld id="{809B3C54-BE60-8D42-B958-D833F7DCCF0A}"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4158129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9FDA-4B9A-BE2A-B621-0055829471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3C8F63-449F-DE35-5768-2528F89862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6CA44DCD-D27D-03A2-EA28-3E878A406490}"/>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30220879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CBC2B-1E5D-70D4-C2B0-10A8719BCB76}"/>
              </a:ext>
            </a:extLst>
          </p:cNvPr>
          <p:cNvSpPr/>
          <p:nvPr userDrawn="1"/>
        </p:nvSpPr>
        <p:spPr>
          <a:xfrm>
            <a:off x="0" y="0"/>
            <a:ext cx="12192000" cy="6858000"/>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D572CC5A-87C4-9C3E-6432-EA8C1EC05EA2}"/>
              </a:ext>
            </a:extLst>
          </p:cNvPr>
          <p:cNvPicPr>
            <a:picLocks noChangeAspect="1"/>
          </p:cNvPicPr>
          <p:nvPr userDrawn="1"/>
        </p:nvPicPr>
        <p:blipFill>
          <a:blip r:embed="rId2"/>
          <a:stretch>
            <a:fillRect/>
          </a:stretch>
        </p:blipFill>
        <p:spPr>
          <a:xfrm>
            <a:off x="5357169" y="5747265"/>
            <a:ext cx="1477662" cy="555882"/>
          </a:xfrm>
          <a:prstGeom prst="rect">
            <a:avLst/>
          </a:prstGeom>
        </p:spPr>
      </p:pic>
      <p:sp>
        <p:nvSpPr>
          <p:cNvPr id="2" name="Title 1">
            <a:extLst>
              <a:ext uri="{FF2B5EF4-FFF2-40B4-BE49-F238E27FC236}">
                <a16:creationId xmlns:a16="http://schemas.microsoft.com/office/drawing/2014/main" id="{8642D213-47C3-6884-5268-D0240E7E157C}"/>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B9FA76AF-C2CB-C3AC-FFB2-89F3610C0F64}"/>
              </a:ext>
            </a:extLst>
          </p:cNvPr>
          <p:cNvSpPr>
            <a:spLocks noGrp="1"/>
          </p:cNvSpPr>
          <p:nvPr>
            <p:ph type="sldNum" sz="quarter" idx="12"/>
          </p:nvPr>
        </p:nvSpPr>
        <p:spPr/>
        <p:txBody>
          <a:bodyPr/>
          <a:lstStyle>
            <a:lvl1pPr>
              <a:defRPr>
                <a:solidFill>
                  <a:schemeClr val="bg1"/>
                </a:solidFill>
              </a:defRPr>
            </a:lvl1pPr>
          </a:lstStyle>
          <a:p>
            <a:fld id="{809B3C54-BE60-8D42-B958-D833F7DCCF0A}" type="slidenum">
              <a:rPr lang="en-US" smtClean="0"/>
              <a:pPr/>
              <a:t>‹#›</a:t>
            </a:fld>
            <a:endParaRPr lang="en-US"/>
          </a:p>
        </p:txBody>
      </p:sp>
    </p:spTree>
    <p:extLst>
      <p:ext uri="{BB962C8B-B14F-4D97-AF65-F5344CB8AC3E}">
        <p14:creationId xmlns:p14="http://schemas.microsoft.com/office/powerpoint/2010/main" val="134697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29B3B15-B613-95A9-B12D-1986BCB57B87}"/>
              </a:ext>
            </a:extLst>
          </p:cNvPr>
          <p:cNvSpPr/>
          <p:nvPr userDrawn="1"/>
        </p:nvSpPr>
        <p:spPr>
          <a:xfrm>
            <a:off x="0" y="0"/>
            <a:ext cx="12192000" cy="6858000"/>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D572CC5A-87C4-9C3E-6432-EA8C1EC05EA2}"/>
              </a:ext>
            </a:extLst>
          </p:cNvPr>
          <p:cNvPicPr>
            <a:picLocks noChangeAspect="1"/>
          </p:cNvPicPr>
          <p:nvPr userDrawn="1"/>
        </p:nvPicPr>
        <p:blipFill>
          <a:blip r:embed="rId2"/>
          <a:stretch>
            <a:fillRect/>
          </a:stretch>
        </p:blipFill>
        <p:spPr>
          <a:xfrm>
            <a:off x="5357169" y="5747265"/>
            <a:ext cx="1477662" cy="555882"/>
          </a:xfrm>
          <a:prstGeom prst="rect">
            <a:avLst/>
          </a:prstGeom>
        </p:spPr>
      </p:pic>
      <p:sp>
        <p:nvSpPr>
          <p:cNvPr id="2" name="Title 1">
            <a:extLst>
              <a:ext uri="{FF2B5EF4-FFF2-40B4-BE49-F238E27FC236}">
                <a16:creationId xmlns:a16="http://schemas.microsoft.com/office/drawing/2014/main" id="{8642D213-47C3-6884-5268-D0240E7E157C}"/>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B9FA76AF-C2CB-C3AC-FFB2-89F3610C0F64}"/>
              </a:ext>
            </a:extLst>
          </p:cNvPr>
          <p:cNvSpPr>
            <a:spLocks noGrp="1"/>
          </p:cNvSpPr>
          <p:nvPr>
            <p:ph type="sldNum" sz="quarter" idx="12"/>
          </p:nvPr>
        </p:nvSpPr>
        <p:spPr/>
        <p:txBody>
          <a:bodyPr/>
          <a:lstStyle>
            <a:lvl1pPr>
              <a:defRPr>
                <a:solidFill>
                  <a:schemeClr val="bg1"/>
                </a:solidFill>
              </a:defRPr>
            </a:lvl1pPr>
          </a:lstStyle>
          <a:p>
            <a:fld id="{809B3C54-BE60-8D42-B958-D833F7DCCF0A}" type="slidenum">
              <a:rPr lang="en-US" smtClean="0"/>
              <a:pPr/>
              <a:t>‹#›</a:t>
            </a:fld>
            <a:endParaRPr lang="en-US"/>
          </a:p>
        </p:txBody>
      </p:sp>
    </p:spTree>
    <p:extLst>
      <p:ext uri="{BB962C8B-B14F-4D97-AF65-F5344CB8AC3E}">
        <p14:creationId xmlns:p14="http://schemas.microsoft.com/office/powerpoint/2010/main" val="1275445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1D299B-0049-C495-7303-C7E7F2C5690A}"/>
              </a:ext>
            </a:extLst>
          </p:cNvPr>
          <p:cNvSpPr/>
          <p:nvPr userDrawn="1"/>
        </p:nvSpPr>
        <p:spPr>
          <a:xfrm>
            <a:off x="0" y="0"/>
            <a:ext cx="6096000" cy="6858000"/>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115CEE-E90C-859F-4450-7BFE02B8B860}"/>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84E435E-BBAF-A2E7-72ED-13955A61E686}"/>
              </a:ext>
            </a:extLst>
          </p:cNvPr>
          <p:cNvSpPr>
            <a:spLocks noGrp="1"/>
          </p:cNvSpPr>
          <p:nvPr>
            <p:ph idx="1"/>
          </p:nvPr>
        </p:nvSpPr>
        <p:spPr>
          <a:xfrm>
            <a:off x="6518030" y="987425"/>
            <a:ext cx="526366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8B35BCC-586E-5461-F968-A677903C262C}"/>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DACF30-0588-8FD5-402F-B4A287C345F1}"/>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3015971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95E3212-1013-E0B9-F253-D720381EDC2C}"/>
              </a:ext>
            </a:extLst>
          </p:cNvPr>
          <p:cNvSpPr/>
          <p:nvPr userDrawn="1"/>
        </p:nvSpPr>
        <p:spPr>
          <a:xfrm>
            <a:off x="0" y="0"/>
            <a:ext cx="6096000" cy="6858000"/>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115CEE-E90C-859F-4450-7BFE02B8B860}"/>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84E435E-BBAF-A2E7-72ED-13955A61E686}"/>
              </a:ext>
            </a:extLst>
          </p:cNvPr>
          <p:cNvSpPr>
            <a:spLocks noGrp="1"/>
          </p:cNvSpPr>
          <p:nvPr>
            <p:ph idx="1"/>
          </p:nvPr>
        </p:nvSpPr>
        <p:spPr>
          <a:xfrm>
            <a:off x="6518030" y="987425"/>
            <a:ext cx="5263662" cy="4873625"/>
          </a:xfrm>
        </p:spPr>
        <p:txBody>
          <a:bodyPr/>
          <a:lstStyle>
            <a:lvl1pPr>
              <a:buClr>
                <a:srgbClr val="009D4E"/>
              </a:buClr>
              <a:defRPr sz="3200"/>
            </a:lvl1pPr>
            <a:lvl2pPr>
              <a:buClr>
                <a:srgbClr val="009D4E"/>
              </a:buClr>
              <a:defRPr sz="2800"/>
            </a:lvl2pPr>
            <a:lvl3pPr>
              <a:buClr>
                <a:srgbClr val="009D4E"/>
              </a:buClr>
              <a:defRPr sz="2400"/>
            </a:lvl3pPr>
            <a:lvl4pPr>
              <a:buClr>
                <a:srgbClr val="009D4E"/>
              </a:buClr>
              <a:defRPr sz="2000"/>
            </a:lvl4pPr>
            <a:lvl5pPr>
              <a:buClr>
                <a:srgbClr val="009D4E"/>
              </a:buCl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8B35BCC-586E-5461-F968-A677903C262C}"/>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DACF30-0588-8FD5-402F-B4A287C345F1}"/>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2349639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24AD7E-8E07-025E-1C1B-43AC6C5221F5}"/>
              </a:ext>
            </a:extLst>
          </p:cNvPr>
          <p:cNvSpPr/>
          <p:nvPr userDrawn="1"/>
        </p:nvSpPr>
        <p:spPr>
          <a:xfrm>
            <a:off x="0" y="0"/>
            <a:ext cx="12192000" cy="4948881"/>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94B56E5C-6779-5966-1163-B4449A84A7ED}"/>
              </a:ext>
            </a:extLst>
          </p:cNvPr>
          <p:cNvPicPr>
            <a:picLocks noChangeAspect="1"/>
          </p:cNvPicPr>
          <p:nvPr userDrawn="1"/>
        </p:nvPicPr>
        <p:blipFill>
          <a:blip r:embed="rId2"/>
          <a:stretch>
            <a:fillRect/>
          </a:stretch>
        </p:blipFill>
        <p:spPr>
          <a:xfrm>
            <a:off x="4457700" y="5040956"/>
            <a:ext cx="3276600" cy="1670162"/>
          </a:xfrm>
          <a:prstGeom prst="rect">
            <a:avLst/>
          </a:prstGeom>
        </p:spPr>
      </p:pic>
      <p:sp>
        <p:nvSpPr>
          <p:cNvPr id="2" name="Title 1">
            <a:extLst>
              <a:ext uri="{FF2B5EF4-FFF2-40B4-BE49-F238E27FC236}">
                <a16:creationId xmlns:a16="http://schemas.microsoft.com/office/drawing/2014/main" id="{F901AFED-6283-EF14-828F-F1564B66E2AB}"/>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76C3C61-8C36-77AD-9E0A-9FA62B81BB46}"/>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5117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CBC2B-1E5D-70D4-C2B0-10A8719BCB76}"/>
              </a:ext>
            </a:extLst>
          </p:cNvPr>
          <p:cNvSpPr/>
          <p:nvPr userDrawn="1"/>
        </p:nvSpPr>
        <p:spPr>
          <a:xfrm>
            <a:off x="0" y="0"/>
            <a:ext cx="12192000" cy="6858000"/>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F55D9A1-330E-0293-DBB8-035E5F5D8F40}"/>
              </a:ext>
            </a:extLst>
          </p:cNvPr>
          <p:cNvSpPr txBox="1"/>
          <p:nvPr userDrawn="1"/>
        </p:nvSpPr>
        <p:spPr>
          <a:xfrm>
            <a:off x="943303" y="2784613"/>
            <a:ext cx="9787759" cy="1938992"/>
          </a:xfrm>
          <a:prstGeom prst="rect">
            <a:avLst/>
          </a:prstGeom>
          <a:noFill/>
        </p:spPr>
        <p:txBody>
          <a:bodyPr wrap="square" rtlCol="0">
            <a:spAutoFit/>
          </a:bodyPr>
          <a:lstStyle/>
          <a:p>
            <a:r>
              <a:rPr lang="en-US" sz="6000" b="1" dirty="0">
                <a:solidFill>
                  <a:schemeClr val="bg1"/>
                </a:solidFill>
                <a:latin typeface="Arial" panose="020B0604020202020204" pitchFamily="34" charset="0"/>
                <a:cs typeface="Arial" panose="020B0604020202020204" pitchFamily="34" charset="0"/>
              </a:rPr>
              <a:t>The Evolution of HCBS in Michigan</a:t>
            </a:r>
          </a:p>
        </p:txBody>
      </p:sp>
      <p:sp>
        <p:nvSpPr>
          <p:cNvPr id="4" name="TextBox 3">
            <a:extLst>
              <a:ext uri="{FF2B5EF4-FFF2-40B4-BE49-F238E27FC236}">
                <a16:creationId xmlns:a16="http://schemas.microsoft.com/office/drawing/2014/main" id="{75568B44-1B4B-7B79-B9E7-0EC0A3814ACF}"/>
              </a:ext>
            </a:extLst>
          </p:cNvPr>
          <p:cNvSpPr txBox="1"/>
          <p:nvPr userDrawn="1"/>
        </p:nvSpPr>
        <p:spPr>
          <a:xfrm>
            <a:off x="943303" y="1305400"/>
            <a:ext cx="9038897" cy="1015663"/>
          </a:xfrm>
          <a:prstGeom prst="rect">
            <a:avLst/>
          </a:prstGeom>
          <a:noFill/>
        </p:spPr>
        <p:txBody>
          <a:bodyPr wrap="square" rtlCol="0">
            <a:spAutoFit/>
          </a:bodyPr>
          <a:lstStyle/>
          <a:p>
            <a:r>
              <a:rPr lang="en-US" sz="6000" b="1" dirty="0">
                <a:solidFill>
                  <a:schemeClr val="bg1"/>
                </a:solidFill>
                <a:latin typeface="Arial" panose="020B0604020202020204" pitchFamily="34" charset="0"/>
                <a:cs typeface="Arial" panose="020B0604020202020204" pitchFamily="34" charset="0"/>
              </a:rPr>
              <a:t>PART 1:</a:t>
            </a:r>
          </a:p>
        </p:txBody>
      </p:sp>
      <p:pic>
        <p:nvPicPr>
          <p:cNvPr id="10" name="Audio 6">
            <a:extLst>
              <a:ext uri="{FF2B5EF4-FFF2-40B4-BE49-F238E27FC236}">
                <a16:creationId xmlns:a16="http://schemas.microsoft.com/office/drawing/2014/main" id="{E5586761-6713-A246-E509-27697E979DC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83798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Michigan as a Pioneer in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2DFA2999-75AA-F1EB-2BCB-231335AECC75}"/>
              </a:ext>
            </a:extLst>
          </p:cNvPr>
          <p:cNvSpPr txBox="1"/>
          <p:nvPr userDrawn="1"/>
        </p:nvSpPr>
        <p:spPr>
          <a:xfrm>
            <a:off x="582930" y="1680210"/>
            <a:ext cx="10904220" cy="3693319"/>
          </a:xfrm>
          <a:prstGeom prst="rect">
            <a:avLst/>
          </a:prstGeom>
          <a:noFill/>
        </p:spPr>
        <p:txBody>
          <a:bodyPr wrap="square" rtlCol="0">
            <a:spAutoFit/>
          </a:bodyPr>
          <a:lstStyle/>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r>
              <a:rPr lang="en-US" sz="2400" dirty="0">
                <a:solidFill>
                  <a:schemeClr val="tx1"/>
                </a:solidFill>
                <a:latin typeface="Arial" panose="020B0604020202020204" pitchFamily="34" charset="0"/>
                <a:cs typeface="Arial" panose="020B0604020202020204" pitchFamily="34" charset="0"/>
              </a:rPr>
              <a:t>Michigan has a rich history of serving individuals in the community with Medicaid dollars. </a:t>
            </a:r>
          </a:p>
          <a:p>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The purpose of the CMH system is to support adults and children with I/DD), adults with serious mental illness and co‐occurring disorders (including co‐occurring substance use disorders), and children with SED to live successfully in their communities- </a:t>
            </a:r>
            <a:r>
              <a:rPr lang="en-US" sz="2400" b="1" dirty="0">
                <a:solidFill>
                  <a:schemeClr val="tx1"/>
                </a:solidFill>
                <a:latin typeface="Arial" panose="020B0604020202020204" pitchFamily="34" charset="0"/>
                <a:cs typeface="Arial" panose="020B0604020202020204" pitchFamily="34" charset="0"/>
              </a:rPr>
              <a:t>achieving community inclusion and participation, independence, and productivity. </a:t>
            </a:r>
          </a:p>
          <a:p>
            <a:endParaRPr lang="en-US" dirty="0"/>
          </a:p>
        </p:txBody>
      </p:sp>
      <p:pic>
        <p:nvPicPr>
          <p:cNvPr id="6" name="Audio 24">
            <a:extLst>
              <a:ext uri="{FF2B5EF4-FFF2-40B4-BE49-F238E27FC236}">
                <a16:creationId xmlns:a16="http://schemas.microsoft.com/office/drawing/2014/main" id="{301242EC-D632-06BA-5D04-5151F6618478}"/>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66724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normAutofit/>
          </a:bodyPr>
          <a:lstStyle>
            <a:lvl1pPr>
              <a:defRPr sz="3400" b="1">
                <a:solidFill>
                  <a:schemeClr val="bg1"/>
                </a:solidFill>
              </a:defRPr>
            </a:lvl1pPr>
          </a:lstStyle>
          <a:p>
            <a:r>
              <a:rPr lang="en-US" dirty="0"/>
              <a:t>Transition from Institutional Care to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2FBFE9D4-D41E-CF49-F5D0-76DAB94D707C}"/>
              </a:ext>
            </a:extLst>
          </p:cNvPr>
          <p:cNvSpPr txBox="1"/>
          <p:nvPr userDrawn="1"/>
        </p:nvSpPr>
        <p:spPr>
          <a:xfrm>
            <a:off x="331470" y="1325564"/>
            <a:ext cx="11441430" cy="4678204"/>
          </a:xfrm>
          <a:prstGeom prst="rect">
            <a:avLst/>
          </a:prstGeom>
          <a:noFill/>
        </p:spPr>
        <p:txBody>
          <a:bodyPr wrap="square" rtlCol="0">
            <a:spAutoFit/>
          </a:bodyPr>
          <a:lstStyle/>
          <a:p>
            <a:pPr marL="0" indent="0">
              <a:buNone/>
            </a:pPr>
            <a:endParaRPr lang="en-US" sz="28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Since 1965, 36 hospitals serving adults with mental illnesses, state regional centers serving persons with DD and programs serving emotionally disturbed children have been closed by the State of Michigan (SOM).</a:t>
            </a:r>
          </a:p>
          <a:p>
            <a:endParaRPr lang="en-US" sz="28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By 2014, all state regional centers were closed.</a:t>
            </a:r>
          </a:p>
          <a:p>
            <a:endParaRPr lang="en-US" sz="28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Deinstitutionalization required the development of appropriate community-based alternatives to institutional living.</a:t>
            </a:r>
          </a:p>
          <a:p>
            <a:endParaRPr lang="en-US" dirty="0"/>
          </a:p>
        </p:txBody>
      </p:sp>
      <p:pic>
        <p:nvPicPr>
          <p:cNvPr id="5" name="Audio 13">
            <a:extLst>
              <a:ext uri="{FF2B5EF4-FFF2-40B4-BE49-F238E27FC236}">
                <a16:creationId xmlns:a16="http://schemas.microsoft.com/office/drawing/2014/main" id="{296CDE75-985A-797D-9525-967D2648462E}"/>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95908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HCBS Timeline</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pic>
        <p:nvPicPr>
          <p:cNvPr id="3" name="Audio 7">
            <a:extLst>
              <a:ext uri="{FF2B5EF4-FFF2-40B4-BE49-F238E27FC236}">
                <a16:creationId xmlns:a16="http://schemas.microsoft.com/office/drawing/2014/main" id="{38725D88-6401-9B12-6FBE-8E7EB2F6B47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graphicFrame>
        <p:nvGraphicFramePr>
          <p:cNvPr id="4" name="Diagram 3">
            <a:extLst>
              <a:ext uri="{FF2B5EF4-FFF2-40B4-BE49-F238E27FC236}">
                <a16:creationId xmlns:a16="http://schemas.microsoft.com/office/drawing/2014/main" id="{0D03D4F3-1A89-63A1-844E-14FCC1A7D346}"/>
              </a:ext>
            </a:extLst>
          </p:cNvPr>
          <p:cNvGraphicFramePr/>
          <p:nvPr userDrawn="1">
            <p:extLst>
              <p:ext uri="{D42A27DB-BD31-4B8C-83A1-F6EECF244321}">
                <p14:modId xmlns:p14="http://schemas.microsoft.com/office/powerpoint/2010/main" val="2404835987"/>
              </p:ext>
            </p:extLst>
          </p:nvPr>
        </p:nvGraphicFramePr>
        <p:xfrm>
          <a:off x="1061085" y="1325564"/>
          <a:ext cx="10069830" cy="547967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66858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Chief Funding Source of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D4C0217F-59D5-933A-4B0D-66C4C859CB98}"/>
              </a:ext>
            </a:extLst>
          </p:cNvPr>
          <p:cNvSpPr txBox="1"/>
          <p:nvPr userDrawn="1"/>
        </p:nvSpPr>
        <p:spPr>
          <a:xfrm>
            <a:off x="335280" y="1543050"/>
            <a:ext cx="11521440" cy="517064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Medicaid became the major source of funding for mental health (MH) services during the 1980s and 1990s.</a:t>
            </a:r>
          </a:p>
          <a:p>
            <a:pPr marL="0" indent="0">
              <a:buNone/>
            </a:pPr>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Full management contracting and new sources of Medicaid revenue resulted in the major expansion of HCBS, and deinstitutionalization of individuals living in state operated facilities.</a:t>
            </a:r>
          </a:p>
          <a:p>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ea typeface="ＭＳ Ｐゴシック"/>
                <a:cs typeface="Arial" panose="020B0604020202020204" pitchFamily="34" charset="0"/>
              </a:rPr>
              <a:t>HCBS have been included in several of Michigan’s waiver programs, including the Habilitation Supports Waiver (HSW), the Children’s Waiver Program (CWP), the Serious Emotional Disturbance (SED Waiver) and the MI Choice Waiver.</a:t>
            </a:r>
            <a:endParaRPr lang="en-US" sz="2400" dirty="0">
              <a:solidFill>
                <a:schemeClr val="tx1"/>
              </a:solidFill>
              <a:latin typeface="Arial" panose="020B0604020202020204" pitchFamily="34" charset="0"/>
              <a:cs typeface="Arial" panose="020B0604020202020204" pitchFamily="34" charset="0"/>
            </a:endParaRPr>
          </a:p>
          <a:p>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CMH/PIHPs provide the oversight of LTC for persons with severe and persistent MI and I/DD. </a:t>
            </a:r>
          </a:p>
          <a:p>
            <a:endParaRPr lang="en-US" dirty="0"/>
          </a:p>
        </p:txBody>
      </p:sp>
      <p:pic>
        <p:nvPicPr>
          <p:cNvPr id="5" name="Audio 14">
            <a:extLst>
              <a:ext uri="{FF2B5EF4-FFF2-40B4-BE49-F238E27FC236}">
                <a16:creationId xmlns:a16="http://schemas.microsoft.com/office/drawing/2014/main" id="{DE445616-5A72-56B0-54AB-957C88305F5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08710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What are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9036A548-A6BE-4247-A6A0-EF3992F23052}"/>
              </a:ext>
            </a:extLst>
          </p:cNvPr>
          <p:cNvSpPr txBox="1"/>
          <p:nvPr userDrawn="1"/>
        </p:nvSpPr>
        <p:spPr>
          <a:xfrm>
            <a:off x="419100" y="1588770"/>
            <a:ext cx="11353800" cy="4801314"/>
          </a:xfrm>
          <a:prstGeom prst="rect">
            <a:avLst/>
          </a:prstGeom>
          <a:noFill/>
        </p:spPr>
        <p:txBody>
          <a:bodyPr wrap="square" rtlCol="0">
            <a:spAutoFit/>
          </a:bodyPr>
          <a:lstStyle/>
          <a:p>
            <a:pPr marL="285750" indent="-285750">
              <a:buFont typeface="Arial" panose="020B0604020202020204" pitchFamily="34" charset="0"/>
              <a:buChar char="•"/>
            </a:pPr>
            <a:r>
              <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provide opportunities for persons who are eligible for Medicaid to receive services in their own home or community rather than in institutions or other isolating settings. </a:t>
            </a:r>
          </a:p>
          <a:p>
            <a:pPr marL="0" indent="0">
              <a:buNone/>
            </a:pPr>
            <a:endParaRPr lang="en-US" sz="24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400" b="0" i="0" u="none" strike="noStrike" dirty="0">
                <a:solidFill>
                  <a:schemeClr val="tx1"/>
                </a:solidFill>
                <a:effectLst/>
                <a:latin typeface="Arial" panose="020B0604020202020204" pitchFamily="34" charset="0"/>
                <a:cs typeface="Arial" panose="020B0604020202020204" pitchFamily="34" charset="0"/>
              </a:rPr>
              <a:t>Programs that provide HCBS serve a variety of different population groups, including </a:t>
            </a:r>
            <a:r>
              <a:rPr lang="en-US" sz="2400" dirty="0">
                <a:solidFill>
                  <a:schemeClr val="tx1"/>
                </a:solidFill>
                <a:latin typeface="Arial" panose="020B0604020202020204" pitchFamily="34" charset="0"/>
                <a:cs typeface="Arial" panose="020B0604020202020204" pitchFamily="34" charset="0"/>
              </a:rPr>
              <a:t>adults</a:t>
            </a:r>
            <a:r>
              <a:rPr lang="en-US" sz="2400" b="0" i="0" u="none" strike="noStrike" dirty="0">
                <a:solidFill>
                  <a:schemeClr val="tx1"/>
                </a:solidFill>
                <a:effectLst/>
                <a:latin typeface="Arial" panose="020B0604020202020204" pitchFamily="34" charset="0"/>
                <a:cs typeface="Arial" panose="020B0604020202020204" pitchFamily="34" charset="0"/>
              </a:rPr>
              <a:t> with I/DD, children and young adults with SED or I/DD, persons with serious mental illnesses, and persons with physical disabilities.</a:t>
            </a:r>
          </a:p>
          <a:p>
            <a:pPr marL="0" indent="0">
              <a:buNone/>
            </a:pPr>
            <a:endParaRPr lang="en-US" sz="24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include Community Living Supports, Skill Building Assistance, and more.</a:t>
            </a:r>
          </a:p>
          <a:p>
            <a:pPr marL="0" indent="0">
              <a:buNone/>
            </a:pPr>
            <a:endPar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400" kern="100" dirty="0">
                <a:solidFill>
                  <a:schemeClr val="tx1"/>
                </a:solidFill>
                <a:latin typeface="Arial" panose="020B0604020202020204" pitchFamily="34" charset="0"/>
                <a:ea typeface="Calibri" panose="020F0502020204030204" pitchFamily="34" charset="0"/>
                <a:cs typeface="Arial" panose="020B0604020202020204" pitchFamily="34" charset="0"/>
              </a:rPr>
              <a:t>Supported Employment is considered an HCBS; since this service is provided in the community, it is presumed compliant with the HCBS rule.  </a:t>
            </a:r>
            <a:endPar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4" name="Audio 14">
            <a:extLst>
              <a:ext uri="{FF2B5EF4-FFF2-40B4-BE49-F238E27FC236}">
                <a16:creationId xmlns:a16="http://schemas.microsoft.com/office/drawing/2014/main" id="{EF5D43DB-29CC-84B5-9D92-7E94B3CC4C27}"/>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26859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1539918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C8ACD4-22B1-6B1D-CBBD-D77CD9845DA4}"/>
              </a:ext>
            </a:extLst>
          </p:cNvPr>
          <p:cNvSpPr>
            <a:spLocks noGrp="1"/>
          </p:cNvSpPr>
          <p:nvPr>
            <p:ph type="title"/>
          </p:nvPr>
        </p:nvSpPr>
        <p:spPr>
          <a:xfrm>
            <a:off x="838200" y="1"/>
            <a:ext cx="9037938" cy="132556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40C9917-27B6-3046-49AB-03FDCA409A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08458EF-EA24-7457-AEB7-C34B6377A4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fld id="{809B3C54-BE60-8D42-B958-D833F7DCCF0A}" type="slidenum">
              <a:rPr lang="en-US" smtClean="0"/>
              <a:pPr/>
              <a:t>‹#›</a:t>
            </a:fld>
            <a:endParaRPr lang="en-US"/>
          </a:p>
        </p:txBody>
      </p:sp>
    </p:spTree>
    <p:extLst>
      <p:ext uri="{BB962C8B-B14F-4D97-AF65-F5344CB8AC3E}">
        <p14:creationId xmlns:p14="http://schemas.microsoft.com/office/powerpoint/2010/main" val="17889521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91" r:id="rId4"/>
    <p:sldLayoutId id="2147483692" r:id="rId5"/>
    <p:sldLayoutId id="2147483693" r:id="rId6"/>
    <p:sldLayoutId id="2147483694" r:id="rId7"/>
    <p:sldLayoutId id="2147483695" r:id="rId8"/>
    <p:sldLayoutId id="2147483696" r:id="rId9"/>
    <p:sldLayoutId id="2147483697"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698" r:id="rId19"/>
    <p:sldLayoutId id="2147483652" r:id="rId20"/>
    <p:sldLayoutId id="2147483665" r:id="rId21"/>
    <p:sldLayoutId id="2147483662" r:id="rId22"/>
    <p:sldLayoutId id="2147483651" r:id="rId23"/>
    <p:sldLayoutId id="2147483654" r:id="rId24"/>
    <p:sldLayoutId id="2147483660" r:id="rId25"/>
    <p:sldLayoutId id="2147483656" r:id="rId26"/>
    <p:sldLayoutId id="2147483661" r:id="rId27"/>
    <p:sldLayoutId id="2147483708" r:id="rId28"/>
  </p:sldLayoutIdLst>
  <p:txStyles>
    <p:titleStyle>
      <a:lvl1pPr algn="l" defTabSz="914400" rtl="0" eaLnBrk="1" latinLnBrk="0" hangingPunct="1">
        <a:lnSpc>
          <a:spcPct val="90000"/>
        </a:lnSpc>
        <a:spcBef>
          <a:spcPct val="0"/>
        </a:spcBef>
        <a:buNone/>
        <a:defRPr sz="4400" b="0" i="0" kern="1200">
          <a:solidFill>
            <a:srgbClr val="0F406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F406B"/>
        </a:buClr>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F406B"/>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F406B"/>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F406B"/>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F406B"/>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hyperlink" Target="http://www.michigan.gov/lara" TargetMode="Externa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microsoft.com/office/2018/10/relationships/comments" Target="../comments/modernComment_335_320533A4.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hyperlink" Target="https://www.medicaid.gov/medicaid/home-community-based-services/index.html" TargetMode="External"/><Relationship Id="rId2" Type="http://schemas.openxmlformats.org/officeDocument/2006/relationships/hyperlink" Target="https://hcbsadvocacy.org/" TargetMode="External"/><Relationship Id="rId1" Type="http://schemas.openxmlformats.org/officeDocument/2006/relationships/slideLayout" Target="../slideLayouts/slideLayout22.xml"/><Relationship Id="rId6" Type="http://schemas.openxmlformats.org/officeDocument/2006/relationships/hyperlink" Target="https://www.medicaid.gov/medicaid/home-community-based-services/guidance/home-community-based-services-final-regulation/index.html" TargetMode="External"/><Relationship Id="rId5" Type="http://schemas.openxmlformats.org/officeDocument/2006/relationships/hyperlink" Target="https://www.michigan.gov/mdhhs/-/media/Project/Websites/mdhhs/Folder3/Folder24/Folder2/Folder124/Folder1/Folder224/MDHHS-LARA_Joint_Guidance_Document.pdf?rev=d6ac8dbbd390498c9790f3921f0c06bf&amp;hash=CE75C7EFB27FBB0870A046EB949E3103" TargetMode="External"/><Relationship Id="rId4" Type="http://schemas.openxmlformats.org/officeDocument/2006/relationships/hyperlink" Target="https://www.michigan.gov/mdhhs/assistance-programs/healthcare/hifa/home-and-community-based-services-program-transition"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3" Type="http://schemas.openxmlformats.org/officeDocument/2006/relationships/hyperlink" Target="https://www.michigan.gov/mdhhs/-/media/Project/Websites/mdhhs/Keeping-Michigan-Healthy/BH-DD/Mental-Health/Mediation_in_Mental_Health_Dispute_Resolution_Technical_Requirement.pdf?rev=60b8dbcbd6a9476cbc02805fd519c798&amp;hash=9DEE35A1CCD090803B3CAAF7848EBAF7" TargetMode="External"/><Relationship Id="rId2" Type="http://schemas.openxmlformats.org/officeDocument/2006/relationships/hyperlink" Target="https://www.michigan.gov/mdhhs/-/media/Project/Websites/mdhhs/Folder3/Folder93/Folder2/Folder193/Folder1/Folder293/Appeal-and-Grievance-Resolution-Processes-Technical-Requirement.pdf?rev=168538d62a1147e794efaecf5d17ea45&amp;hash=62EA8BCDBBBCA1969E0305F2CB75EE26" TargetMode="Externa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3" Type="http://schemas.openxmlformats.org/officeDocument/2006/relationships/hyperlink" Target="https://www.michigan.gov/mdhhs/-/media/Project/Websites/mdhhs/Keeping-Michigan-Healthy/BH-DD/Mental-Health/BTPRC_FAQ.pdf?rev=167b841ed711400ba037036794035f0f&amp;hash=CCA5BAE795A598011B10251BA583A97B" TargetMode="External"/><Relationship Id="rId2" Type="http://schemas.openxmlformats.org/officeDocument/2006/relationships/hyperlink" Target="https://www.michigan.gov/mdhhs/-/media/Project/Websites/mdhhs/Folder2/Folder80/Folder1/Folder180/FY21_CMHSP_Contract_Bundle.pdf?rev=3f079dc9dbfc4254a1cb09e4ef0abaa7&amp;hash=D1D217D7A7E89AEECA4062ABD7F92A75" TargetMode="External"/><Relationship Id="rId1" Type="http://schemas.openxmlformats.org/officeDocument/2006/relationships/slideLayout" Target="../slideLayouts/slideLayout22.xml"/><Relationship Id="rId4" Type="http://schemas.openxmlformats.org/officeDocument/2006/relationships/hyperlink" Target="https://www.michigan.gov/mdhhs/-/media/Project/Websites/mdhhs/Folder4/Folder13/Folder3/Folder113/Folder2/Folder213/Folder1/Folder313/Technical_Requirement_for_Behavior_Treatment_Plans.pdf?rev=92e7d3739bf64c97991657af19362634&amp;hash=E6D047EBF35C585C715665FF2ACD9BC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microsoft.com/office/2018/10/relationships/comments" Target="../comments/modernComment_13A_FDAD0DA3.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A815C-4B7B-9656-49C1-0BF1F471DE44}"/>
              </a:ext>
            </a:extLst>
          </p:cNvPr>
          <p:cNvSpPr>
            <a:spLocks noGrp="1"/>
          </p:cNvSpPr>
          <p:nvPr>
            <p:ph type="ctrTitle"/>
          </p:nvPr>
        </p:nvSpPr>
        <p:spPr>
          <a:xfrm>
            <a:off x="111967" y="422694"/>
            <a:ext cx="11709918" cy="1224951"/>
          </a:xfrm>
        </p:spPr>
        <p:txBody>
          <a:bodyPr>
            <a:noAutofit/>
          </a:bodyPr>
          <a:lstStyle/>
          <a:p>
            <a:r>
              <a:rPr lang="en-US" sz="4400" dirty="0"/>
              <a:t>Home and Community Based Services Case Manager/Supports Coordinator Training</a:t>
            </a:r>
          </a:p>
        </p:txBody>
      </p:sp>
      <p:sp>
        <p:nvSpPr>
          <p:cNvPr id="3" name="Subtitle 2">
            <a:extLst>
              <a:ext uri="{FF2B5EF4-FFF2-40B4-BE49-F238E27FC236}">
                <a16:creationId xmlns:a16="http://schemas.microsoft.com/office/drawing/2014/main" id="{A924DD73-5CDA-0DBA-D063-52AC84BD4423}"/>
              </a:ext>
            </a:extLst>
          </p:cNvPr>
          <p:cNvSpPr>
            <a:spLocks noGrp="1"/>
          </p:cNvSpPr>
          <p:nvPr>
            <p:ph type="subTitle" idx="1"/>
          </p:nvPr>
        </p:nvSpPr>
        <p:spPr>
          <a:xfrm>
            <a:off x="310551" y="2078966"/>
            <a:ext cx="11343736" cy="2147976"/>
          </a:xfrm>
        </p:spPr>
        <p:txBody>
          <a:bodyPr>
            <a:noAutofit/>
          </a:bodyPr>
          <a:lstStyle/>
          <a:p>
            <a:r>
              <a:rPr lang="en-US" sz="4400" dirty="0"/>
              <a:t>Module 2</a:t>
            </a:r>
          </a:p>
          <a:p>
            <a:endParaRPr lang="en-US" sz="3600" dirty="0"/>
          </a:p>
          <a:p>
            <a:r>
              <a:rPr lang="en-US" sz="4400" dirty="0"/>
              <a:t>Regulations, Requirements and the Role of the Case Manager/Supports Coordinator</a:t>
            </a:r>
          </a:p>
        </p:txBody>
      </p:sp>
    </p:spTree>
    <p:extLst>
      <p:ext uri="{BB962C8B-B14F-4D97-AF65-F5344CB8AC3E}">
        <p14:creationId xmlns:p14="http://schemas.microsoft.com/office/powerpoint/2010/main" val="245403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21695-7ECD-FEFF-89E7-37402B6D9DD4}"/>
              </a:ext>
            </a:extLst>
          </p:cNvPr>
          <p:cNvSpPr>
            <a:spLocks noGrp="1"/>
          </p:cNvSpPr>
          <p:nvPr>
            <p:ph type="title"/>
          </p:nvPr>
        </p:nvSpPr>
        <p:spPr>
          <a:xfrm>
            <a:off x="0" y="1"/>
            <a:ext cx="9876138" cy="1325564"/>
          </a:xfrm>
        </p:spPr>
        <p:txBody>
          <a:bodyPr>
            <a:normAutofit/>
          </a:bodyPr>
          <a:lstStyle/>
          <a:p>
            <a:r>
              <a:rPr lang="en-US" sz="4000" dirty="0"/>
              <a:t>   Knowledge Checkpoint</a:t>
            </a:r>
          </a:p>
        </p:txBody>
      </p:sp>
      <p:sp>
        <p:nvSpPr>
          <p:cNvPr id="3" name="Content Placeholder 2">
            <a:extLst>
              <a:ext uri="{FF2B5EF4-FFF2-40B4-BE49-F238E27FC236}">
                <a16:creationId xmlns:a16="http://schemas.microsoft.com/office/drawing/2014/main" id="{811F2527-2A41-8EBC-E59D-1D199FBD3EAC}"/>
              </a:ext>
            </a:extLst>
          </p:cNvPr>
          <p:cNvSpPr>
            <a:spLocks noGrp="1"/>
          </p:cNvSpPr>
          <p:nvPr>
            <p:ph idx="1"/>
          </p:nvPr>
        </p:nvSpPr>
        <p:spPr>
          <a:xfrm>
            <a:off x="401053" y="1764632"/>
            <a:ext cx="11357809" cy="4555957"/>
          </a:xfrm>
        </p:spPr>
        <p:txBody>
          <a:bodyPr>
            <a:normAutofit/>
          </a:bodyPr>
          <a:lstStyle/>
          <a:p>
            <a:pPr marL="0" indent="0">
              <a:buNone/>
            </a:pPr>
            <a:r>
              <a:rPr lang="en-US" sz="2800" dirty="0">
                <a:solidFill>
                  <a:schemeClr val="tx1"/>
                </a:solidFill>
                <a:latin typeface="Arial" panose="020B0604020202020204" pitchFamily="34" charset="0"/>
                <a:cs typeface="Arial" panose="020B0604020202020204" pitchFamily="34" charset="0"/>
              </a:rPr>
              <a:t>Which of the following settings are presumed to not meet the HCBS settings requirements? (select all that apply)</a:t>
            </a:r>
          </a:p>
          <a:p>
            <a:pPr marL="0" indent="0">
              <a:buNone/>
            </a:pPr>
            <a:endParaRPr lang="en-US"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dirty="0"/>
              <a:t>A privately-owned facility providing inpatient treatment.</a:t>
            </a:r>
            <a:endParaRPr lang="en-US"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dirty="0"/>
              <a:t>A residential setting located on the grounds of a public institution.</a:t>
            </a:r>
            <a:endParaRPr lang="en-US"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A facility that isolates individuals from the broader community.</a:t>
            </a:r>
          </a:p>
          <a:p>
            <a:pPr marL="514350" indent="-514350">
              <a:buAutoNum type="alphaUcPeriod"/>
            </a:pPr>
            <a:r>
              <a:rPr lang="en-US" dirty="0"/>
              <a:t>A group home located in a residential neighborhood.</a:t>
            </a:r>
            <a:endParaRPr lang="en-US"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211494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A263C-C91F-32CA-2FDA-CF1C94403D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1B611-E429-36E7-1AC0-5701E0EE36BA}"/>
              </a:ext>
            </a:extLst>
          </p:cNvPr>
          <p:cNvSpPr>
            <a:spLocks noGrp="1"/>
          </p:cNvSpPr>
          <p:nvPr>
            <p:ph type="title"/>
          </p:nvPr>
        </p:nvSpPr>
        <p:spPr>
          <a:xfrm>
            <a:off x="0" y="1"/>
            <a:ext cx="9876138" cy="1325564"/>
          </a:xfrm>
        </p:spPr>
        <p:txBody>
          <a:bodyPr>
            <a:normAutofit/>
          </a:bodyPr>
          <a:lstStyle/>
          <a:p>
            <a:r>
              <a:rPr lang="en-US" sz="4000" dirty="0"/>
              <a:t>   Knowledge Checkpoint</a:t>
            </a:r>
          </a:p>
        </p:txBody>
      </p:sp>
      <p:sp>
        <p:nvSpPr>
          <p:cNvPr id="3" name="Content Placeholder 2">
            <a:extLst>
              <a:ext uri="{FF2B5EF4-FFF2-40B4-BE49-F238E27FC236}">
                <a16:creationId xmlns:a16="http://schemas.microsoft.com/office/drawing/2014/main" id="{08DD3BA4-EAC9-1E11-DB6B-2F0F5F691132}"/>
              </a:ext>
            </a:extLst>
          </p:cNvPr>
          <p:cNvSpPr>
            <a:spLocks noGrp="1"/>
          </p:cNvSpPr>
          <p:nvPr>
            <p:ph idx="1"/>
          </p:nvPr>
        </p:nvSpPr>
        <p:spPr>
          <a:xfrm>
            <a:off x="401053" y="1764632"/>
            <a:ext cx="11357809" cy="4555957"/>
          </a:xfrm>
        </p:spPr>
        <p:txBody>
          <a:bodyPr>
            <a:normAutofit/>
          </a:bodyPr>
          <a:lstStyle/>
          <a:p>
            <a:pPr marL="0" indent="0">
              <a:buNone/>
            </a:pPr>
            <a:r>
              <a:rPr lang="en-US" sz="2800" dirty="0">
                <a:solidFill>
                  <a:schemeClr val="tx1"/>
                </a:solidFill>
                <a:latin typeface="Arial" panose="020B0604020202020204" pitchFamily="34" charset="0"/>
                <a:cs typeface="Arial" panose="020B0604020202020204" pitchFamily="34" charset="0"/>
              </a:rPr>
              <a:t>Which of the following settings are presumed to not meet the HCBS settings requirements? </a:t>
            </a:r>
            <a:endParaRPr lang="en-US" dirty="0"/>
          </a:p>
          <a:p>
            <a:pPr marL="0" indent="0">
              <a:buNone/>
            </a:pPr>
            <a:endParaRPr lang="en-US"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b="1" dirty="0"/>
              <a:t>A privately-owned facility providing inpatient treatment.</a:t>
            </a:r>
            <a:endParaRPr lang="en-US" b="1"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b="1" dirty="0"/>
              <a:t>A residential setting located on the grounds of a public institution.</a:t>
            </a:r>
            <a:endParaRPr lang="en-US" b="1"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b="1" dirty="0">
                <a:solidFill>
                  <a:schemeClr val="tx1"/>
                </a:solidFill>
                <a:latin typeface="Arial" panose="020B0604020202020204" pitchFamily="34" charset="0"/>
                <a:cs typeface="Arial" panose="020B0604020202020204" pitchFamily="34" charset="0"/>
              </a:rPr>
              <a:t>A facility that isolates individuals from the broader community.</a:t>
            </a:r>
          </a:p>
          <a:p>
            <a:pPr marL="514350" indent="-514350">
              <a:buAutoNum type="alphaUcPeriod"/>
            </a:pPr>
            <a:r>
              <a:rPr lang="en-US" dirty="0"/>
              <a:t>A group home located in a residential neighborhood</a:t>
            </a:r>
            <a:r>
              <a:rPr lang="en-US" b="1" dirty="0"/>
              <a:t>.</a:t>
            </a:r>
            <a:endParaRPr lang="en-US" b="1"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382656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26FB-3894-C697-80CE-A350B98293E6}"/>
              </a:ext>
            </a:extLst>
          </p:cNvPr>
          <p:cNvSpPr>
            <a:spLocks noGrp="1"/>
          </p:cNvSpPr>
          <p:nvPr>
            <p:ph type="title"/>
          </p:nvPr>
        </p:nvSpPr>
        <p:spPr>
          <a:xfrm>
            <a:off x="0" y="1"/>
            <a:ext cx="9876138" cy="1325564"/>
          </a:xfrm>
        </p:spPr>
        <p:txBody>
          <a:bodyPr>
            <a:normAutofit/>
          </a:bodyPr>
          <a:lstStyle/>
          <a:p>
            <a:r>
              <a:rPr lang="en-US" sz="4000" dirty="0"/>
              <a:t>   Joint Guidance Document (JGD)</a:t>
            </a:r>
          </a:p>
        </p:txBody>
      </p:sp>
      <p:sp>
        <p:nvSpPr>
          <p:cNvPr id="3" name="Content Placeholder 2">
            <a:extLst>
              <a:ext uri="{FF2B5EF4-FFF2-40B4-BE49-F238E27FC236}">
                <a16:creationId xmlns:a16="http://schemas.microsoft.com/office/drawing/2014/main" id="{DFA82963-1618-5F53-384D-6A84966ABD5C}"/>
              </a:ext>
            </a:extLst>
          </p:cNvPr>
          <p:cNvSpPr>
            <a:spLocks noGrp="1"/>
          </p:cNvSpPr>
          <p:nvPr>
            <p:ph idx="1"/>
          </p:nvPr>
        </p:nvSpPr>
        <p:spPr>
          <a:xfrm>
            <a:off x="272028" y="1468312"/>
            <a:ext cx="11647943" cy="2189288"/>
          </a:xfrm>
        </p:spPr>
        <p:txBody>
          <a:bodyPr>
            <a:normAutofit lnSpcReduction="10000"/>
          </a:bodyPr>
          <a:lstStyle/>
          <a:p>
            <a:pPr marL="0" indent="0">
              <a:buNone/>
            </a:pPr>
            <a:r>
              <a:rPr lang="en-US" sz="2200" dirty="0">
                <a:solidFill>
                  <a:schemeClr val="tx1"/>
                </a:solidFill>
                <a:latin typeface="Arial" panose="020B0604020202020204" pitchFamily="34" charset="0"/>
                <a:cs typeface="Arial" panose="020B0604020202020204" pitchFamily="34" charset="0"/>
              </a:rPr>
              <a:t>The HCBS Final Rule addresses various aspects, including those related to licensing of Adult Foster Care (AFC) homes. Michigan Department of Health and Human Services (MDHHS), and Licensing and Regulatory Affairs (LARA), collaboratively reviewed the Final Rule set and licensing requirements to identify areas of potential conflict between the two sets of requirements. In 2017, a JGD was issued to clarify the expectations of both MDHHS and LARA on key issues. This document was updated in June 2024. The following slides provide a summary of the updated guidance. </a:t>
            </a:r>
          </a:p>
          <a:p>
            <a:pPr marL="0" indent="0">
              <a:buNone/>
            </a:pPr>
            <a:endParaRPr lang="en-US" dirty="0"/>
          </a:p>
        </p:txBody>
      </p:sp>
      <p:sp>
        <p:nvSpPr>
          <p:cNvPr id="5" name="TextBox 4">
            <a:extLst>
              <a:ext uri="{FF2B5EF4-FFF2-40B4-BE49-F238E27FC236}">
                <a16:creationId xmlns:a16="http://schemas.microsoft.com/office/drawing/2014/main" id="{5FDAC31E-F06B-6529-5DA5-0B62C1E51DB1}"/>
              </a:ext>
            </a:extLst>
          </p:cNvPr>
          <p:cNvSpPr txBox="1"/>
          <p:nvPr/>
        </p:nvSpPr>
        <p:spPr>
          <a:xfrm>
            <a:off x="272028" y="3657600"/>
            <a:ext cx="5406190" cy="2800767"/>
          </a:xfrm>
          <a:prstGeom prst="rect">
            <a:avLst/>
          </a:prstGeom>
          <a:noFill/>
        </p:spPr>
        <p:txBody>
          <a:bodyPr wrap="square" rtlCol="0">
            <a:spAutoFit/>
          </a:bodyPr>
          <a:lstStyle/>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Locked/Lockable Doors.</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Legally Mandated Rights. </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Visiting Hours.</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Residency Agreement and Landlord-Tenant Law.</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House Rules.</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Use of Video Cameras.</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Marijuana. </a:t>
            </a:r>
          </a:p>
        </p:txBody>
      </p:sp>
      <p:sp>
        <p:nvSpPr>
          <p:cNvPr id="6" name="TextBox 5">
            <a:extLst>
              <a:ext uri="{FF2B5EF4-FFF2-40B4-BE49-F238E27FC236}">
                <a16:creationId xmlns:a16="http://schemas.microsoft.com/office/drawing/2014/main" id="{ECAFD5FF-18C4-C09D-7C76-AF84227F82DA}"/>
              </a:ext>
            </a:extLst>
          </p:cNvPr>
          <p:cNvSpPr txBox="1"/>
          <p:nvPr/>
        </p:nvSpPr>
        <p:spPr>
          <a:xfrm>
            <a:off x="6384758" y="3641558"/>
            <a:ext cx="5069305" cy="2739211"/>
          </a:xfrm>
          <a:prstGeom prst="rect">
            <a:avLst/>
          </a:prstGeom>
          <a:noFill/>
        </p:spPr>
        <p:txBody>
          <a:bodyPr wrap="square" rtlCol="0">
            <a:spAutoFit/>
          </a:bodyPr>
          <a:lstStyle/>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Choice of Providers.</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Freedom of Movement.</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Choice of Roommate.</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Access to Earned and Unearned Income.</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Access to Food.</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Modifications.</a:t>
            </a:r>
          </a:p>
          <a:p>
            <a:endParaRPr lang="en-US" dirty="0"/>
          </a:p>
        </p:txBody>
      </p:sp>
    </p:spTree>
    <p:extLst>
      <p:ext uri="{BB962C8B-B14F-4D97-AF65-F5344CB8AC3E}">
        <p14:creationId xmlns:p14="http://schemas.microsoft.com/office/powerpoint/2010/main" val="1616331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50CF5-E82E-D5F0-961F-C680D8EF92BD}"/>
              </a:ext>
            </a:extLst>
          </p:cNvPr>
          <p:cNvSpPr>
            <a:spLocks noGrp="1"/>
          </p:cNvSpPr>
          <p:nvPr>
            <p:ph type="title"/>
          </p:nvPr>
        </p:nvSpPr>
        <p:spPr>
          <a:xfrm>
            <a:off x="0" y="1"/>
            <a:ext cx="9876138" cy="1325564"/>
          </a:xfrm>
        </p:spPr>
        <p:txBody>
          <a:bodyPr>
            <a:normAutofit/>
          </a:bodyPr>
          <a:lstStyle/>
          <a:p>
            <a:r>
              <a:rPr lang="en-US" sz="4000" dirty="0"/>
              <a:t>   Locked/Lockable Doors</a:t>
            </a:r>
          </a:p>
        </p:txBody>
      </p:sp>
      <p:sp>
        <p:nvSpPr>
          <p:cNvPr id="3" name="Content Placeholder 2">
            <a:extLst>
              <a:ext uri="{FF2B5EF4-FFF2-40B4-BE49-F238E27FC236}">
                <a16:creationId xmlns:a16="http://schemas.microsoft.com/office/drawing/2014/main" id="{94A0252C-3BD8-790D-CA6B-BC46D4BB8DE9}"/>
              </a:ext>
            </a:extLst>
          </p:cNvPr>
          <p:cNvSpPr>
            <a:spLocks noGrp="1"/>
          </p:cNvSpPr>
          <p:nvPr>
            <p:ph idx="1"/>
          </p:nvPr>
        </p:nvSpPr>
        <p:spPr>
          <a:xfrm>
            <a:off x="120316" y="1547445"/>
            <a:ext cx="11951368" cy="4993314"/>
          </a:xfrm>
        </p:spPr>
        <p:txBody>
          <a:bodyPr>
            <a:normAutofit lnSpcReduction="10000"/>
          </a:bodyPr>
          <a:lstStyle/>
          <a:p>
            <a:r>
              <a:rPr lang="en-US" sz="2400" dirty="0">
                <a:solidFill>
                  <a:schemeClr val="tx1"/>
                </a:solidFill>
                <a:latin typeface="Arial" panose="020B0604020202020204" pitchFamily="34" charset="0"/>
                <a:cs typeface="Arial" panose="020B0604020202020204" pitchFamily="34" charset="0"/>
              </a:rPr>
              <a:t>Individuals must be able to move freely within a setting and be able to enter and exit a setting as they choose. Use of locking mechanisms that restrict movement are not permitted</a:t>
            </a:r>
            <a:r>
              <a:rPr lang="en-US" sz="2400" dirty="0"/>
              <a:t>:</a:t>
            </a:r>
            <a:endParaRPr lang="en-US" sz="2400" dirty="0">
              <a:solidFill>
                <a:schemeClr val="tx1"/>
              </a:solidFill>
              <a:latin typeface="Arial" panose="020B0604020202020204" pitchFamily="34" charset="0"/>
              <a:cs typeface="Arial" panose="020B0604020202020204" pitchFamily="34" charset="0"/>
            </a:endParaRPr>
          </a:p>
          <a:p>
            <a:pPr lvl="1"/>
            <a:r>
              <a:rPr lang="en-US" dirty="0">
                <a:solidFill>
                  <a:schemeClr val="tx1"/>
                </a:solidFill>
                <a:latin typeface="Arial" panose="020B0604020202020204" pitchFamily="34" charset="0"/>
                <a:cs typeface="Arial" panose="020B0604020202020204" pitchFamily="34" charset="0"/>
              </a:rPr>
              <a:t>This includes locks on entry or exit doors and locking mechanisms on gates that cannot be operated by the individual.</a:t>
            </a:r>
          </a:p>
          <a:p>
            <a:pPr lvl="1"/>
            <a:endParaRPr lang="en-US"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Individuals must have the ability to lock their bedroom and bathroom doors from the inside. Each bedroom door in the setting must have a unique key and only appropriate staff have keys:</a:t>
            </a:r>
          </a:p>
          <a:p>
            <a:pPr lvl="1"/>
            <a:r>
              <a:rPr lang="en-US" dirty="0">
                <a:solidFill>
                  <a:schemeClr val="tx1"/>
                </a:solidFill>
                <a:latin typeface="Arial" panose="020B0604020202020204" pitchFamily="34" charset="0"/>
                <a:cs typeface="Arial" panose="020B0604020202020204" pitchFamily="34" charset="0"/>
              </a:rPr>
              <a:t>Keypads can be used for an individual’s bedroom only if the individual can easily use the keypad</a:t>
            </a:r>
            <a:r>
              <a:rPr lang="en-US" dirty="0"/>
              <a:t> </a:t>
            </a:r>
            <a:r>
              <a:rPr lang="en-US" dirty="0">
                <a:solidFill>
                  <a:schemeClr val="tx1"/>
                </a:solidFill>
                <a:latin typeface="Arial" panose="020B0604020202020204" pitchFamily="34" charset="0"/>
                <a:cs typeface="Arial" panose="020B0604020202020204" pitchFamily="34" charset="0"/>
              </a:rPr>
              <a:t>and all keypads must have unique codes.</a:t>
            </a:r>
          </a:p>
          <a:p>
            <a:pPr lvl="1"/>
            <a:endParaRPr lang="en-US"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If the individual lives in a private suite with the bathroom attached to the bedroom, a lock on the outer bedroom door is sufficient.</a:t>
            </a:r>
          </a:p>
          <a:p>
            <a:endParaRPr lang="en-US" dirty="0"/>
          </a:p>
        </p:txBody>
      </p:sp>
    </p:spTree>
    <p:extLst>
      <p:ext uri="{BB962C8B-B14F-4D97-AF65-F5344CB8AC3E}">
        <p14:creationId xmlns:p14="http://schemas.microsoft.com/office/powerpoint/2010/main" val="983367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E147-EA5A-7ABC-A193-02E3DE7AD5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EF6AB-1B3C-9040-25A9-B71404D5F7D7}"/>
              </a:ext>
            </a:extLst>
          </p:cNvPr>
          <p:cNvSpPr>
            <a:spLocks noGrp="1"/>
          </p:cNvSpPr>
          <p:nvPr>
            <p:ph type="title"/>
          </p:nvPr>
        </p:nvSpPr>
        <p:spPr>
          <a:xfrm>
            <a:off x="0" y="1"/>
            <a:ext cx="9876138" cy="1325564"/>
          </a:xfrm>
        </p:spPr>
        <p:txBody>
          <a:bodyPr>
            <a:normAutofit/>
          </a:bodyPr>
          <a:lstStyle/>
          <a:p>
            <a:r>
              <a:rPr lang="en-US" sz="4000" dirty="0"/>
              <a:t>   Locked/Lockable Doors</a:t>
            </a:r>
          </a:p>
        </p:txBody>
      </p:sp>
      <p:sp>
        <p:nvSpPr>
          <p:cNvPr id="3" name="Content Placeholder 2">
            <a:extLst>
              <a:ext uri="{FF2B5EF4-FFF2-40B4-BE49-F238E27FC236}">
                <a16:creationId xmlns:a16="http://schemas.microsoft.com/office/drawing/2014/main" id="{E634AE52-D6D0-B3E1-A17A-0255D3B383A4}"/>
              </a:ext>
            </a:extLst>
          </p:cNvPr>
          <p:cNvSpPr>
            <a:spLocks noGrp="1"/>
          </p:cNvSpPr>
          <p:nvPr>
            <p:ph idx="1"/>
          </p:nvPr>
        </p:nvSpPr>
        <p:spPr>
          <a:xfrm>
            <a:off x="120316" y="1114308"/>
            <a:ext cx="11951368" cy="5310554"/>
          </a:xfrm>
        </p:spPr>
        <p:txBody>
          <a:bodyPr>
            <a:normAutofit/>
          </a:bodyPr>
          <a:lstStyle/>
          <a:p>
            <a:pPr marL="0" indent="0">
              <a:buNone/>
            </a:pPr>
            <a:endParaRPr lang="en-US" sz="2400" b="1"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Positive-latching, nonlocking-against egress hardware is required on doors and gates: </a:t>
            </a:r>
          </a:p>
          <a:p>
            <a:pPr lvl="1"/>
            <a:r>
              <a:rPr lang="en-US" dirty="0">
                <a:solidFill>
                  <a:schemeClr val="tx1"/>
                </a:solidFill>
                <a:latin typeface="Arial" panose="020B0604020202020204" pitchFamily="34" charset="0"/>
                <a:cs typeface="Arial" panose="020B0604020202020204" pitchFamily="34" charset="0"/>
              </a:rPr>
              <a:t>This means the door </a:t>
            </a:r>
            <a:r>
              <a:rPr lang="en-US" dirty="0">
                <a:solidFill>
                  <a:schemeClr val="tx1"/>
                </a:solidFill>
                <a:effectLst/>
                <a:latin typeface="Arial" panose="020B0604020202020204" pitchFamily="34" charset="0"/>
                <a:cs typeface="Arial" panose="020B0604020202020204" pitchFamily="34" charset="0"/>
              </a:rPr>
              <a:t>can be opened from the inside of a room with a single motion such as turning a knob or push of a handle even if the door is locked.</a:t>
            </a:r>
            <a:endParaRPr lang="en-US" dirty="0">
              <a:solidFill>
                <a:schemeClr val="tx1"/>
              </a:solidFill>
              <a:latin typeface="Arial" panose="020B0604020202020204" pitchFamily="34" charset="0"/>
              <a:cs typeface="Arial" panose="020B0604020202020204" pitchFamily="34" charset="0"/>
            </a:endParaRPr>
          </a:p>
          <a:p>
            <a:endParaRPr lang="en-US" sz="2400" dirty="0">
              <a:solidFill>
                <a:schemeClr val="tx1"/>
              </a:solidFill>
              <a:latin typeface="Arial" panose="020B0604020202020204" pitchFamily="34" charset="0"/>
              <a:cs typeface="Arial" panose="020B0604020202020204" pitchFamily="34" charset="0"/>
            </a:endParaRPr>
          </a:p>
          <a:p>
            <a:r>
              <a:rPr lang="en-US" sz="2400" dirty="0"/>
              <a:t>Keys to an individual’s bedroom door </a:t>
            </a:r>
            <a:r>
              <a:rPr lang="en-US" sz="2400" dirty="0">
                <a:solidFill>
                  <a:schemeClr val="tx1"/>
                </a:solidFill>
                <a:latin typeface="Arial" panose="020B0604020202020204" pitchFamily="34" charset="0"/>
                <a:cs typeface="Arial" panose="020B0604020202020204" pitchFamily="34" charset="0"/>
              </a:rPr>
              <a:t>must </a:t>
            </a:r>
            <a:r>
              <a:rPr lang="en-US" sz="2400" dirty="0"/>
              <a:t>be </a:t>
            </a:r>
            <a:r>
              <a:rPr lang="en-US" sz="2400" dirty="0">
                <a:solidFill>
                  <a:schemeClr val="tx1"/>
                </a:solidFill>
                <a:latin typeface="Arial" panose="020B0604020202020204" pitchFamily="34" charset="0"/>
                <a:cs typeface="Arial" panose="020B0604020202020204" pitchFamily="34" charset="0"/>
              </a:rPr>
              <a:t>kept in a private area that is accessible only to specific staff members.</a:t>
            </a:r>
          </a:p>
          <a:p>
            <a:endParaRPr lang="en-US" sz="2400" dirty="0"/>
          </a:p>
          <a:p>
            <a:r>
              <a:rPr lang="en-US" sz="2400" dirty="0">
                <a:solidFill>
                  <a:schemeClr val="tx1"/>
                </a:solidFill>
                <a:latin typeface="Arial" panose="020B0604020202020204" pitchFamily="34" charset="0"/>
                <a:cs typeface="Arial" panose="020B0604020202020204" pitchFamily="34" charset="0"/>
              </a:rPr>
              <a:t>Keys to entrance doors should be kept in a public area that is accessible to staff and residents.   </a:t>
            </a:r>
          </a:p>
          <a:p>
            <a:endParaRPr lang="en-US" dirty="0"/>
          </a:p>
        </p:txBody>
      </p:sp>
    </p:spTree>
    <p:extLst>
      <p:ext uri="{BB962C8B-B14F-4D97-AF65-F5344CB8AC3E}">
        <p14:creationId xmlns:p14="http://schemas.microsoft.com/office/powerpoint/2010/main" val="539606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1760A-785B-D938-DEFF-CF7C943C9489}"/>
              </a:ext>
            </a:extLst>
          </p:cNvPr>
          <p:cNvSpPr>
            <a:spLocks noGrp="1"/>
          </p:cNvSpPr>
          <p:nvPr>
            <p:ph type="title"/>
          </p:nvPr>
        </p:nvSpPr>
        <p:spPr>
          <a:xfrm>
            <a:off x="0" y="1"/>
            <a:ext cx="9876138" cy="1325564"/>
          </a:xfrm>
        </p:spPr>
        <p:txBody>
          <a:bodyPr>
            <a:normAutofit/>
          </a:bodyPr>
          <a:lstStyle/>
          <a:p>
            <a:r>
              <a:rPr lang="en-US" sz="4000" dirty="0"/>
              <a:t>   Visiting Hours</a:t>
            </a:r>
          </a:p>
        </p:txBody>
      </p:sp>
      <p:sp>
        <p:nvSpPr>
          <p:cNvPr id="3" name="Content Placeholder 2">
            <a:extLst>
              <a:ext uri="{FF2B5EF4-FFF2-40B4-BE49-F238E27FC236}">
                <a16:creationId xmlns:a16="http://schemas.microsoft.com/office/drawing/2014/main" id="{E1A9FC0D-4AC3-BAD2-F80B-8465302C35FE}"/>
              </a:ext>
            </a:extLst>
          </p:cNvPr>
          <p:cNvSpPr>
            <a:spLocks noGrp="1"/>
          </p:cNvSpPr>
          <p:nvPr>
            <p:ph idx="1"/>
          </p:nvPr>
        </p:nvSpPr>
        <p:spPr>
          <a:xfrm>
            <a:off x="176463" y="1459832"/>
            <a:ext cx="11903242" cy="5245768"/>
          </a:xfrm>
        </p:spPr>
        <p:txBody>
          <a:bodyPr>
            <a:normAutofit lnSpcReduction="10000"/>
          </a:bodyPr>
          <a:lstStyle/>
          <a:p>
            <a:r>
              <a:rPr lang="en-US" sz="2400" dirty="0">
                <a:solidFill>
                  <a:schemeClr val="tx1"/>
                </a:solidFill>
                <a:latin typeface="Arial" panose="020B0604020202020204" pitchFamily="34" charset="0"/>
                <a:cs typeface="Arial" panose="020B0604020202020204" pitchFamily="34" charset="0"/>
              </a:rPr>
              <a:t>Visiting hours are not allowed</a:t>
            </a:r>
            <a:r>
              <a:rPr lang="en-US" sz="2400" dirty="0"/>
              <a:t>.</a:t>
            </a:r>
            <a:endParaRPr lang="en-US" sz="2400" dirty="0">
              <a:solidFill>
                <a:schemeClr val="tx1"/>
              </a:solidFill>
              <a:latin typeface="Arial" panose="020B0604020202020204" pitchFamily="34" charset="0"/>
              <a:cs typeface="Arial" panose="020B0604020202020204" pitchFamily="34" charset="0"/>
            </a:endParaRPr>
          </a:p>
          <a:p>
            <a:endParaRPr lang="en-US" sz="2400" dirty="0">
              <a:solidFill>
                <a:schemeClr val="tx1"/>
              </a:solidFill>
              <a:latin typeface="Arial" panose="020B0604020202020204" pitchFamily="34" charset="0"/>
              <a:cs typeface="Arial" panose="020B0604020202020204" pitchFamily="34" charset="0"/>
            </a:endParaRPr>
          </a:p>
          <a:p>
            <a:pPr lvl="1"/>
            <a:r>
              <a:rPr lang="en-US" dirty="0">
                <a:solidFill>
                  <a:schemeClr val="tx1"/>
                </a:solidFill>
                <a:latin typeface="Arial" panose="020B0604020202020204" pitchFamily="34" charset="0"/>
                <a:cs typeface="Arial" panose="020B0604020202020204" pitchFamily="34" charset="0"/>
              </a:rPr>
              <a:t>Settings cannot impose specific times of the day when visitors are/are not allowed.</a:t>
            </a:r>
          </a:p>
          <a:p>
            <a:pPr lvl="1"/>
            <a:endParaRPr lang="en-US" dirty="0">
              <a:solidFill>
                <a:schemeClr val="tx1"/>
              </a:solidFill>
              <a:latin typeface="Arial" panose="020B0604020202020204" pitchFamily="34" charset="0"/>
              <a:cs typeface="Arial" panose="020B0604020202020204" pitchFamily="34" charset="0"/>
            </a:endParaRPr>
          </a:p>
          <a:p>
            <a:pPr lvl="1"/>
            <a:r>
              <a:rPr lang="en-US" dirty="0">
                <a:solidFill>
                  <a:schemeClr val="tx1"/>
                </a:solidFill>
                <a:latin typeface="Arial" panose="020B0604020202020204" pitchFamily="34" charset="0"/>
                <a:cs typeface="Arial" panose="020B0604020202020204" pitchFamily="34" charset="0"/>
              </a:rPr>
              <a:t>Settings cannot require searches of visitors or require specific permission to have visitors.</a:t>
            </a:r>
          </a:p>
          <a:p>
            <a:pPr lvl="1"/>
            <a:endParaRPr lang="en-US" dirty="0">
              <a:solidFill>
                <a:schemeClr val="tx1"/>
              </a:solidFill>
              <a:latin typeface="Arial" panose="020B0604020202020204" pitchFamily="34" charset="0"/>
              <a:cs typeface="Arial" panose="020B0604020202020204" pitchFamily="34" charset="0"/>
            </a:endParaRPr>
          </a:p>
          <a:p>
            <a:pPr lvl="1"/>
            <a:r>
              <a:rPr lang="en-US" dirty="0">
                <a:solidFill>
                  <a:schemeClr val="tx1"/>
                </a:solidFill>
                <a:latin typeface="Arial" panose="020B0604020202020204" pitchFamily="34" charset="0"/>
                <a:cs typeface="Arial" panose="020B0604020202020204" pitchFamily="34" charset="0"/>
              </a:rPr>
              <a:t>Families and friends may visit residents setting-wide, including their bedrooms.</a:t>
            </a:r>
          </a:p>
          <a:p>
            <a:pPr marL="363474" lvl="1" indent="0">
              <a:buNone/>
            </a:pPr>
            <a:endParaRPr lang="en-US" dirty="0">
              <a:solidFill>
                <a:schemeClr val="tx1"/>
              </a:solidFill>
              <a:latin typeface="Arial" panose="020B0604020202020204" pitchFamily="34" charset="0"/>
              <a:cs typeface="Arial" panose="020B0604020202020204" pitchFamily="34" charset="0"/>
            </a:endParaRPr>
          </a:p>
          <a:p>
            <a:pPr lvl="1"/>
            <a:r>
              <a:rPr lang="en-US" dirty="0">
                <a:solidFill>
                  <a:schemeClr val="tx1"/>
                </a:solidFill>
                <a:effectLst/>
                <a:latin typeface="Arial" panose="020B0604020202020204" pitchFamily="34" charset="0"/>
                <a:cs typeface="Arial" panose="020B0604020202020204" pitchFamily="34" charset="0"/>
              </a:rPr>
              <a:t>Restrictions to an individual’s freedoms can only be enacted, based upon a documented health and/or safety need and must be addressed within the individuals Individual Plan of Service (IPOS) and fully compliant with the HCBS rule.   </a:t>
            </a:r>
          </a:p>
          <a:p>
            <a:endParaRPr lang="en-US" dirty="0"/>
          </a:p>
        </p:txBody>
      </p:sp>
    </p:spTree>
    <p:extLst>
      <p:ext uri="{BB962C8B-B14F-4D97-AF65-F5344CB8AC3E}">
        <p14:creationId xmlns:p14="http://schemas.microsoft.com/office/powerpoint/2010/main" val="3283385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78B3A-A229-EE9B-AA6A-EE28AC057D47}"/>
              </a:ext>
            </a:extLst>
          </p:cNvPr>
          <p:cNvSpPr>
            <a:spLocks noGrp="1"/>
          </p:cNvSpPr>
          <p:nvPr>
            <p:ph type="title"/>
          </p:nvPr>
        </p:nvSpPr>
        <p:spPr>
          <a:xfrm>
            <a:off x="0" y="1"/>
            <a:ext cx="9876138" cy="1325564"/>
          </a:xfrm>
        </p:spPr>
        <p:txBody>
          <a:bodyPr>
            <a:normAutofit/>
          </a:bodyPr>
          <a:lstStyle/>
          <a:p>
            <a:r>
              <a:rPr lang="en-US" sz="4000" b="1" dirty="0"/>
              <a:t>   </a:t>
            </a:r>
            <a:r>
              <a:rPr lang="en-US" sz="4000" dirty="0"/>
              <a:t>House Rules</a:t>
            </a:r>
          </a:p>
        </p:txBody>
      </p:sp>
      <p:sp>
        <p:nvSpPr>
          <p:cNvPr id="3" name="Content Placeholder 2">
            <a:extLst>
              <a:ext uri="{FF2B5EF4-FFF2-40B4-BE49-F238E27FC236}">
                <a16:creationId xmlns:a16="http://schemas.microsoft.com/office/drawing/2014/main" id="{5A51F064-9C5E-2E79-7F75-1056C85A8B85}"/>
              </a:ext>
            </a:extLst>
          </p:cNvPr>
          <p:cNvSpPr>
            <a:spLocks noGrp="1"/>
          </p:cNvSpPr>
          <p:nvPr>
            <p:ph idx="1"/>
          </p:nvPr>
        </p:nvSpPr>
        <p:spPr>
          <a:xfrm>
            <a:off x="208547" y="1475874"/>
            <a:ext cx="11839074" cy="5261810"/>
          </a:xfrm>
        </p:spPr>
        <p:txBody>
          <a:bodyPr/>
          <a:lstStyle/>
          <a:p>
            <a:r>
              <a:rPr lang="en-US" sz="2400" dirty="0">
                <a:solidFill>
                  <a:schemeClr val="tx1"/>
                </a:solidFill>
                <a:latin typeface="Arial" panose="020B0604020202020204" pitchFamily="34" charset="0"/>
                <a:cs typeface="Arial" panose="020B0604020202020204" pitchFamily="34" charset="0"/>
              </a:rPr>
              <a:t>House rules are not allowed. </a:t>
            </a:r>
          </a:p>
          <a:p>
            <a:pPr marL="0" indent="0">
              <a:buNone/>
            </a:pPr>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Residents cannot be required to comply with a setting’s policy that restricts their freedoms as a condition of living in the home. This includes:</a:t>
            </a:r>
          </a:p>
          <a:p>
            <a:pPr lvl="1"/>
            <a:r>
              <a:rPr lang="en-US" dirty="0">
                <a:solidFill>
                  <a:schemeClr val="tx1"/>
                </a:solidFill>
                <a:latin typeface="Arial" panose="020B0604020202020204" pitchFamily="34" charset="0"/>
                <a:cs typeface="Arial" panose="020B0604020202020204" pitchFamily="34" charset="0"/>
              </a:rPr>
              <a:t>Specific “quiet hours” when individuals are asked to be quiet in their rooms.</a:t>
            </a:r>
          </a:p>
          <a:p>
            <a:pPr lvl="1"/>
            <a:r>
              <a:rPr lang="en-US" dirty="0">
                <a:solidFill>
                  <a:schemeClr val="tx1"/>
                </a:solidFill>
                <a:latin typeface="Arial" panose="020B0604020202020204" pitchFamily="34" charset="0"/>
                <a:cs typeface="Arial" panose="020B0604020202020204" pitchFamily="34" charset="0"/>
              </a:rPr>
              <a:t>Identifying specific clothing that must be worn in the setting.</a:t>
            </a:r>
          </a:p>
          <a:p>
            <a:pPr lvl="1"/>
            <a:r>
              <a:rPr lang="en-US" dirty="0">
                <a:solidFill>
                  <a:schemeClr val="tx1"/>
                </a:solidFill>
                <a:latin typeface="Arial" panose="020B0604020202020204" pitchFamily="34" charset="0"/>
                <a:cs typeface="Arial" panose="020B0604020202020204" pitchFamily="34" charset="0"/>
              </a:rPr>
              <a:t>Driving or owning a vehicle.</a:t>
            </a:r>
          </a:p>
          <a:p>
            <a:pPr lvl="1"/>
            <a:r>
              <a:rPr lang="en-US" dirty="0">
                <a:solidFill>
                  <a:schemeClr val="tx1"/>
                </a:solidFill>
                <a:latin typeface="Arial" panose="020B0604020202020204" pitchFamily="34" charset="0"/>
                <a:cs typeface="Arial" panose="020B0604020202020204" pitchFamily="34" charset="0"/>
              </a:rPr>
              <a:t>Owning or using a cell phone.</a:t>
            </a:r>
          </a:p>
          <a:p>
            <a:pPr lvl="1"/>
            <a:r>
              <a:rPr lang="en-US" dirty="0">
                <a:solidFill>
                  <a:schemeClr val="tx1"/>
                </a:solidFill>
                <a:latin typeface="Arial" panose="020B0604020202020204" pitchFamily="34" charset="0"/>
                <a:cs typeface="Arial" panose="020B0604020202020204" pitchFamily="34" charset="0"/>
              </a:rPr>
              <a:t>Participation in community activities as desired.</a:t>
            </a:r>
          </a:p>
          <a:p>
            <a:pPr lvl="1"/>
            <a:r>
              <a:rPr lang="en-US" dirty="0">
                <a:solidFill>
                  <a:schemeClr val="tx1"/>
                </a:solidFill>
                <a:latin typeface="Arial" panose="020B0604020202020204" pitchFamily="34" charset="0"/>
                <a:cs typeface="Arial" panose="020B0604020202020204" pitchFamily="34" charset="0"/>
              </a:rPr>
              <a:t>Access to or owning a TV.</a:t>
            </a:r>
          </a:p>
          <a:p>
            <a:pPr lvl="1"/>
            <a:r>
              <a:rPr lang="en-US" dirty="0">
                <a:solidFill>
                  <a:schemeClr val="tx1"/>
                </a:solidFill>
                <a:latin typeface="Arial" panose="020B0604020202020204" pitchFamily="34" charset="0"/>
                <a:cs typeface="Arial" panose="020B0604020202020204" pitchFamily="34" charset="0"/>
              </a:rPr>
              <a:t>Seeing visitors in the resident’s bedroom.</a:t>
            </a:r>
          </a:p>
          <a:p>
            <a:endParaRPr lang="en-US" dirty="0"/>
          </a:p>
        </p:txBody>
      </p:sp>
    </p:spTree>
    <p:extLst>
      <p:ext uri="{BB962C8B-B14F-4D97-AF65-F5344CB8AC3E}">
        <p14:creationId xmlns:p14="http://schemas.microsoft.com/office/powerpoint/2010/main" val="573114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712C3-350A-43E7-8CA9-40966928CAD4}"/>
              </a:ext>
            </a:extLst>
          </p:cNvPr>
          <p:cNvSpPr>
            <a:spLocks noGrp="1"/>
          </p:cNvSpPr>
          <p:nvPr>
            <p:ph type="title"/>
          </p:nvPr>
        </p:nvSpPr>
        <p:spPr>
          <a:xfrm>
            <a:off x="0" y="1"/>
            <a:ext cx="9876138" cy="1325564"/>
          </a:xfrm>
        </p:spPr>
        <p:txBody>
          <a:bodyPr>
            <a:normAutofit/>
          </a:bodyPr>
          <a:lstStyle/>
          <a:p>
            <a:r>
              <a:rPr lang="en-US" sz="4000" dirty="0"/>
              <a:t>   Resident Care Agreement (RCA)</a:t>
            </a:r>
          </a:p>
        </p:txBody>
      </p:sp>
      <p:sp>
        <p:nvSpPr>
          <p:cNvPr id="3" name="Content Placeholder 2">
            <a:extLst>
              <a:ext uri="{FF2B5EF4-FFF2-40B4-BE49-F238E27FC236}">
                <a16:creationId xmlns:a16="http://schemas.microsoft.com/office/drawing/2014/main" id="{5E53A0A6-21E7-18F4-6024-39325A3A42F8}"/>
              </a:ext>
            </a:extLst>
          </p:cNvPr>
          <p:cNvSpPr>
            <a:spLocks noGrp="1"/>
          </p:cNvSpPr>
          <p:nvPr>
            <p:ph idx="1"/>
          </p:nvPr>
        </p:nvSpPr>
        <p:spPr>
          <a:xfrm>
            <a:off x="160421" y="1475874"/>
            <a:ext cx="11871158" cy="5165558"/>
          </a:xfrm>
        </p:spPr>
        <p:txBody>
          <a:bodyPr>
            <a:normAutofit/>
          </a:bodyPr>
          <a:lstStyle/>
          <a:p>
            <a:r>
              <a:rPr lang="en-US" sz="2800" dirty="0">
                <a:solidFill>
                  <a:schemeClr val="tx1"/>
                </a:solidFill>
                <a:latin typeface="Arial" panose="020B0604020202020204" pitchFamily="34" charset="0"/>
                <a:cs typeface="Arial" panose="020B0604020202020204" pitchFamily="34" charset="0"/>
              </a:rPr>
              <a:t>An agreement by the licensee to respect and safeguard the resident’s rights and to provide a written copy of these rights to the resident.</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An agreement between the licensee and the resident or the resident’s designated representative to follow the home’s discharge policy and procedures.</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A description of how a resident’s funds and valuables will be handled and how the incidental needs of the resident will be met.</a:t>
            </a:r>
          </a:p>
          <a:p>
            <a:endParaRPr lang="en-US" dirty="0"/>
          </a:p>
        </p:txBody>
      </p:sp>
    </p:spTree>
    <p:extLst>
      <p:ext uri="{BB962C8B-B14F-4D97-AF65-F5344CB8AC3E}">
        <p14:creationId xmlns:p14="http://schemas.microsoft.com/office/powerpoint/2010/main" val="2733324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557BB-F96F-69EA-4DAB-48DD0BCDC4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73CDE-33CD-5DA4-166B-1BEFBB7A359B}"/>
              </a:ext>
            </a:extLst>
          </p:cNvPr>
          <p:cNvSpPr>
            <a:spLocks noGrp="1"/>
          </p:cNvSpPr>
          <p:nvPr>
            <p:ph type="title"/>
          </p:nvPr>
        </p:nvSpPr>
        <p:spPr>
          <a:xfrm>
            <a:off x="0" y="1"/>
            <a:ext cx="9876138" cy="1325564"/>
          </a:xfrm>
        </p:spPr>
        <p:txBody>
          <a:bodyPr>
            <a:normAutofit/>
          </a:bodyPr>
          <a:lstStyle/>
          <a:p>
            <a:r>
              <a:rPr lang="en-US" sz="4000" dirty="0"/>
              <a:t>   Residency Agreement and Landlord-  </a:t>
            </a:r>
            <a:br>
              <a:rPr lang="en-US" sz="4000" dirty="0"/>
            </a:br>
            <a:r>
              <a:rPr lang="en-US" sz="4000" dirty="0"/>
              <a:t>   Tenant Law </a:t>
            </a:r>
          </a:p>
        </p:txBody>
      </p:sp>
      <p:sp>
        <p:nvSpPr>
          <p:cNvPr id="3" name="Content Placeholder 2">
            <a:extLst>
              <a:ext uri="{FF2B5EF4-FFF2-40B4-BE49-F238E27FC236}">
                <a16:creationId xmlns:a16="http://schemas.microsoft.com/office/drawing/2014/main" id="{DC011E0E-A2D9-3137-B294-C4C59A9A0ADD}"/>
              </a:ext>
            </a:extLst>
          </p:cNvPr>
          <p:cNvSpPr>
            <a:spLocks noGrp="1"/>
          </p:cNvSpPr>
          <p:nvPr>
            <p:ph idx="1"/>
          </p:nvPr>
        </p:nvSpPr>
        <p:spPr>
          <a:xfrm>
            <a:off x="144379" y="1443789"/>
            <a:ext cx="11935326" cy="5171615"/>
          </a:xfrm>
        </p:spPr>
        <p:txBody>
          <a:bodyPr>
            <a:normAutofit fontScale="92500" lnSpcReduction="10000"/>
          </a:bodyPr>
          <a:lstStyle/>
          <a:p>
            <a:r>
              <a:rPr lang="en-US" sz="2300" dirty="0">
                <a:solidFill>
                  <a:schemeClr val="tx1"/>
                </a:solidFill>
                <a:latin typeface="Arial" panose="020B0604020202020204" pitchFamily="34" charset="0"/>
                <a:cs typeface="Arial" panose="020B0604020202020204" pitchFamily="34" charset="0"/>
              </a:rPr>
              <a:t>The RCA meets the requirements of the HCBS Final Rule if the licensee also provides information on discharge processes and complaints to the resident. The RCA:</a:t>
            </a:r>
          </a:p>
          <a:p>
            <a:endParaRPr lang="en-US" sz="2300" dirty="0">
              <a:solidFill>
                <a:schemeClr val="tx1"/>
              </a:solidFill>
              <a:latin typeface="Arial" panose="020B0604020202020204" pitchFamily="34" charset="0"/>
              <a:cs typeface="Arial" panose="020B0604020202020204" pitchFamily="34" charset="0"/>
            </a:endParaRPr>
          </a:p>
          <a:p>
            <a:pPr lvl="1"/>
            <a:r>
              <a:rPr lang="en-US" sz="2300" dirty="0">
                <a:solidFill>
                  <a:schemeClr val="tx1"/>
                </a:solidFill>
                <a:latin typeface="Arial" panose="020B0604020202020204" pitchFamily="34" charset="0"/>
                <a:cs typeface="Arial" panose="020B0604020202020204" pitchFamily="34" charset="0"/>
              </a:rPr>
              <a:t>Is an agreement by the licensee to respect and safeguard the resident’s rights</a:t>
            </a:r>
            <a:r>
              <a:rPr lang="en-US" sz="2300" dirty="0"/>
              <a:t> </a:t>
            </a:r>
            <a:r>
              <a:rPr lang="en-US" sz="2300" dirty="0">
                <a:solidFill>
                  <a:schemeClr val="tx1"/>
                </a:solidFill>
                <a:latin typeface="Arial" panose="020B0604020202020204" pitchFamily="34" charset="0"/>
                <a:cs typeface="Arial" panose="020B0604020202020204" pitchFamily="34" charset="0"/>
              </a:rPr>
              <a:t>and to provide a written copy of these rights to the resident.</a:t>
            </a:r>
          </a:p>
          <a:p>
            <a:pPr lvl="1"/>
            <a:endParaRPr lang="en-US" sz="2300" dirty="0">
              <a:solidFill>
                <a:schemeClr val="tx1"/>
              </a:solidFill>
              <a:latin typeface="Arial" panose="020B0604020202020204" pitchFamily="34" charset="0"/>
              <a:cs typeface="Arial" panose="020B0604020202020204" pitchFamily="34" charset="0"/>
            </a:endParaRPr>
          </a:p>
          <a:p>
            <a:pPr lvl="1"/>
            <a:r>
              <a:rPr lang="en-US" sz="2300" dirty="0">
                <a:solidFill>
                  <a:schemeClr val="tx1"/>
                </a:solidFill>
                <a:latin typeface="Arial" panose="020B0604020202020204" pitchFamily="34" charset="0"/>
                <a:cs typeface="Arial" panose="020B0604020202020204" pitchFamily="34" charset="0"/>
              </a:rPr>
              <a:t>Is an agreement between the licensee and the resident or the resident’s designated representative to follow the home’s discharge policy and procedures.</a:t>
            </a:r>
          </a:p>
          <a:p>
            <a:pPr lvl="1"/>
            <a:endParaRPr lang="en-US" sz="2300" dirty="0">
              <a:solidFill>
                <a:schemeClr val="tx1"/>
              </a:solidFill>
              <a:latin typeface="Arial" panose="020B0604020202020204" pitchFamily="34" charset="0"/>
              <a:cs typeface="Arial" panose="020B0604020202020204" pitchFamily="34" charset="0"/>
            </a:endParaRPr>
          </a:p>
          <a:p>
            <a:pPr lvl="1"/>
            <a:r>
              <a:rPr lang="en-US" sz="2300" dirty="0">
                <a:solidFill>
                  <a:schemeClr val="tx1"/>
                </a:solidFill>
                <a:latin typeface="Arial" panose="020B0604020202020204" pitchFamily="34" charset="0"/>
                <a:cs typeface="Arial" panose="020B0604020202020204" pitchFamily="34" charset="0"/>
              </a:rPr>
              <a:t>Identifies the services the resident will receive and the basic fee for the services.</a:t>
            </a:r>
          </a:p>
          <a:p>
            <a:pPr lvl="1"/>
            <a:endParaRPr lang="en-US" sz="2300" dirty="0">
              <a:solidFill>
                <a:schemeClr val="tx1"/>
              </a:solidFill>
              <a:latin typeface="Arial" panose="020B0604020202020204" pitchFamily="34" charset="0"/>
              <a:cs typeface="Arial" panose="020B0604020202020204" pitchFamily="34" charset="0"/>
            </a:endParaRPr>
          </a:p>
          <a:p>
            <a:pPr lvl="1"/>
            <a:r>
              <a:rPr lang="en-US" sz="2300" dirty="0">
                <a:solidFill>
                  <a:schemeClr val="tx1"/>
                </a:solidFill>
                <a:latin typeface="Arial" panose="020B0604020202020204" pitchFamily="34" charset="0"/>
                <a:cs typeface="Arial" panose="020B0604020202020204" pitchFamily="34" charset="0"/>
              </a:rPr>
              <a:t>Provides a description of how a resident’s funds and valuables will be handled and how the incidental needs of the resident will be met.</a:t>
            </a:r>
          </a:p>
          <a:p>
            <a:pPr marL="457200" lvl="1" indent="0">
              <a:buNone/>
            </a:pPr>
            <a:endParaRPr lang="en-US" sz="2300" dirty="0">
              <a:solidFill>
                <a:schemeClr val="tx1"/>
              </a:solidFill>
              <a:latin typeface="Arial" panose="020B0604020202020204" pitchFamily="34" charset="0"/>
              <a:cs typeface="Arial" panose="020B0604020202020204" pitchFamily="34" charset="0"/>
            </a:endParaRPr>
          </a:p>
          <a:p>
            <a:r>
              <a:rPr lang="en-US" sz="2300" dirty="0">
                <a:solidFill>
                  <a:schemeClr val="tx1"/>
                </a:solidFill>
                <a:latin typeface="Arial" panose="020B0604020202020204" pitchFamily="34" charset="0"/>
                <a:cs typeface="Arial" panose="020B0604020202020204" pitchFamily="34" charset="0"/>
              </a:rPr>
              <a:t>The supplemental document developed by MDHHS “Summary of Resident Rights: Discharges and Complaints” must be used in conjunction with the RCA</a:t>
            </a:r>
            <a:r>
              <a:rPr lang="en-US" sz="2300" dirty="0"/>
              <a:t>.</a:t>
            </a:r>
            <a:endParaRPr lang="en-US" sz="2300" dirty="0">
              <a:solidFill>
                <a:schemeClr val="tx1"/>
              </a:solidFill>
              <a:latin typeface="Arial" panose="020B0604020202020204" pitchFamily="34" charset="0"/>
              <a:cs typeface="Arial" panose="020B0604020202020204" pitchFamily="34" charset="0"/>
            </a:endParaRPr>
          </a:p>
          <a:p>
            <a:pPr lvl="1"/>
            <a:endParaRPr lang="en-US" sz="22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719624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13275-61AA-9850-C36C-0276C5E1149A}"/>
              </a:ext>
            </a:extLst>
          </p:cNvPr>
          <p:cNvSpPr>
            <a:spLocks noGrp="1"/>
          </p:cNvSpPr>
          <p:nvPr>
            <p:ph type="title"/>
          </p:nvPr>
        </p:nvSpPr>
        <p:spPr>
          <a:xfrm>
            <a:off x="0" y="1"/>
            <a:ext cx="9876138" cy="1325564"/>
          </a:xfrm>
        </p:spPr>
        <p:txBody>
          <a:bodyPr>
            <a:normAutofit/>
          </a:bodyPr>
          <a:lstStyle/>
          <a:p>
            <a:r>
              <a:rPr lang="en-US" sz="4000" dirty="0"/>
              <a:t>   Summary of Resident Rights: Discharge    </a:t>
            </a:r>
            <a:br>
              <a:rPr lang="en-US" sz="4000" dirty="0"/>
            </a:br>
            <a:r>
              <a:rPr lang="en-US" sz="4000" dirty="0"/>
              <a:t>   and Complaints</a:t>
            </a:r>
          </a:p>
        </p:txBody>
      </p:sp>
      <p:sp>
        <p:nvSpPr>
          <p:cNvPr id="3" name="Content Placeholder 2">
            <a:extLst>
              <a:ext uri="{FF2B5EF4-FFF2-40B4-BE49-F238E27FC236}">
                <a16:creationId xmlns:a16="http://schemas.microsoft.com/office/drawing/2014/main" id="{3A0103ED-F3C0-F4BC-4AB7-0144B3FED0C7}"/>
              </a:ext>
            </a:extLst>
          </p:cNvPr>
          <p:cNvSpPr>
            <a:spLocks noGrp="1"/>
          </p:cNvSpPr>
          <p:nvPr>
            <p:ph idx="1"/>
          </p:nvPr>
        </p:nvSpPr>
        <p:spPr>
          <a:xfrm>
            <a:off x="144379" y="1475874"/>
            <a:ext cx="11903242" cy="5261810"/>
          </a:xfrm>
        </p:spPr>
        <p:txBody>
          <a:bodyPr>
            <a:normAutofit fontScale="92500"/>
          </a:bodyPr>
          <a:lstStyle/>
          <a:p>
            <a:r>
              <a:rPr lang="en-US" sz="2800" dirty="0">
                <a:solidFill>
                  <a:schemeClr val="tx1"/>
                </a:solidFill>
                <a:latin typeface="Arial"/>
                <a:ea typeface="ＭＳ Ｐゴシック"/>
                <a:cs typeface="Arial"/>
              </a:rPr>
              <a:t>Residents of AFC homes or Homes for the Aged (HFA) are entitled to certain rights, which are protected under state law. </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a:ea typeface="ＭＳ Ｐゴシック"/>
                <a:cs typeface="Arial"/>
              </a:rPr>
              <a:t>These rights include protections against wrongful discharge from the home. </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dirty="0">
                <a:latin typeface="Arial"/>
                <a:ea typeface="ＭＳ Ｐゴシック"/>
                <a:cs typeface="Arial"/>
              </a:rPr>
              <a:t>This document </a:t>
            </a:r>
            <a:r>
              <a:rPr lang="en-US" sz="2800" dirty="0">
                <a:solidFill>
                  <a:schemeClr val="tx1"/>
                </a:solidFill>
                <a:latin typeface="Arial"/>
                <a:ea typeface="ＭＳ Ｐゴシック"/>
                <a:cs typeface="Arial"/>
              </a:rPr>
              <a:t>provides an overview of key rights for residents of AFC homes or HFA homes. In this context, the term "licensee" refers to the property owner.</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a:ea typeface="ＭＳ Ｐゴシック"/>
                <a:cs typeface="Arial"/>
              </a:rPr>
              <a:t>Disclaimer: Additional rights may apply to residents of licensed settings. The complete list of resident rights is detailed in the state licensing rules, available for review at </a:t>
            </a:r>
            <a:r>
              <a:rPr lang="en-US" sz="2800" dirty="0">
                <a:latin typeface="Arial"/>
                <a:ea typeface="ＭＳ Ｐゴシック"/>
                <a:cs typeface="Arial"/>
                <a:hlinkClick r:id="rId2"/>
              </a:rPr>
              <a:t>michigan.gov/lara</a:t>
            </a:r>
            <a:r>
              <a:rPr lang="en-US" sz="2800" dirty="0">
                <a:latin typeface="Arial"/>
                <a:ea typeface="ＭＳ Ｐゴシック"/>
                <a:cs typeface="Arial"/>
              </a:rPr>
              <a:t> </a:t>
            </a:r>
            <a:r>
              <a:rPr lang="en-US" sz="2800" dirty="0">
                <a:solidFill>
                  <a:schemeClr val="tx1"/>
                </a:solidFill>
                <a:latin typeface="Arial"/>
                <a:ea typeface="ＭＳ Ｐゴシック"/>
                <a:cs typeface="Arial"/>
              </a:rPr>
              <a:t>under Community and Health Systems &gt;&gt; Covered Providers &gt;&gt; Adult Foster Care &gt;&gt; Licensing Rules and Statutes.</a:t>
            </a:r>
          </a:p>
          <a:p>
            <a:endParaRPr lang="en-US" dirty="0"/>
          </a:p>
        </p:txBody>
      </p:sp>
    </p:spTree>
    <p:extLst>
      <p:ext uri="{BB962C8B-B14F-4D97-AF65-F5344CB8AC3E}">
        <p14:creationId xmlns:p14="http://schemas.microsoft.com/office/powerpoint/2010/main" val="3466244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98137-9A30-4753-9589-8720817982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75DE75-1526-1101-A78E-F1AE61CA5EE1}"/>
              </a:ext>
            </a:extLst>
          </p:cNvPr>
          <p:cNvSpPr>
            <a:spLocks noGrp="1"/>
          </p:cNvSpPr>
          <p:nvPr>
            <p:ph type="title"/>
          </p:nvPr>
        </p:nvSpPr>
        <p:spPr>
          <a:xfrm>
            <a:off x="0" y="1"/>
            <a:ext cx="9876138" cy="1325564"/>
          </a:xfrm>
        </p:spPr>
        <p:txBody>
          <a:bodyPr>
            <a:normAutofit/>
          </a:bodyPr>
          <a:lstStyle/>
          <a:p>
            <a:r>
              <a:rPr lang="en-US" sz="4000" b="1" dirty="0"/>
              <a:t>  </a:t>
            </a:r>
            <a:r>
              <a:rPr lang="en-US" sz="4000" dirty="0"/>
              <a:t>Learning Objectives</a:t>
            </a:r>
          </a:p>
        </p:txBody>
      </p:sp>
      <p:graphicFrame>
        <p:nvGraphicFramePr>
          <p:cNvPr id="7" name="Content Placeholder 6">
            <a:extLst>
              <a:ext uri="{FF2B5EF4-FFF2-40B4-BE49-F238E27FC236}">
                <a16:creationId xmlns:a16="http://schemas.microsoft.com/office/drawing/2014/main" id="{CEDF1790-C530-978E-F66D-7BD419645A9C}"/>
              </a:ext>
            </a:extLst>
          </p:cNvPr>
          <p:cNvGraphicFramePr>
            <a:graphicFrameLocks noGrp="1"/>
          </p:cNvGraphicFramePr>
          <p:nvPr>
            <p:ph idx="1"/>
            <p:extLst>
              <p:ext uri="{D42A27DB-BD31-4B8C-83A1-F6EECF244321}">
                <p14:modId xmlns:p14="http://schemas.microsoft.com/office/powerpoint/2010/main" val="2707170728"/>
              </p:ext>
            </p:extLst>
          </p:nvPr>
        </p:nvGraphicFramePr>
        <p:xfrm>
          <a:off x="464234" y="1519311"/>
          <a:ext cx="10930598" cy="46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B09CFD33-E21E-FC53-EAB0-E9D173E9BBDE}"/>
              </a:ext>
            </a:extLst>
          </p:cNvPr>
          <p:cNvSpPr txBox="1"/>
          <p:nvPr/>
        </p:nvSpPr>
        <p:spPr>
          <a:xfrm>
            <a:off x="950742" y="2152356"/>
            <a:ext cx="723314" cy="538609"/>
          </a:xfrm>
          <a:prstGeom prst="rect">
            <a:avLst/>
          </a:prstGeom>
          <a:noFill/>
        </p:spPr>
        <p:txBody>
          <a:bodyPr wrap="square" rtlCol="0">
            <a:spAutoFit/>
          </a:bodyPr>
          <a:lstStyle/>
          <a:p>
            <a:r>
              <a:rPr lang="en-US" sz="2900" dirty="0">
                <a:latin typeface="Arial" panose="020B0604020202020204" pitchFamily="34" charset="0"/>
                <a:cs typeface="Arial" panose="020B0604020202020204" pitchFamily="34" charset="0"/>
              </a:rPr>
              <a:t>1</a:t>
            </a:r>
          </a:p>
        </p:txBody>
      </p:sp>
      <p:sp>
        <p:nvSpPr>
          <p:cNvPr id="10" name="TextBox 9">
            <a:extLst>
              <a:ext uri="{FF2B5EF4-FFF2-40B4-BE49-F238E27FC236}">
                <a16:creationId xmlns:a16="http://schemas.microsoft.com/office/drawing/2014/main" id="{58E4C7C4-B2C0-B905-42C1-5E32FCDEEF3D}"/>
              </a:ext>
            </a:extLst>
          </p:cNvPr>
          <p:cNvSpPr txBox="1"/>
          <p:nvPr/>
        </p:nvSpPr>
        <p:spPr>
          <a:xfrm>
            <a:off x="1242061" y="3578832"/>
            <a:ext cx="586739" cy="538609"/>
          </a:xfrm>
          <a:prstGeom prst="rect">
            <a:avLst/>
          </a:prstGeom>
          <a:noFill/>
        </p:spPr>
        <p:txBody>
          <a:bodyPr wrap="square" rtlCol="0">
            <a:spAutoFit/>
          </a:bodyPr>
          <a:lstStyle/>
          <a:p>
            <a:r>
              <a:rPr lang="en-US" sz="2900" dirty="0">
                <a:latin typeface="Arial" panose="020B0604020202020204" pitchFamily="34" charset="0"/>
                <a:cs typeface="Arial" panose="020B0604020202020204" pitchFamily="34" charset="0"/>
              </a:rPr>
              <a:t>2</a:t>
            </a:r>
          </a:p>
        </p:txBody>
      </p:sp>
      <p:sp>
        <p:nvSpPr>
          <p:cNvPr id="11" name="TextBox 10">
            <a:extLst>
              <a:ext uri="{FF2B5EF4-FFF2-40B4-BE49-F238E27FC236}">
                <a16:creationId xmlns:a16="http://schemas.microsoft.com/office/drawing/2014/main" id="{958B2A2E-1505-05DF-8D81-A052F2EF21CC}"/>
              </a:ext>
            </a:extLst>
          </p:cNvPr>
          <p:cNvSpPr txBox="1"/>
          <p:nvPr/>
        </p:nvSpPr>
        <p:spPr>
          <a:xfrm>
            <a:off x="950742" y="4998274"/>
            <a:ext cx="697230" cy="538609"/>
          </a:xfrm>
          <a:prstGeom prst="rect">
            <a:avLst/>
          </a:prstGeom>
          <a:noFill/>
        </p:spPr>
        <p:txBody>
          <a:bodyPr wrap="square" rtlCol="0">
            <a:spAutoFit/>
          </a:bodyPr>
          <a:lstStyle/>
          <a:p>
            <a:r>
              <a:rPr lang="en-US" sz="2900"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656349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1A5FD-FCAF-7965-2168-BAF6FEB39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85B40-1966-4EC3-C1E1-459FB6D79076}"/>
              </a:ext>
            </a:extLst>
          </p:cNvPr>
          <p:cNvSpPr>
            <a:spLocks noGrp="1"/>
          </p:cNvSpPr>
          <p:nvPr>
            <p:ph type="title"/>
          </p:nvPr>
        </p:nvSpPr>
        <p:spPr>
          <a:xfrm>
            <a:off x="0" y="1"/>
            <a:ext cx="9876138" cy="1325564"/>
          </a:xfrm>
        </p:spPr>
        <p:txBody>
          <a:bodyPr>
            <a:normAutofit/>
          </a:bodyPr>
          <a:lstStyle/>
          <a:p>
            <a:r>
              <a:rPr lang="en-US" sz="4000" dirty="0"/>
              <a:t>   Summary of Resident Rights: Discharge</a:t>
            </a:r>
            <a:r>
              <a:rPr lang="en-US" sz="4000" b="1" dirty="0"/>
              <a:t>   </a:t>
            </a:r>
            <a:br>
              <a:rPr lang="en-US" sz="4000" b="1" dirty="0"/>
            </a:br>
            <a:r>
              <a:rPr lang="en-US" sz="4000" b="1" dirty="0"/>
              <a:t>   </a:t>
            </a:r>
            <a:r>
              <a:rPr lang="en-US" sz="4000" dirty="0"/>
              <a:t>and Complaints (Cont’d)</a:t>
            </a:r>
          </a:p>
        </p:txBody>
      </p:sp>
      <p:sp>
        <p:nvSpPr>
          <p:cNvPr id="3" name="Content Placeholder 2">
            <a:extLst>
              <a:ext uri="{FF2B5EF4-FFF2-40B4-BE49-F238E27FC236}">
                <a16:creationId xmlns:a16="http://schemas.microsoft.com/office/drawing/2014/main" id="{2982D8F0-DD2D-B739-7903-D2B41E5D54EE}"/>
              </a:ext>
            </a:extLst>
          </p:cNvPr>
          <p:cNvSpPr>
            <a:spLocks noGrp="1"/>
          </p:cNvSpPr>
          <p:nvPr>
            <p:ph idx="1"/>
          </p:nvPr>
        </p:nvSpPr>
        <p:spPr>
          <a:xfrm>
            <a:off x="144379" y="1475874"/>
            <a:ext cx="11903242" cy="5092877"/>
          </a:xfrm>
        </p:spPr>
        <p:txBody>
          <a:bodyPr>
            <a:normAutofit/>
          </a:bodyPr>
          <a:lstStyle/>
          <a:p>
            <a:r>
              <a:rPr lang="en-US" sz="2700" b="1" dirty="0">
                <a:solidFill>
                  <a:schemeClr val="tx1"/>
                </a:solidFill>
                <a:latin typeface="Arial"/>
                <a:ea typeface="ＭＳ Ｐゴシック"/>
                <a:cs typeface="Arial"/>
              </a:rPr>
              <a:t>Written agreement</a:t>
            </a:r>
            <a:r>
              <a:rPr lang="en-US" sz="2700" dirty="0">
                <a:solidFill>
                  <a:schemeClr val="tx1"/>
                </a:solidFill>
                <a:latin typeface="Arial"/>
                <a:ea typeface="ＭＳ Ｐゴシック"/>
                <a:cs typeface="Arial"/>
              </a:rPr>
              <a:t>: Must be signed by the licensee, and include the following:</a:t>
            </a:r>
          </a:p>
          <a:p>
            <a:pPr marL="648970" lvl="1"/>
            <a:r>
              <a:rPr lang="en-US" sz="2700" dirty="0">
                <a:solidFill>
                  <a:schemeClr val="tx1"/>
                </a:solidFill>
                <a:latin typeface="Arial"/>
                <a:ea typeface="ＭＳ Ｐゴシック"/>
                <a:cs typeface="Arial"/>
              </a:rPr>
              <a:t>A list of the services provided in the home.</a:t>
            </a:r>
          </a:p>
          <a:p>
            <a:pPr marL="648970" lvl="1"/>
            <a:r>
              <a:rPr lang="en-US" sz="2700" dirty="0">
                <a:solidFill>
                  <a:schemeClr val="tx1"/>
                </a:solidFill>
                <a:latin typeface="Arial"/>
                <a:ea typeface="ＭＳ Ｐゴシック"/>
                <a:cs typeface="Arial"/>
              </a:rPr>
              <a:t>A description of the resident's rights and responsibilities.</a:t>
            </a:r>
          </a:p>
          <a:p>
            <a:pPr marL="648970" lvl="1"/>
            <a:r>
              <a:rPr lang="en-US" sz="2700" dirty="0">
                <a:solidFill>
                  <a:schemeClr val="tx1"/>
                </a:solidFill>
                <a:latin typeface="Arial"/>
                <a:ea typeface="ＭＳ Ｐゴシック"/>
                <a:cs typeface="Arial"/>
              </a:rPr>
              <a:t>An outline of the admission and discharge process for the home.</a:t>
            </a:r>
          </a:p>
          <a:p>
            <a:pPr marL="648970" lvl="1"/>
            <a:r>
              <a:rPr lang="en-US" sz="2700" dirty="0">
                <a:solidFill>
                  <a:schemeClr val="tx1"/>
                </a:solidFill>
                <a:latin typeface="Arial"/>
                <a:ea typeface="ＭＳ Ｐゴシック"/>
                <a:cs typeface="Arial"/>
              </a:rPr>
              <a:t>A detailed explanation of the fees required as a resident.</a:t>
            </a:r>
          </a:p>
          <a:p>
            <a:r>
              <a:rPr lang="en-US" sz="2700" dirty="0">
                <a:solidFill>
                  <a:schemeClr val="tx1"/>
                </a:solidFill>
                <a:latin typeface="Arial"/>
                <a:ea typeface="ＭＳ Ｐゴシック"/>
                <a:cs typeface="Arial"/>
              </a:rPr>
              <a:t>The licensee is required to provide copies of the written agreement and the home’s “Admission and Discharge Policy.”</a:t>
            </a:r>
          </a:p>
          <a:p>
            <a:r>
              <a:rPr lang="en-US" sz="2700" dirty="0">
                <a:latin typeface="Arial"/>
                <a:ea typeface="ＭＳ Ｐゴシック"/>
                <a:cs typeface="Arial"/>
              </a:rPr>
              <a:t>MDHHS Summary of Resident Rights document must be used and will be completed at the time of a move, and annually thereafter. The signed document will be available onsite. Residents will be asked to sign the document regardless of guardianship status. </a:t>
            </a:r>
            <a:endParaRPr lang="en-US" sz="2700" dirty="0">
              <a:solidFill>
                <a:schemeClr val="tx1"/>
              </a:solidFill>
              <a:latin typeface="Arial"/>
              <a:ea typeface="ＭＳ Ｐゴシック"/>
              <a:cs typeface="Arial"/>
            </a:endParaRPr>
          </a:p>
          <a:p>
            <a:endParaRPr lang="en-US" dirty="0"/>
          </a:p>
        </p:txBody>
      </p:sp>
    </p:spTree>
    <p:extLst>
      <p:ext uri="{BB962C8B-B14F-4D97-AF65-F5344CB8AC3E}">
        <p14:creationId xmlns:p14="http://schemas.microsoft.com/office/powerpoint/2010/main" val="1847597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859A6-AE15-DB36-093C-3886E7E5D0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498A5C-F016-382F-A57A-435C8E6ADA49}"/>
              </a:ext>
            </a:extLst>
          </p:cNvPr>
          <p:cNvSpPr>
            <a:spLocks noGrp="1"/>
          </p:cNvSpPr>
          <p:nvPr>
            <p:ph type="title"/>
          </p:nvPr>
        </p:nvSpPr>
        <p:spPr>
          <a:xfrm>
            <a:off x="-1" y="1"/>
            <a:ext cx="10198359" cy="1325564"/>
          </a:xfrm>
        </p:spPr>
        <p:txBody>
          <a:bodyPr>
            <a:normAutofit/>
          </a:bodyPr>
          <a:lstStyle/>
          <a:p>
            <a:r>
              <a:rPr lang="en-US" sz="4000" dirty="0"/>
              <a:t>   Summary of Resident Rights: Discharge   </a:t>
            </a:r>
            <a:br>
              <a:rPr lang="en-US" sz="4000" dirty="0"/>
            </a:br>
            <a:r>
              <a:rPr lang="en-US" sz="4000" dirty="0"/>
              <a:t>   and Complaints (Cont’d)</a:t>
            </a:r>
          </a:p>
        </p:txBody>
      </p:sp>
      <p:sp>
        <p:nvSpPr>
          <p:cNvPr id="3" name="Content Placeholder 2">
            <a:extLst>
              <a:ext uri="{FF2B5EF4-FFF2-40B4-BE49-F238E27FC236}">
                <a16:creationId xmlns:a16="http://schemas.microsoft.com/office/drawing/2014/main" id="{BBF6812A-7D52-691E-2358-F23B3AC961AD}"/>
              </a:ext>
            </a:extLst>
          </p:cNvPr>
          <p:cNvSpPr>
            <a:spLocks noGrp="1"/>
          </p:cNvSpPr>
          <p:nvPr>
            <p:ph idx="1"/>
          </p:nvPr>
        </p:nvSpPr>
        <p:spPr>
          <a:xfrm>
            <a:off x="144379" y="1475874"/>
            <a:ext cx="11903242" cy="5261810"/>
          </a:xfrm>
        </p:spPr>
        <p:txBody>
          <a:bodyPr>
            <a:normAutofit/>
          </a:bodyPr>
          <a:lstStyle/>
          <a:p>
            <a:pPr marL="0" indent="0">
              <a:buNone/>
            </a:pPr>
            <a:r>
              <a:rPr lang="en-US" b="1" dirty="0">
                <a:solidFill>
                  <a:schemeClr val="tx1"/>
                </a:solidFill>
                <a:latin typeface="Arial"/>
                <a:ea typeface="ＭＳ Ｐゴシック"/>
                <a:cs typeface="Arial"/>
              </a:rPr>
              <a:t>Discharge and Complaint Process</a:t>
            </a:r>
            <a:r>
              <a:rPr lang="en-US" dirty="0">
                <a:solidFill>
                  <a:schemeClr val="tx1"/>
                </a:solidFill>
                <a:latin typeface="Arial"/>
                <a:ea typeface="ＭＳ Ｐゴシック"/>
                <a:cs typeface="Arial"/>
              </a:rPr>
              <a:t>: </a:t>
            </a:r>
          </a:p>
          <a:p>
            <a:pPr marL="457200" lvl="1" indent="0">
              <a:buNone/>
            </a:pPr>
            <a:endParaRPr lang="en-US" sz="2800" dirty="0">
              <a:solidFill>
                <a:schemeClr val="tx1"/>
              </a:solidFill>
              <a:latin typeface="Arial"/>
              <a:ea typeface="ＭＳ Ｐゴシック"/>
              <a:cs typeface="Arial"/>
            </a:endParaRPr>
          </a:p>
          <a:p>
            <a:r>
              <a:rPr lang="en-US" dirty="0"/>
              <a:t>A resident may only be discharged from the home for specific reasons, and the licensee must adhere to a defined process when doing so. </a:t>
            </a:r>
          </a:p>
          <a:p>
            <a:endParaRPr lang="en-US" dirty="0"/>
          </a:p>
          <a:p>
            <a:r>
              <a:rPr lang="en-US" dirty="0"/>
              <a:t>If a resident believes they have been wrongfully discharged, a complaint can be filed with LARA. </a:t>
            </a:r>
          </a:p>
          <a:p>
            <a:endParaRPr lang="en-US" dirty="0"/>
          </a:p>
          <a:p>
            <a:r>
              <a:rPr lang="en-US" dirty="0"/>
              <a:t>LARA/MDHHS may assist in facilitating the resident's return to the home if appropriate.</a:t>
            </a:r>
          </a:p>
          <a:p>
            <a:endParaRPr lang="en-US" dirty="0"/>
          </a:p>
        </p:txBody>
      </p:sp>
    </p:spTree>
    <p:extLst>
      <p:ext uri="{BB962C8B-B14F-4D97-AF65-F5344CB8AC3E}">
        <p14:creationId xmlns:p14="http://schemas.microsoft.com/office/powerpoint/2010/main" val="280324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A1EA6-E2A0-3EB8-B4E3-CC4C728D7E38}"/>
              </a:ext>
            </a:extLst>
          </p:cNvPr>
          <p:cNvSpPr>
            <a:spLocks noGrp="1"/>
          </p:cNvSpPr>
          <p:nvPr>
            <p:ph type="title"/>
          </p:nvPr>
        </p:nvSpPr>
        <p:spPr>
          <a:xfrm>
            <a:off x="0" y="1"/>
            <a:ext cx="9876138" cy="1325564"/>
          </a:xfrm>
        </p:spPr>
        <p:txBody>
          <a:bodyPr>
            <a:normAutofit/>
          </a:bodyPr>
          <a:lstStyle/>
          <a:p>
            <a:r>
              <a:rPr lang="en-US" sz="4000" dirty="0"/>
              <a:t>   Tenancy Rights</a:t>
            </a:r>
          </a:p>
        </p:txBody>
      </p:sp>
      <p:sp>
        <p:nvSpPr>
          <p:cNvPr id="3" name="Content Placeholder 2">
            <a:extLst>
              <a:ext uri="{FF2B5EF4-FFF2-40B4-BE49-F238E27FC236}">
                <a16:creationId xmlns:a16="http://schemas.microsoft.com/office/drawing/2014/main" id="{0901A245-E8BE-DAB2-7531-54D792EA20BE}"/>
              </a:ext>
            </a:extLst>
          </p:cNvPr>
          <p:cNvSpPr>
            <a:spLocks noGrp="1"/>
          </p:cNvSpPr>
          <p:nvPr>
            <p:ph idx="1"/>
          </p:nvPr>
        </p:nvSpPr>
        <p:spPr>
          <a:xfrm>
            <a:off x="168965" y="1825625"/>
            <a:ext cx="11184835" cy="4351338"/>
          </a:xfrm>
        </p:spPr>
        <p:txBody>
          <a:bodyPr/>
          <a:lstStyle/>
          <a:p>
            <a:r>
              <a:rPr lang="en-US" dirty="0"/>
              <a:t>If an individual lives in a setting that is not licensed by LARA,  they must have a rental or lease agreement that provides all protections required under the landlord tenant laws of the state, county or municipality, including protection from eviction.</a:t>
            </a:r>
          </a:p>
          <a:p>
            <a:pPr marL="0" indent="0">
              <a:buNone/>
            </a:pPr>
            <a:endParaRPr lang="en-US" dirty="0"/>
          </a:p>
          <a:p>
            <a:r>
              <a:rPr lang="en-US" dirty="0"/>
              <a:t>Case managers will ensure each resident has this protection in place. </a:t>
            </a:r>
          </a:p>
          <a:p>
            <a:endParaRPr lang="en-US" dirty="0"/>
          </a:p>
        </p:txBody>
      </p:sp>
    </p:spTree>
    <p:extLst>
      <p:ext uri="{BB962C8B-B14F-4D97-AF65-F5344CB8AC3E}">
        <p14:creationId xmlns:p14="http://schemas.microsoft.com/office/powerpoint/2010/main" val="3327921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16946-5AC3-F7BD-DB9F-0651A50E841B}"/>
              </a:ext>
            </a:extLst>
          </p:cNvPr>
          <p:cNvSpPr>
            <a:spLocks noGrp="1"/>
          </p:cNvSpPr>
          <p:nvPr>
            <p:ph type="title"/>
          </p:nvPr>
        </p:nvSpPr>
        <p:spPr>
          <a:xfrm>
            <a:off x="0" y="1"/>
            <a:ext cx="9876138" cy="1325564"/>
          </a:xfrm>
        </p:spPr>
        <p:txBody>
          <a:bodyPr>
            <a:normAutofit/>
          </a:bodyPr>
          <a:lstStyle/>
          <a:p>
            <a:r>
              <a:rPr lang="en-US" sz="4000" dirty="0"/>
              <a:t>   Choice of Providers</a:t>
            </a:r>
          </a:p>
        </p:txBody>
      </p:sp>
      <p:sp>
        <p:nvSpPr>
          <p:cNvPr id="3" name="Content Placeholder 2">
            <a:extLst>
              <a:ext uri="{FF2B5EF4-FFF2-40B4-BE49-F238E27FC236}">
                <a16:creationId xmlns:a16="http://schemas.microsoft.com/office/drawing/2014/main" id="{D4D02454-29D0-EA55-A6DB-A591F510B310}"/>
              </a:ext>
            </a:extLst>
          </p:cNvPr>
          <p:cNvSpPr>
            <a:spLocks noGrp="1"/>
          </p:cNvSpPr>
          <p:nvPr>
            <p:ph idx="1"/>
          </p:nvPr>
        </p:nvSpPr>
        <p:spPr>
          <a:xfrm>
            <a:off x="128337" y="1491916"/>
            <a:ext cx="12063663" cy="5229726"/>
          </a:xfrm>
        </p:spPr>
        <p:txBody>
          <a:bodyPr>
            <a:normAutofit fontScale="85000" lnSpcReduction="20000"/>
          </a:bodyPr>
          <a:lstStyle/>
          <a:p>
            <a:pPr marL="0" indent="0">
              <a:buNone/>
            </a:pPr>
            <a:r>
              <a:rPr lang="en-US" sz="2800" dirty="0">
                <a:solidFill>
                  <a:schemeClr val="tx1"/>
                </a:solidFill>
                <a:latin typeface="Arial"/>
                <a:ea typeface="ＭＳ Ｐゴシック"/>
                <a:cs typeface="Arial"/>
              </a:rPr>
              <a:t>If the provider of services is also the owner of the setting (provider-owned and controlled) the following applies:</a:t>
            </a:r>
          </a:p>
          <a:p>
            <a:pPr marL="0" indent="0">
              <a:buNone/>
            </a:pPr>
            <a:endParaRPr lang="en-US" sz="2800" dirty="0">
              <a:solidFill>
                <a:schemeClr val="tx1"/>
              </a:solidFill>
              <a:latin typeface="Arial"/>
              <a:ea typeface="ＭＳ Ｐゴシック"/>
              <a:cs typeface="Arial"/>
            </a:endParaRPr>
          </a:p>
          <a:p>
            <a:pPr>
              <a:lnSpc>
                <a:spcPct val="120000"/>
              </a:lnSpc>
              <a:buClr>
                <a:srgbClr val="404040"/>
              </a:buClr>
            </a:pPr>
            <a:r>
              <a:rPr lang="en-US" sz="2800" dirty="0">
                <a:solidFill>
                  <a:schemeClr val="tx1"/>
                </a:solidFill>
                <a:latin typeface="Arial"/>
                <a:ea typeface="ＭＳ Ｐゴシック"/>
                <a:cs typeface="Arial"/>
              </a:rPr>
              <a:t>Evidence that the individual chose this setting, after being presented a variety of other settings, must be present within the individual's IPOS. This evidence must include the specific names of settings considered, including non- disability-specific settings, and must include, at minimum, evidence of a discussion of the availability and desire of  the person to live independently. This is required annually, regardless of the length of time a person has resided in a setting.</a:t>
            </a:r>
            <a:endParaRPr lang="en-US" sz="2800" dirty="0">
              <a:solidFill>
                <a:schemeClr val="tx1"/>
              </a:solidFill>
            </a:endParaRPr>
          </a:p>
          <a:p>
            <a:pPr marL="0" indent="0">
              <a:buNone/>
            </a:pPr>
            <a:endParaRPr lang="en-US" sz="2800" dirty="0">
              <a:solidFill>
                <a:schemeClr val="tx1"/>
              </a:solidFill>
              <a:latin typeface="Arial" panose="020B0604020202020204" pitchFamily="34" charset="0"/>
              <a:cs typeface="Arial" panose="020B0604020202020204" pitchFamily="34" charset="0"/>
            </a:endParaRPr>
          </a:p>
          <a:p>
            <a:pPr>
              <a:lnSpc>
                <a:spcPct val="120000"/>
              </a:lnSpc>
            </a:pPr>
            <a:r>
              <a:rPr lang="en-US" sz="2800" dirty="0">
                <a:solidFill>
                  <a:schemeClr val="tx1"/>
                </a:solidFill>
                <a:latin typeface="Arial"/>
                <a:ea typeface="ＭＳ Ｐゴシック"/>
                <a:cs typeface="Arial"/>
              </a:rPr>
              <a:t>There must be clearly documented evidence that a discussion was held regarding the availability of a private room in the setting, and whether the individual then agrees to share a room as applicable.  </a:t>
            </a:r>
          </a:p>
          <a:p>
            <a:pPr>
              <a:lnSpc>
                <a:spcPct val="120000"/>
              </a:lnSpc>
            </a:pPr>
            <a:endParaRPr lang="en-US" sz="28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908657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32F40-77F1-D3DB-0B25-1FBD656CE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5F573-2FD9-AF11-9050-FD8709A47DF9}"/>
              </a:ext>
            </a:extLst>
          </p:cNvPr>
          <p:cNvSpPr>
            <a:spLocks noGrp="1"/>
          </p:cNvSpPr>
          <p:nvPr>
            <p:ph type="title"/>
          </p:nvPr>
        </p:nvSpPr>
        <p:spPr>
          <a:xfrm>
            <a:off x="0" y="1"/>
            <a:ext cx="9876138" cy="1325564"/>
          </a:xfrm>
        </p:spPr>
        <p:txBody>
          <a:bodyPr>
            <a:normAutofit/>
          </a:bodyPr>
          <a:lstStyle/>
          <a:p>
            <a:r>
              <a:rPr lang="en-US" sz="4000" dirty="0"/>
              <a:t>   Choice of Providers</a:t>
            </a:r>
          </a:p>
        </p:txBody>
      </p:sp>
      <p:sp>
        <p:nvSpPr>
          <p:cNvPr id="3" name="Content Placeholder 2">
            <a:extLst>
              <a:ext uri="{FF2B5EF4-FFF2-40B4-BE49-F238E27FC236}">
                <a16:creationId xmlns:a16="http://schemas.microsoft.com/office/drawing/2014/main" id="{B3D2FD79-4F5D-9B67-CAC7-8BD669B53404}"/>
              </a:ext>
            </a:extLst>
          </p:cNvPr>
          <p:cNvSpPr>
            <a:spLocks noGrp="1"/>
          </p:cNvSpPr>
          <p:nvPr>
            <p:ph idx="1"/>
          </p:nvPr>
        </p:nvSpPr>
        <p:spPr>
          <a:xfrm>
            <a:off x="128337" y="1491916"/>
            <a:ext cx="12063663" cy="5229726"/>
          </a:xfrm>
        </p:spPr>
        <p:txBody>
          <a:bodyPr>
            <a:normAutofit fontScale="77500" lnSpcReduction="20000"/>
          </a:bodyPr>
          <a:lstStyle/>
          <a:p>
            <a:pPr marL="0" indent="0">
              <a:buNone/>
            </a:pPr>
            <a:r>
              <a:rPr lang="en-US" sz="2800" dirty="0">
                <a:solidFill>
                  <a:schemeClr val="tx1"/>
                </a:solidFill>
                <a:latin typeface="Arial"/>
                <a:ea typeface="ＭＳ Ｐゴシック"/>
                <a:cs typeface="Arial"/>
              </a:rPr>
              <a:t>If the provider of services is also the owner of the setting (provider-owned and controlled) the following applies:</a:t>
            </a:r>
          </a:p>
          <a:p>
            <a:pPr marL="0" indent="0">
              <a:buNone/>
            </a:pPr>
            <a:endParaRPr lang="en-US" sz="2800" dirty="0">
              <a:solidFill>
                <a:schemeClr val="tx1"/>
              </a:solidFill>
              <a:latin typeface="Arial"/>
              <a:ea typeface="ＭＳ Ｐゴシック"/>
              <a:cs typeface="Arial"/>
            </a:endParaRPr>
          </a:p>
          <a:p>
            <a:pPr>
              <a:lnSpc>
                <a:spcPct val="120000"/>
              </a:lnSpc>
            </a:pPr>
            <a:r>
              <a:rPr lang="en-US" sz="2800" dirty="0">
                <a:solidFill>
                  <a:schemeClr val="tx1"/>
                </a:solidFill>
                <a:latin typeface="Arial" panose="020B0604020202020204" pitchFamily="34" charset="0"/>
                <a:cs typeface="Arial" panose="020B0604020202020204" pitchFamily="34" charset="0"/>
              </a:rPr>
              <a:t>There must be evidence that the individual understood that if they chose to live in the setting, they would be required to accept services from the provider and agreed to this condition.</a:t>
            </a:r>
          </a:p>
          <a:p>
            <a:pPr>
              <a:lnSpc>
                <a:spcPct val="120000"/>
              </a:lnSpc>
            </a:pPr>
            <a:endParaRPr lang="en-US" sz="2800" dirty="0">
              <a:solidFill>
                <a:schemeClr val="tx1"/>
              </a:solidFill>
              <a:latin typeface="Arial" panose="020B0604020202020204" pitchFamily="34" charset="0"/>
              <a:cs typeface="Arial" panose="020B0604020202020204" pitchFamily="34" charset="0"/>
            </a:endParaRPr>
          </a:p>
          <a:p>
            <a:pPr>
              <a:lnSpc>
                <a:spcPct val="120000"/>
              </a:lnSpc>
            </a:pPr>
            <a:r>
              <a:rPr lang="en-US" sz="2800" dirty="0">
                <a:solidFill>
                  <a:schemeClr val="tx1"/>
                </a:solidFill>
                <a:latin typeface="Arial" panose="020B0604020202020204" pitchFamily="34" charset="0"/>
                <a:cs typeface="Arial" panose="020B0604020202020204" pitchFamily="34" charset="0"/>
              </a:rPr>
              <a:t>Evidence that the individual was provided with information regarding how to choose another provider and the array of options available should the individual want to change settings.</a:t>
            </a:r>
          </a:p>
          <a:p>
            <a:pPr>
              <a:lnSpc>
                <a:spcPct val="120000"/>
              </a:lnSpc>
            </a:pPr>
            <a:endParaRPr lang="en-US" sz="2800" dirty="0">
              <a:solidFill>
                <a:schemeClr val="tx1"/>
              </a:solidFill>
              <a:latin typeface="Arial" panose="020B0604020202020204" pitchFamily="34" charset="0"/>
              <a:cs typeface="Arial" panose="020B0604020202020204" pitchFamily="34" charset="0"/>
            </a:endParaRPr>
          </a:p>
          <a:p>
            <a:pPr>
              <a:lnSpc>
                <a:spcPct val="120000"/>
              </a:lnSpc>
            </a:pPr>
            <a:r>
              <a:rPr lang="en-US" sz="2800" dirty="0">
                <a:solidFill>
                  <a:schemeClr val="tx1"/>
                </a:solidFill>
                <a:latin typeface="Arial" panose="020B0604020202020204" pitchFamily="34" charset="0"/>
                <a:cs typeface="Arial" panose="020B0604020202020204" pitchFamily="34" charset="0"/>
              </a:rPr>
              <a:t>Evidence that the individual is aware that they can use private funds to purchase other skilled services.</a:t>
            </a:r>
          </a:p>
          <a:p>
            <a:endParaRPr lang="en-US" dirty="0"/>
          </a:p>
        </p:txBody>
      </p:sp>
    </p:spTree>
    <p:extLst>
      <p:ext uri="{BB962C8B-B14F-4D97-AF65-F5344CB8AC3E}">
        <p14:creationId xmlns:p14="http://schemas.microsoft.com/office/powerpoint/2010/main" val="1905238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19C0E-2C9F-12DE-3938-629FB393F2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61D9D8-184C-AA40-0E17-61B814546478}"/>
              </a:ext>
            </a:extLst>
          </p:cNvPr>
          <p:cNvSpPr>
            <a:spLocks noGrp="1"/>
          </p:cNvSpPr>
          <p:nvPr>
            <p:ph type="title"/>
          </p:nvPr>
        </p:nvSpPr>
        <p:spPr>
          <a:xfrm>
            <a:off x="0" y="1"/>
            <a:ext cx="9876138" cy="1325564"/>
          </a:xfrm>
        </p:spPr>
        <p:txBody>
          <a:bodyPr>
            <a:normAutofit/>
          </a:bodyPr>
          <a:lstStyle/>
          <a:p>
            <a:r>
              <a:rPr lang="en-US" sz="4000" dirty="0"/>
              <a:t>   Freedom of Movement</a:t>
            </a:r>
          </a:p>
        </p:txBody>
      </p:sp>
      <p:sp>
        <p:nvSpPr>
          <p:cNvPr id="3" name="Content Placeholder 2">
            <a:extLst>
              <a:ext uri="{FF2B5EF4-FFF2-40B4-BE49-F238E27FC236}">
                <a16:creationId xmlns:a16="http://schemas.microsoft.com/office/drawing/2014/main" id="{0234DA4E-6B76-81D3-416C-FE582D9480C1}"/>
              </a:ext>
            </a:extLst>
          </p:cNvPr>
          <p:cNvSpPr>
            <a:spLocks noGrp="1"/>
          </p:cNvSpPr>
          <p:nvPr>
            <p:ph idx="1"/>
          </p:nvPr>
        </p:nvSpPr>
        <p:spPr>
          <a:xfrm>
            <a:off x="128337" y="1491916"/>
            <a:ext cx="12063663" cy="5229726"/>
          </a:xfrm>
        </p:spPr>
        <p:txBody>
          <a:bodyPr>
            <a:normAutofit/>
          </a:bodyPr>
          <a:lstStyle/>
          <a:p>
            <a:r>
              <a:rPr lang="en-US" sz="2200" dirty="0">
                <a:solidFill>
                  <a:schemeClr val="tx1"/>
                </a:solidFill>
                <a:latin typeface="Arial" panose="020B0604020202020204" pitchFamily="34" charset="0"/>
                <a:cs typeface="Arial" panose="020B0604020202020204" pitchFamily="34" charset="0"/>
              </a:rPr>
              <a:t>Individuals must be able to move freely inside and outside of the setting as they wish</a:t>
            </a:r>
            <a:r>
              <a:rPr lang="en-US" sz="2200" dirty="0"/>
              <a:t>, </a:t>
            </a:r>
            <a:r>
              <a:rPr lang="en-US" sz="2200" dirty="0">
                <a:solidFill>
                  <a:schemeClr val="tx1"/>
                </a:solidFill>
                <a:latin typeface="Arial" panose="020B0604020202020204" pitchFamily="34" charset="0"/>
                <a:cs typeface="Arial" panose="020B0604020202020204" pitchFamily="34" charset="0"/>
              </a:rPr>
              <a:t>with or without needed supports </a:t>
            </a:r>
            <a:r>
              <a:rPr lang="en-US" sz="2200" dirty="0">
                <a:latin typeface="Arial" panose="020B0604020202020204" pitchFamily="34" charset="0"/>
                <a:cs typeface="Arial" panose="020B0604020202020204" pitchFamily="34" charset="0"/>
              </a:rPr>
              <a:t>as specified in the IPOS.</a:t>
            </a:r>
          </a:p>
          <a:p>
            <a:endParaRPr lang="en-US" sz="2200" dirty="0">
              <a:solidFill>
                <a:schemeClr val="tx1"/>
              </a:solidFill>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If “support” is needed, care must be taken to differentiate the basis and type of support. </a:t>
            </a:r>
          </a:p>
          <a:p>
            <a:pPr lvl="1"/>
            <a:r>
              <a:rPr lang="en-US" sz="2200" dirty="0">
                <a:solidFill>
                  <a:schemeClr val="tx1"/>
                </a:solidFill>
                <a:latin typeface="Arial" panose="020B0604020202020204" pitchFamily="34" charset="0"/>
                <a:cs typeface="Arial" panose="020B0604020202020204" pitchFamily="34" charset="0"/>
              </a:rPr>
              <a:t>Is it due to a health or medical need such as a mobility challenge? (E.g., the individual uses a wheelchair and needs staff assistance to go outside.)  </a:t>
            </a:r>
          </a:p>
          <a:p>
            <a:pPr lvl="1"/>
            <a:r>
              <a:rPr lang="en-US" sz="2200" dirty="0">
                <a:solidFill>
                  <a:schemeClr val="tx1"/>
                </a:solidFill>
                <a:latin typeface="Arial" panose="020B0604020202020204" pitchFamily="34" charset="0"/>
                <a:cs typeface="Arial" panose="020B0604020202020204" pitchFamily="34" charset="0"/>
              </a:rPr>
              <a:t>Is it due to a behavioral challenge? (E.g., the individual always requires line-of-sight supervision due to </a:t>
            </a:r>
            <a:r>
              <a:rPr lang="en-US" sz="2200" dirty="0"/>
              <a:t>aggressive</a:t>
            </a:r>
            <a:r>
              <a:rPr lang="en-US" sz="2200" dirty="0">
                <a:solidFill>
                  <a:schemeClr val="tx1"/>
                </a:solidFill>
                <a:latin typeface="Arial" panose="020B0604020202020204" pitchFamily="34" charset="0"/>
                <a:cs typeface="Arial" panose="020B0604020202020204" pitchFamily="34" charset="0"/>
              </a:rPr>
              <a:t> behavior.) </a:t>
            </a:r>
          </a:p>
          <a:p>
            <a:pPr lvl="1"/>
            <a:endParaRPr lang="en-US" sz="2200" dirty="0">
              <a:solidFill>
                <a:schemeClr val="tx1"/>
              </a:solidFill>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Both have implications for staffing; both need to be based on appropriate assessments and must be documented in the IPOS as a modification. </a:t>
            </a:r>
          </a:p>
          <a:p>
            <a:endParaRPr lang="en-US" dirty="0"/>
          </a:p>
        </p:txBody>
      </p:sp>
    </p:spTree>
    <p:extLst>
      <p:ext uri="{BB962C8B-B14F-4D97-AF65-F5344CB8AC3E}">
        <p14:creationId xmlns:p14="http://schemas.microsoft.com/office/powerpoint/2010/main" val="3506774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CF6BC-2157-8F11-9019-4DC6262D5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62FE89-7F4B-8396-A3DC-C3748DCEDFEF}"/>
              </a:ext>
            </a:extLst>
          </p:cNvPr>
          <p:cNvSpPr>
            <a:spLocks noGrp="1"/>
          </p:cNvSpPr>
          <p:nvPr>
            <p:ph type="title"/>
          </p:nvPr>
        </p:nvSpPr>
        <p:spPr>
          <a:xfrm>
            <a:off x="0" y="1"/>
            <a:ext cx="9876138" cy="1325564"/>
          </a:xfrm>
        </p:spPr>
        <p:txBody>
          <a:bodyPr>
            <a:normAutofit/>
          </a:bodyPr>
          <a:lstStyle/>
          <a:p>
            <a:r>
              <a:rPr lang="en-US" sz="4000" dirty="0"/>
              <a:t>   Freedom of Movement</a:t>
            </a:r>
          </a:p>
        </p:txBody>
      </p:sp>
      <p:sp>
        <p:nvSpPr>
          <p:cNvPr id="3" name="Content Placeholder 2">
            <a:extLst>
              <a:ext uri="{FF2B5EF4-FFF2-40B4-BE49-F238E27FC236}">
                <a16:creationId xmlns:a16="http://schemas.microsoft.com/office/drawing/2014/main" id="{9359A9C8-C9E0-FDDA-3EEE-C7259983574A}"/>
              </a:ext>
            </a:extLst>
          </p:cNvPr>
          <p:cNvSpPr>
            <a:spLocks noGrp="1"/>
          </p:cNvSpPr>
          <p:nvPr>
            <p:ph idx="1"/>
          </p:nvPr>
        </p:nvSpPr>
        <p:spPr>
          <a:xfrm>
            <a:off x="128337" y="1491916"/>
            <a:ext cx="12063663" cy="5229726"/>
          </a:xfrm>
        </p:spPr>
        <p:txBody>
          <a:bodyPr>
            <a:normAutofit/>
          </a:bodyPr>
          <a:lstStyle/>
          <a:p>
            <a:r>
              <a:rPr lang="en-US" sz="2200" dirty="0">
                <a:latin typeface="Arial" panose="020B0604020202020204" pitchFamily="34" charset="0"/>
                <a:cs typeface="Arial" panose="020B0604020202020204" pitchFamily="34" charset="0"/>
              </a:rPr>
              <a:t>Individuals must have full access to all licensed areas of the home except as specifically identified in the individual’s IPOS.</a:t>
            </a:r>
          </a:p>
          <a:p>
            <a:pPr lvl="1"/>
            <a:r>
              <a:rPr lang="en-US" sz="2200" dirty="0">
                <a:latin typeface="Arial" panose="020B0604020202020204" pitchFamily="34" charset="0"/>
                <a:cs typeface="Arial" panose="020B0604020202020204" pitchFamily="34" charset="0"/>
              </a:rPr>
              <a:t>This includes all common areas such as the kitchen, living and dining rooms and the laundry room.</a:t>
            </a:r>
          </a:p>
          <a:p>
            <a:pPr lvl="1"/>
            <a:r>
              <a:rPr lang="en-US" sz="2200" dirty="0">
                <a:latin typeface="Arial" panose="020B0604020202020204" pitchFamily="34" charset="0"/>
                <a:cs typeface="Arial" panose="020B0604020202020204" pitchFamily="34" charset="0"/>
              </a:rPr>
              <a:t>If laundry facilities are in an unlicensed area, the setting must have a means to accommodate individuals’ access to the laundry as desired.</a:t>
            </a:r>
          </a:p>
          <a:p>
            <a:pPr lvl="1"/>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Settings may restrict access to:</a:t>
            </a:r>
          </a:p>
          <a:p>
            <a:pPr lvl="1"/>
            <a:r>
              <a:rPr lang="en-US" sz="2200" dirty="0">
                <a:latin typeface="Arial" panose="020B0604020202020204" pitchFamily="34" charset="0"/>
                <a:cs typeface="Arial" panose="020B0604020202020204" pitchFamily="34" charset="0"/>
              </a:rPr>
              <a:t>The business office and areas where medications are stored.</a:t>
            </a:r>
          </a:p>
          <a:p>
            <a:pPr lvl="1"/>
            <a:r>
              <a:rPr lang="en-US" sz="2200" dirty="0">
                <a:latin typeface="Arial" panose="020B0604020202020204" pitchFamily="34" charset="0"/>
                <a:cs typeface="Arial" panose="020B0604020202020204" pitchFamily="34" charset="0"/>
              </a:rPr>
              <a:t>Unlicensed areas of settings such as a basement utility area.</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There can be no requirements related to curfews or when an individual can come or go from the home or into the community.</a:t>
            </a:r>
          </a:p>
          <a:p>
            <a:endParaRPr lang="en-US" dirty="0"/>
          </a:p>
        </p:txBody>
      </p:sp>
    </p:spTree>
    <p:extLst>
      <p:ext uri="{BB962C8B-B14F-4D97-AF65-F5344CB8AC3E}">
        <p14:creationId xmlns:p14="http://schemas.microsoft.com/office/powerpoint/2010/main" val="2310960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28956-F62B-F05A-A3A1-B2EC9FAFA6DA}"/>
              </a:ext>
            </a:extLst>
          </p:cNvPr>
          <p:cNvSpPr>
            <a:spLocks noGrp="1"/>
          </p:cNvSpPr>
          <p:nvPr>
            <p:ph type="title"/>
          </p:nvPr>
        </p:nvSpPr>
        <p:spPr>
          <a:xfrm>
            <a:off x="0" y="1"/>
            <a:ext cx="9876138" cy="1325564"/>
          </a:xfrm>
        </p:spPr>
        <p:txBody>
          <a:bodyPr>
            <a:normAutofit/>
          </a:bodyPr>
          <a:lstStyle/>
          <a:p>
            <a:r>
              <a:rPr lang="en-US" sz="4000" dirty="0"/>
              <a:t>   Access to the Community</a:t>
            </a:r>
          </a:p>
        </p:txBody>
      </p:sp>
      <p:sp>
        <p:nvSpPr>
          <p:cNvPr id="3" name="Content Placeholder 2">
            <a:extLst>
              <a:ext uri="{FF2B5EF4-FFF2-40B4-BE49-F238E27FC236}">
                <a16:creationId xmlns:a16="http://schemas.microsoft.com/office/drawing/2014/main" id="{257650E1-0AFB-475F-6382-595B4666F620}"/>
              </a:ext>
            </a:extLst>
          </p:cNvPr>
          <p:cNvSpPr>
            <a:spLocks noGrp="1"/>
          </p:cNvSpPr>
          <p:nvPr>
            <p:ph idx="1"/>
          </p:nvPr>
        </p:nvSpPr>
        <p:spPr>
          <a:xfrm>
            <a:off x="192505" y="1556084"/>
            <a:ext cx="11855116" cy="5149516"/>
          </a:xfrm>
        </p:spPr>
        <p:txBody>
          <a:bodyPr>
            <a:normAutofit fontScale="92500" lnSpcReduction="10000"/>
          </a:bodyPr>
          <a:lstStyle/>
          <a:p>
            <a:r>
              <a:rPr lang="en-US" sz="2800" dirty="0">
                <a:solidFill>
                  <a:schemeClr val="tx1"/>
                </a:solidFill>
                <a:latin typeface="Arial" panose="020B0604020202020204" pitchFamily="34" charset="0"/>
                <a:cs typeface="Arial" panose="020B0604020202020204" pitchFamily="34" charset="0"/>
              </a:rPr>
              <a:t>Individuals must have the freedom to access the community as they choose, with or without supports. Where support is needed, care must be taken to determine if the support is intrusive or restrictive by HCBS standards.</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There </a:t>
            </a:r>
            <a:r>
              <a:rPr lang="en-US" dirty="0"/>
              <a:t>must be </a:t>
            </a:r>
            <a:r>
              <a:rPr lang="en-US" sz="2800" dirty="0">
                <a:solidFill>
                  <a:schemeClr val="tx1"/>
                </a:solidFill>
                <a:latin typeface="Arial" panose="020B0604020202020204" pitchFamily="34" charset="0"/>
                <a:cs typeface="Arial" panose="020B0604020202020204" pitchFamily="34" charset="0"/>
              </a:rPr>
              <a:t>processes in place to facilitate access to the community including transportation options.</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There should be no gates, barriers, or locked doors to restrict the movement of individuals within their home setting and the property, this includes the use of delayed egress or alarm/sound mechanisms.</a:t>
            </a:r>
          </a:p>
          <a:p>
            <a:pPr marL="0" indent="0">
              <a:buClr>
                <a:srgbClr val="404040"/>
              </a:buClr>
              <a:buNone/>
            </a:pPr>
            <a:endParaRPr lang="en-US" sz="2800" dirty="0">
              <a:solidFill>
                <a:schemeClr val="tx1"/>
              </a:solidFill>
              <a:latin typeface="Arial"/>
              <a:ea typeface="ＭＳ Ｐゴシック"/>
              <a:cs typeface="Arial"/>
            </a:endParaRPr>
          </a:p>
          <a:p>
            <a:pPr>
              <a:buClr>
                <a:srgbClr val="404040"/>
              </a:buClr>
            </a:pPr>
            <a:r>
              <a:rPr lang="en-US" sz="2800" dirty="0">
                <a:solidFill>
                  <a:schemeClr val="tx1"/>
                </a:solidFill>
                <a:latin typeface="Arial"/>
                <a:ea typeface="ＭＳ Ｐゴシック"/>
                <a:cs typeface="Arial"/>
              </a:rPr>
              <a:t>All areas of the home must be accessible to all individuals who live within the home.</a:t>
            </a:r>
            <a:endParaRPr lang="en-US" sz="28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594237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EEB9C-02B2-16B1-77FD-36591760C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736281-09C2-355A-7FBB-6B2AD31CBB9B}"/>
              </a:ext>
            </a:extLst>
          </p:cNvPr>
          <p:cNvSpPr>
            <a:spLocks noGrp="1"/>
          </p:cNvSpPr>
          <p:nvPr>
            <p:ph type="title"/>
          </p:nvPr>
        </p:nvSpPr>
        <p:spPr>
          <a:xfrm>
            <a:off x="0" y="1"/>
            <a:ext cx="9876138" cy="1325564"/>
          </a:xfrm>
        </p:spPr>
        <p:txBody>
          <a:bodyPr>
            <a:normAutofit/>
          </a:bodyPr>
          <a:lstStyle/>
          <a:p>
            <a:r>
              <a:rPr lang="en-US" sz="4000" dirty="0"/>
              <a:t>   Choice of Roommate</a:t>
            </a:r>
          </a:p>
        </p:txBody>
      </p:sp>
      <p:sp>
        <p:nvSpPr>
          <p:cNvPr id="3" name="Content Placeholder 2">
            <a:extLst>
              <a:ext uri="{FF2B5EF4-FFF2-40B4-BE49-F238E27FC236}">
                <a16:creationId xmlns:a16="http://schemas.microsoft.com/office/drawing/2014/main" id="{6F0E4CF1-B31A-E6F5-0DE2-01CE50293076}"/>
              </a:ext>
            </a:extLst>
          </p:cNvPr>
          <p:cNvSpPr>
            <a:spLocks noGrp="1"/>
          </p:cNvSpPr>
          <p:nvPr>
            <p:ph idx="1"/>
          </p:nvPr>
        </p:nvSpPr>
        <p:spPr>
          <a:xfrm>
            <a:off x="192505" y="1556084"/>
            <a:ext cx="11855116" cy="4975345"/>
          </a:xfrm>
        </p:spPr>
        <p:txBody>
          <a:bodyPr>
            <a:normAutofit fontScale="70000" lnSpcReduction="20000"/>
          </a:bodyPr>
          <a:lstStyle/>
          <a:p>
            <a:pPr marL="0" indent="0">
              <a:buNone/>
            </a:pPr>
            <a:r>
              <a:rPr lang="en-US" sz="2800" dirty="0">
                <a:solidFill>
                  <a:schemeClr val="tx1"/>
                </a:solidFill>
                <a:latin typeface="Arial"/>
                <a:ea typeface="ＭＳ Ｐゴシック"/>
                <a:cs typeface="Arial"/>
              </a:rPr>
              <a:t>Choice of roommate may be impacted by the number of open rooms available in the setting in which the individuals chooses to live. There must be evidence of a discussion regarding each of the following in each participant's IPOS, regardless of the length of time the person has lived in the setting:</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Individuals should be informed of limited roommate choices and what their choices are before agreeing to move in.</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Individuals must be made aware of the process to request a different roommate if they wish to do so.</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a:ea typeface="ＭＳ Ｐゴシック"/>
                <a:cs typeface="Arial"/>
              </a:rPr>
              <a:t>Individuals must be informed that they can decide they want a private room, if their resources allow, and that they can move from the residence if they would like to do so to secure a private room.</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Individuals must be informed that they can change their minds about their roommate at any time.</a:t>
            </a:r>
          </a:p>
          <a:p>
            <a:pPr marL="0" indent="0">
              <a:buNone/>
            </a:pPr>
            <a:endParaRPr lang="en-US" dirty="0"/>
          </a:p>
        </p:txBody>
      </p:sp>
    </p:spTree>
    <p:extLst>
      <p:ext uri="{BB962C8B-B14F-4D97-AF65-F5344CB8AC3E}">
        <p14:creationId xmlns:p14="http://schemas.microsoft.com/office/powerpoint/2010/main" val="743388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0554B-E5C9-5CCA-D7C3-3D35E8695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CF96B5-8342-1762-96AD-C40D45F2C10E}"/>
              </a:ext>
            </a:extLst>
          </p:cNvPr>
          <p:cNvSpPr>
            <a:spLocks noGrp="1"/>
          </p:cNvSpPr>
          <p:nvPr>
            <p:ph type="title"/>
          </p:nvPr>
        </p:nvSpPr>
        <p:spPr>
          <a:xfrm>
            <a:off x="0" y="1"/>
            <a:ext cx="10331116" cy="1325564"/>
          </a:xfrm>
        </p:spPr>
        <p:txBody>
          <a:bodyPr>
            <a:normAutofit/>
          </a:bodyPr>
          <a:lstStyle/>
          <a:p>
            <a:r>
              <a:rPr lang="en-US" sz="4000" dirty="0"/>
              <a:t>   Access to Earned and Unearned Income</a:t>
            </a:r>
          </a:p>
        </p:txBody>
      </p:sp>
      <p:sp>
        <p:nvSpPr>
          <p:cNvPr id="3" name="Content Placeholder 2">
            <a:extLst>
              <a:ext uri="{FF2B5EF4-FFF2-40B4-BE49-F238E27FC236}">
                <a16:creationId xmlns:a16="http://schemas.microsoft.com/office/drawing/2014/main" id="{1A4F1AD1-C6BB-5A5D-F3C3-8C2356D4E071}"/>
              </a:ext>
            </a:extLst>
          </p:cNvPr>
          <p:cNvSpPr>
            <a:spLocks noGrp="1"/>
          </p:cNvSpPr>
          <p:nvPr>
            <p:ph idx="1"/>
          </p:nvPr>
        </p:nvSpPr>
        <p:spPr>
          <a:xfrm>
            <a:off x="192505" y="1556084"/>
            <a:ext cx="11855116" cy="5149516"/>
          </a:xfrm>
        </p:spPr>
        <p:txBody>
          <a:bodyPr>
            <a:normAutofit/>
          </a:bodyPr>
          <a:lstStyle/>
          <a:p>
            <a:pPr marL="0" indent="0">
              <a:buNone/>
            </a:pPr>
            <a:endParaRPr lang="en-US" b="1"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Individuals must have control of their own resources, including personal funds.</a:t>
            </a:r>
          </a:p>
          <a:p>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A provider may offer a safe place to store money, but the individual must be able to choose when and how to use it and be able to access it at any time.</a:t>
            </a:r>
          </a:p>
          <a:p>
            <a:endParaRPr lang="en-US" dirty="0"/>
          </a:p>
        </p:txBody>
      </p:sp>
    </p:spTree>
    <p:extLst>
      <p:ext uri="{BB962C8B-B14F-4D97-AF65-F5344CB8AC3E}">
        <p14:creationId xmlns:p14="http://schemas.microsoft.com/office/powerpoint/2010/main" val="3495113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278F7-E263-747B-7ED4-5BC8C2B46D8D}"/>
              </a:ext>
            </a:extLst>
          </p:cNvPr>
          <p:cNvSpPr>
            <a:spLocks noGrp="1"/>
          </p:cNvSpPr>
          <p:nvPr>
            <p:ph type="title"/>
          </p:nvPr>
        </p:nvSpPr>
        <p:spPr>
          <a:xfrm>
            <a:off x="1" y="414069"/>
            <a:ext cx="3692105" cy="1751162"/>
          </a:xfrm>
        </p:spPr>
        <p:txBody>
          <a:bodyPr>
            <a:normAutofit fontScale="90000"/>
          </a:bodyPr>
          <a:lstStyle/>
          <a:p>
            <a:br>
              <a:rPr lang="en-US" b="1" dirty="0"/>
            </a:br>
            <a:br>
              <a:rPr lang="en-US" b="1" dirty="0"/>
            </a:br>
            <a:r>
              <a:rPr lang="en-US" sz="4900" b="1" dirty="0"/>
              <a:t>PART 1:</a:t>
            </a:r>
          </a:p>
        </p:txBody>
      </p:sp>
      <p:sp>
        <p:nvSpPr>
          <p:cNvPr id="3" name="TextBox 2">
            <a:extLst>
              <a:ext uri="{FF2B5EF4-FFF2-40B4-BE49-F238E27FC236}">
                <a16:creationId xmlns:a16="http://schemas.microsoft.com/office/drawing/2014/main" id="{FDD94801-DFE7-93F4-7DA7-947C97135E04}"/>
              </a:ext>
            </a:extLst>
          </p:cNvPr>
          <p:cNvSpPr txBox="1"/>
          <p:nvPr/>
        </p:nvSpPr>
        <p:spPr>
          <a:xfrm>
            <a:off x="710715" y="1759327"/>
            <a:ext cx="9863847" cy="1446550"/>
          </a:xfrm>
          <a:prstGeom prst="rect">
            <a:avLst/>
          </a:prstGeom>
          <a:noFill/>
        </p:spPr>
        <p:txBody>
          <a:bodyPr wrap="square" rtlCol="0">
            <a:spAutoFit/>
          </a:bodyPr>
          <a:lstStyle/>
          <a:p>
            <a:endParaRPr lang="en-US" sz="4400" b="1" dirty="0">
              <a:solidFill>
                <a:schemeClr val="bg1"/>
              </a:solidFill>
              <a:latin typeface="Arial" panose="020B0604020202020204" pitchFamily="34" charset="0"/>
              <a:cs typeface="Arial" panose="020B0604020202020204" pitchFamily="34" charset="0"/>
            </a:endParaRPr>
          </a:p>
          <a:p>
            <a:r>
              <a:rPr lang="en-US" sz="4400" b="1" dirty="0">
                <a:solidFill>
                  <a:schemeClr val="bg1"/>
                </a:solidFill>
                <a:latin typeface="Arial" panose="020B0604020202020204" pitchFamily="34" charset="0"/>
                <a:cs typeface="Arial" panose="020B0604020202020204" pitchFamily="34" charset="0"/>
              </a:rPr>
              <a:t>HCBS Final Rule Set Requirements</a:t>
            </a:r>
          </a:p>
        </p:txBody>
      </p:sp>
    </p:spTree>
    <p:extLst>
      <p:ext uri="{BB962C8B-B14F-4D97-AF65-F5344CB8AC3E}">
        <p14:creationId xmlns:p14="http://schemas.microsoft.com/office/powerpoint/2010/main" val="39707507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E4772-6905-519B-F973-194CB1990845}"/>
              </a:ext>
            </a:extLst>
          </p:cNvPr>
          <p:cNvSpPr>
            <a:spLocks noGrp="1"/>
          </p:cNvSpPr>
          <p:nvPr>
            <p:ph type="title"/>
          </p:nvPr>
        </p:nvSpPr>
        <p:spPr>
          <a:xfrm>
            <a:off x="0" y="1"/>
            <a:ext cx="9876138" cy="1325564"/>
          </a:xfrm>
        </p:spPr>
        <p:txBody>
          <a:bodyPr>
            <a:normAutofit/>
          </a:bodyPr>
          <a:lstStyle/>
          <a:p>
            <a:r>
              <a:rPr lang="en-US" sz="4000" dirty="0"/>
              <a:t>   Modifications/Restrictions</a:t>
            </a:r>
          </a:p>
        </p:txBody>
      </p:sp>
      <p:sp>
        <p:nvSpPr>
          <p:cNvPr id="3" name="Content Placeholder 2">
            <a:extLst>
              <a:ext uri="{FF2B5EF4-FFF2-40B4-BE49-F238E27FC236}">
                <a16:creationId xmlns:a16="http://schemas.microsoft.com/office/drawing/2014/main" id="{2877FA64-2429-9EF4-6540-836A2CE55E58}"/>
              </a:ext>
            </a:extLst>
          </p:cNvPr>
          <p:cNvSpPr>
            <a:spLocks noGrp="1"/>
          </p:cNvSpPr>
          <p:nvPr>
            <p:ph idx="1"/>
          </p:nvPr>
        </p:nvSpPr>
        <p:spPr>
          <a:xfrm>
            <a:off x="144379" y="1645920"/>
            <a:ext cx="11855116" cy="5043638"/>
          </a:xfrm>
        </p:spPr>
        <p:txBody>
          <a:bodyPr>
            <a:normAutofit fontScale="77500" lnSpcReduction="20000"/>
          </a:bodyPr>
          <a:lstStyle/>
          <a:p>
            <a:r>
              <a:rPr lang="en-US" sz="2600" dirty="0">
                <a:effectLst/>
                <a:ea typeface="Aptos" panose="020B0004020202020204" pitchFamily="34" charset="0"/>
              </a:rPr>
              <a:t>441.301(c)(4)(vi)(F) Any modification of the additional conditions, under §441.301(c)(4)(vi)(A) through (D), must be supported by a specific assessed need, and justified in the person-centered service plan.</a:t>
            </a:r>
          </a:p>
          <a:p>
            <a:endParaRPr lang="en-US" sz="2600" dirty="0">
              <a:solidFill>
                <a:schemeClr val="tx1"/>
              </a:solidFill>
            </a:endParaRPr>
          </a:p>
          <a:p>
            <a:r>
              <a:rPr lang="en-US" sz="2600" dirty="0">
                <a:solidFill>
                  <a:schemeClr val="tx1"/>
                </a:solidFill>
                <a:latin typeface="Arial" panose="020B0604020202020204" pitchFamily="34" charset="0"/>
                <a:cs typeface="Arial" panose="020B0604020202020204" pitchFamily="34" charset="0"/>
              </a:rPr>
              <a:t>Modifications/restrictions on an individual’s ability to access the community, restrictions within a residential or service setting, or any limitation to the person’s freedom, must be supported by a specific assessed health and/or safety need, and documented in the individual’s IPOS. </a:t>
            </a:r>
          </a:p>
          <a:p>
            <a:pPr marL="0" indent="0">
              <a:buNone/>
            </a:pPr>
            <a:endParaRPr lang="en-US" sz="2600" dirty="0">
              <a:solidFill>
                <a:schemeClr val="tx1"/>
              </a:solidFill>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The presence of a restriction or modification in the IPOS does not impact whether a Behavior Treatment Plan (BTP) is required, nor does the existence of a BTP relieve the case manager of developing HCBS compliant restrictions in the individuals IPOS.</a:t>
            </a:r>
          </a:p>
          <a:p>
            <a:pPr marL="0" indent="0">
              <a:buNone/>
            </a:pPr>
            <a:endParaRPr lang="en-US" sz="2600" dirty="0">
              <a:solidFill>
                <a:schemeClr val="tx1"/>
              </a:solidFill>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S</a:t>
            </a:r>
            <a:r>
              <a:rPr lang="en-US" sz="2600" dirty="0">
                <a:solidFill>
                  <a:schemeClr val="tx1"/>
                </a:solidFill>
                <a:effectLst/>
                <a:latin typeface="Arial" panose="020B0604020202020204" pitchFamily="34" charset="0"/>
                <a:cs typeface="Arial" panose="020B0604020202020204" pitchFamily="34" charset="0"/>
              </a:rPr>
              <a:t>etting-wide restrictions cannot be imposed </a:t>
            </a:r>
            <a:r>
              <a:rPr lang="en-US" sz="2600" dirty="0">
                <a:solidFill>
                  <a:schemeClr val="tx1"/>
                </a:solidFill>
                <a:latin typeface="Arial" panose="020B0604020202020204" pitchFamily="34" charset="0"/>
                <a:cs typeface="Arial" panose="020B0604020202020204" pitchFamily="34" charset="0"/>
              </a:rPr>
              <a:t>u</a:t>
            </a:r>
            <a:r>
              <a:rPr lang="en-US" sz="2600" dirty="0">
                <a:solidFill>
                  <a:schemeClr val="tx1"/>
                </a:solidFill>
                <a:effectLst/>
                <a:latin typeface="Arial" panose="020B0604020202020204" pitchFamily="34" charset="0"/>
                <a:cs typeface="Arial" panose="020B0604020202020204" pitchFamily="34" charset="0"/>
              </a:rPr>
              <a:t>nder any circumstances.</a:t>
            </a:r>
          </a:p>
          <a:p>
            <a:pPr lvl="1"/>
            <a:r>
              <a:rPr lang="en-US" sz="2600" dirty="0">
                <a:solidFill>
                  <a:schemeClr val="tx1"/>
                </a:solidFill>
                <a:latin typeface="Arial" panose="020B0604020202020204" pitchFamily="34" charset="0"/>
                <a:cs typeface="Arial" panose="020B0604020202020204" pitchFamily="34" charset="0"/>
              </a:rPr>
              <a:t>E.g., A</a:t>
            </a:r>
            <a:r>
              <a:rPr lang="en-US" sz="2600" dirty="0">
                <a:solidFill>
                  <a:schemeClr val="tx1"/>
                </a:solidFill>
                <a:effectLst/>
                <a:latin typeface="Arial" panose="020B0604020202020204" pitchFamily="34" charset="0"/>
                <a:cs typeface="Arial" panose="020B0604020202020204" pitchFamily="34" charset="0"/>
              </a:rPr>
              <a:t> setting may not restrict access to the kitchen or the kitchen cupboards for all residents, because one person requires a modification in this area</a:t>
            </a:r>
            <a:r>
              <a:rPr lang="en-US" sz="2600" i="1" dirty="0">
                <a:solidFill>
                  <a:schemeClr val="tx1"/>
                </a:solidFill>
                <a:effectLst/>
                <a:latin typeface="Arial" panose="020B0604020202020204" pitchFamily="34" charset="0"/>
                <a:cs typeface="Arial" panose="020B0604020202020204" pitchFamily="34" charset="0"/>
              </a:rPr>
              <a:t>.</a:t>
            </a:r>
          </a:p>
          <a:p>
            <a:pPr lvl="1"/>
            <a:endParaRPr lang="en-US" sz="2600" i="1" dirty="0">
              <a:solidFill>
                <a:schemeClr val="tx1"/>
              </a:solidFill>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Individuals must have access to snacks they enjoy at any time, unless there’s a modification in their IPOS.</a:t>
            </a:r>
          </a:p>
          <a:p>
            <a:endParaRPr lang="en-US" dirty="0"/>
          </a:p>
        </p:txBody>
      </p:sp>
    </p:spTree>
    <p:extLst>
      <p:ext uri="{BB962C8B-B14F-4D97-AF65-F5344CB8AC3E}">
        <p14:creationId xmlns:p14="http://schemas.microsoft.com/office/powerpoint/2010/main" val="1284600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6C743-DDE1-5C28-9D70-FDE1F9B38E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A0FE3-FB17-2B4B-3F4F-9A01718FA323}"/>
              </a:ext>
            </a:extLst>
          </p:cNvPr>
          <p:cNvSpPr>
            <a:spLocks noGrp="1"/>
          </p:cNvSpPr>
          <p:nvPr>
            <p:ph type="title"/>
          </p:nvPr>
        </p:nvSpPr>
        <p:spPr>
          <a:xfrm>
            <a:off x="0" y="1"/>
            <a:ext cx="9876138" cy="1325564"/>
          </a:xfrm>
        </p:spPr>
        <p:txBody>
          <a:bodyPr>
            <a:normAutofit/>
          </a:bodyPr>
          <a:lstStyle/>
          <a:p>
            <a:r>
              <a:rPr lang="en-US" sz="4000" dirty="0"/>
              <a:t>   Modifications/Restrictions</a:t>
            </a:r>
          </a:p>
        </p:txBody>
      </p:sp>
      <p:sp>
        <p:nvSpPr>
          <p:cNvPr id="3" name="Content Placeholder 2">
            <a:extLst>
              <a:ext uri="{FF2B5EF4-FFF2-40B4-BE49-F238E27FC236}">
                <a16:creationId xmlns:a16="http://schemas.microsoft.com/office/drawing/2014/main" id="{35600A50-D3DD-62D5-47EB-BB70377C219C}"/>
              </a:ext>
            </a:extLst>
          </p:cNvPr>
          <p:cNvSpPr>
            <a:spLocks noGrp="1"/>
          </p:cNvSpPr>
          <p:nvPr>
            <p:ph idx="1"/>
          </p:nvPr>
        </p:nvSpPr>
        <p:spPr>
          <a:xfrm>
            <a:off x="144379" y="1866122"/>
            <a:ext cx="11855116" cy="4823436"/>
          </a:xfrm>
        </p:spPr>
        <p:txBody>
          <a:bodyPr>
            <a:normAutofit/>
          </a:bodyPr>
          <a:lstStyle/>
          <a:p>
            <a:r>
              <a:rPr lang="en-US" sz="2000" b="0" i="0" u="none" dirty="0">
                <a:solidFill>
                  <a:schemeClr val="tx1"/>
                </a:solidFill>
                <a:effectLst/>
                <a:ea typeface="ＭＳ Ｐゴシック"/>
              </a:rPr>
              <a:t>If the individual’s ability to access the community is restricted, or there are restrictions within a setting that impact compliance with HCBS requirements, the following must be documented in th</a:t>
            </a:r>
            <a:r>
              <a:rPr lang="en-US" sz="2000" dirty="0">
                <a:solidFill>
                  <a:schemeClr val="tx1"/>
                </a:solidFill>
                <a:ea typeface="ＭＳ Ｐゴシック"/>
              </a:rPr>
              <a:t>e individual’s IPOS:</a:t>
            </a:r>
            <a:endParaRPr lang="en-US" sz="2000" b="0" i="0" u="none" dirty="0">
              <a:solidFill>
                <a:schemeClr val="tx1"/>
              </a:solidFill>
              <a:effectLst/>
            </a:endParaRPr>
          </a:p>
          <a:p>
            <a:pPr lvl="1"/>
            <a:r>
              <a:rPr lang="en-US" sz="2000" dirty="0">
                <a:solidFill>
                  <a:schemeClr val="tx1"/>
                </a:solidFill>
                <a:ea typeface="ＭＳ Ｐゴシック"/>
              </a:rPr>
              <a:t>The </a:t>
            </a:r>
            <a:r>
              <a:rPr lang="en-US" sz="2000" b="0" i="0" u="none" dirty="0">
                <a:solidFill>
                  <a:schemeClr val="tx1"/>
                </a:solidFill>
                <a:effectLst/>
                <a:ea typeface="ＭＳ Ｐゴシック"/>
              </a:rPr>
              <a:t>specific and individualized assessed safety or health need.</a:t>
            </a:r>
          </a:p>
          <a:p>
            <a:pPr lvl="1"/>
            <a:endParaRPr lang="en-US" sz="2000" b="0" i="0" u="none" dirty="0">
              <a:solidFill>
                <a:schemeClr val="tx1"/>
              </a:solidFill>
              <a:effectLst/>
              <a:ea typeface="ＭＳ Ｐゴシック"/>
            </a:endParaRPr>
          </a:p>
          <a:p>
            <a:r>
              <a:rPr lang="en-US" sz="2000" dirty="0">
                <a:ea typeface="ＭＳ Ｐゴシック"/>
              </a:rPr>
              <a:t>When</a:t>
            </a:r>
            <a:r>
              <a:rPr lang="en-US" sz="2000" dirty="0">
                <a:solidFill>
                  <a:schemeClr val="tx1"/>
                </a:solidFill>
                <a:ea typeface="ＭＳ Ｐゴシック"/>
              </a:rPr>
              <a:t> modifications/restrictions are recommended, the following must be documented in the individual’s IPOS:</a:t>
            </a:r>
            <a:endParaRPr lang="en-US" sz="2000" b="0" i="0" u="none" dirty="0">
              <a:solidFill>
                <a:schemeClr val="tx1"/>
              </a:solidFill>
              <a:effectLst/>
              <a:ea typeface="ＭＳ Ｐゴシック"/>
            </a:endParaRPr>
          </a:p>
          <a:p>
            <a:pPr lvl="1"/>
            <a:r>
              <a:rPr lang="en-US" sz="2000" dirty="0">
                <a:solidFill>
                  <a:schemeClr val="tx1"/>
                </a:solidFill>
                <a:ea typeface="ＭＳ Ｐゴシック"/>
              </a:rPr>
              <a:t>T</a:t>
            </a:r>
            <a:r>
              <a:rPr lang="en-US" sz="2000" b="0" i="0" u="none" dirty="0">
                <a:solidFill>
                  <a:schemeClr val="tx1"/>
                </a:solidFill>
                <a:effectLst/>
                <a:ea typeface="ＭＳ Ｐゴシック"/>
              </a:rPr>
              <a:t>he positive interventions and supports used prior to any modification</a:t>
            </a:r>
            <a:r>
              <a:rPr lang="en-US" sz="2000" dirty="0">
                <a:solidFill>
                  <a:schemeClr val="tx1"/>
                </a:solidFill>
                <a:ea typeface="ＭＳ Ｐゴシック"/>
              </a:rPr>
              <a:t>.</a:t>
            </a:r>
            <a:endParaRPr lang="en-US" sz="2000" b="0" i="0" u="none" dirty="0">
              <a:solidFill>
                <a:schemeClr val="tx1"/>
              </a:solidFill>
              <a:effectLst/>
              <a:ea typeface="ＭＳ Ｐゴシック"/>
            </a:endParaRPr>
          </a:p>
          <a:p>
            <a:pPr lvl="1"/>
            <a:r>
              <a:rPr lang="en-US" sz="2000" dirty="0">
                <a:solidFill>
                  <a:schemeClr val="tx1"/>
                </a:solidFill>
                <a:ea typeface="ＭＳ Ｐゴシック"/>
              </a:rPr>
              <a:t>L</a:t>
            </a:r>
            <a:r>
              <a:rPr lang="en-US" sz="2000" b="0" i="0" u="none" dirty="0">
                <a:solidFill>
                  <a:schemeClr val="tx1"/>
                </a:solidFill>
                <a:effectLst/>
                <a:ea typeface="ＭＳ Ｐゴシック"/>
              </a:rPr>
              <a:t>ess intrusive methods of meeting the need, that have been tried but did not work.</a:t>
            </a:r>
            <a:r>
              <a:rPr lang="en-US" sz="2000" dirty="0">
                <a:solidFill>
                  <a:schemeClr val="tx1"/>
                </a:solidFill>
                <a:ea typeface="ＭＳ Ｐゴシック"/>
              </a:rPr>
              <a:t> </a:t>
            </a:r>
          </a:p>
          <a:p>
            <a:pPr lvl="1"/>
            <a:r>
              <a:rPr lang="en-US" sz="2000" b="0" i="0" u="none" dirty="0">
                <a:solidFill>
                  <a:schemeClr val="tx1"/>
                </a:solidFill>
                <a:effectLst/>
                <a:ea typeface="ＭＳ Ｐゴシック"/>
              </a:rPr>
              <a:t>A clear description of the condition that is directly proportionate to the specific assessed need.</a:t>
            </a:r>
          </a:p>
          <a:p>
            <a:pPr lvl="1"/>
            <a:r>
              <a:rPr lang="en-US" sz="2000" kern="100" dirty="0">
                <a:effectLst/>
                <a:ea typeface="Aptos" panose="020B0004020202020204" pitchFamily="34" charset="0"/>
              </a:rPr>
              <a:t>Identify services or supports that will be provided to support the development of skills, to reduce the need for modification of the HCBS Final Rule.</a:t>
            </a:r>
          </a:p>
          <a:p>
            <a:pPr marL="457200" lvl="1" indent="0">
              <a:buNone/>
            </a:pPr>
            <a:endParaRPr lang="en-US" sz="2500" b="0" i="0" u="none" dirty="0">
              <a:solidFill>
                <a:schemeClr val="tx1"/>
              </a:solidFill>
              <a:effectLst/>
              <a:ea typeface="ＭＳ Ｐゴシック"/>
            </a:endParaRPr>
          </a:p>
          <a:p>
            <a:endParaRPr lang="en-US" dirty="0"/>
          </a:p>
        </p:txBody>
      </p:sp>
    </p:spTree>
    <p:extLst>
      <p:ext uri="{BB962C8B-B14F-4D97-AF65-F5344CB8AC3E}">
        <p14:creationId xmlns:p14="http://schemas.microsoft.com/office/powerpoint/2010/main" val="4244086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31B0D-790B-272B-DAAB-1172D17B8F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93030B-4660-A3BD-9496-0F092D315FBD}"/>
              </a:ext>
            </a:extLst>
          </p:cNvPr>
          <p:cNvSpPr>
            <a:spLocks noGrp="1"/>
          </p:cNvSpPr>
          <p:nvPr>
            <p:ph type="title"/>
          </p:nvPr>
        </p:nvSpPr>
        <p:spPr>
          <a:xfrm>
            <a:off x="0" y="1"/>
            <a:ext cx="9876138" cy="1325564"/>
          </a:xfrm>
        </p:spPr>
        <p:txBody>
          <a:bodyPr>
            <a:normAutofit/>
          </a:bodyPr>
          <a:lstStyle/>
          <a:p>
            <a:r>
              <a:rPr lang="en-US" sz="4000" dirty="0"/>
              <a:t>   Modifications/Restrictions</a:t>
            </a:r>
          </a:p>
        </p:txBody>
      </p:sp>
      <p:sp>
        <p:nvSpPr>
          <p:cNvPr id="3" name="Content Placeholder 2">
            <a:extLst>
              <a:ext uri="{FF2B5EF4-FFF2-40B4-BE49-F238E27FC236}">
                <a16:creationId xmlns:a16="http://schemas.microsoft.com/office/drawing/2014/main" id="{73E176AB-1DDD-C683-62A8-65D346437EBC}"/>
              </a:ext>
            </a:extLst>
          </p:cNvPr>
          <p:cNvSpPr>
            <a:spLocks noGrp="1"/>
          </p:cNvSpPr>
          <p:nvPr>
            <p:ph idx="1"/>
          </p:nvPr>
        </p:nvSpPr>
        <p:spPr>
          <a:xfrm>
            <a:off x="0" y="1402024"/>
            <a:ext cx="11855116" cy="4870089"/>
          </a:xfrm>
        </p:spPr>
        <p:txBody>
          <a:bodyPr>
            <a:normAutofit fontScale="85000" lnSpcReduction="20000"/>
          </a:bodyPr>
          <a:lstStyle/>
          <a:p>
            <a:pPr marL="457200" lvl="1" indent="0">
              <a:buNone/>
            </a:pPr>
            <a:endParaRPr lang="en-US" sz="2800" b="0" i="0" u="none" dirty="0">
              <a:solidFill>
                <a:schemeClr val="tx1"/>
              </a:solidFill>
              <a:effectLst/>
              <a:ea typeface="ＭＳ Ｐゴシック"/>
            </a:endParaRPr>
          </a:p>
          <a:p>
            <a:pPr marL="0" indent="0">
              <a:buNone/>
            </a:pPr>
            <a:r>
              <a:rPr lang="en-US" dirty="0">
                <a:solidFill>
                  <a:schemeClr val="tx1"/>
                </a:solidFill>
              </a:rPr>
              <a:t>The IPOS must also identify/document:</a:t>
            </a:r>
          </a:p>
          <a:p>
            <a:pPr marL="0" indent="0">
              <a:buNone/>
            </a:pPr>
            <a:endParaRPr lang="en-US" sz="2000" dirty="0">
              <a:solidFill>
                <a:schemeClr val="tx1"/>
              </a:solidFill>
            </a:endParaRPr>
          </a:p>
          <a:p>
            <a:r>
              <a:rPr lang="en-US" dirty="0"/>
              <a:t>Regular collection and review of data, to measure the ongoing effectiveness of the restriction.</a:t>
            </a:r>
          </a:p>
          <a:p>
            <a:r>
              <a:rPr lang="en-US" dirty="0"/>
              <a:t>Established time limits for periodic reviews, to determine if the restriction is still necessary or can be terminated.</a:t>
            </a:r>
          </a:p>
          <a:p>
            <a:r>
              <a:rPr lang="en-US" dirty="0"/>
              <a:t>Documented fade or titration plan that gradually reduces or eliminates the restriction over time.</a:t>
            </a:r>
          </a:p>
          <a:p>
            <a:r>
              <a:rPr lang="en-US" dirty="0"/>
              <a:t>Informed consent of the person to the proposed restriction.</a:t>
            </a:r>
          </a:p>
          <a:p>
            <a:r>
              <a:rPr lang="en-US" dirty="0"/>
              <a:t>An assurance that the restriction itself will not cause harm to the person. </a:t>
            </a:r>
          </a:p>
          <a:p>
            <a:r>
              <a:rPr lang="en-US" dirty="0"/>
              <a:t>Restrictions must be reviewed no less than quarterly, to ensure the restriction is having the desired effect, and to reduce or eliminate restrictions that are no longer needed.</a:t>
            </a:r>
          </a:p>
          <a:p>
            <a:endParaRPr lang="en-US" dirty="0"/>
          </a:p>
        </p:txBody>
      </p:sp>
    </p:spTree>
    <p:extLst>
      <p:ext uri="{BB962C8B-B14F-4D97-AF65-F5344CB8AC3E}">
        <p14:creationId xmlns:p14="http://schemas.microsoft.com/office/powerpoint/2010/main" val="839201700"/>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8CE20-2614-144C-0793-8DEBF5ADA368}"/>
              </a:ext>
            </a:extLst>
          </p:cNvPr>
          <p:cNvSpPr>
            <a:spLocks noGrp="1"/>
          </p:cNvSpPr>
          <p:nvPr>
            <p:ph type="title"/>
          </p:nvPr>
        </p:nvSpPr>
        <p:spPr>
          <a:xfrm>
            <a:off x="0" y="1"/>
            <a:ext cx="9876138" cy="1325564"/>
          </a:xfrm>
        </p:spPr>
        <p:txBody>
          <a:bodyPr>
            <a:normAutofit/>
          </a:bodyPr>
          <a:lstStyle/>
          <a:p>
            <a:r>
              <a:rPr lang="en-US" sz="4000" dirty="0"/>
              <a:t>   Joint Guidance Document- 2024</a:t>
            </a:r>
          </a:p>
        </p:txBody>
      </p:sp>
      <p:sp>
        <p:nvSpPr>
          <p:cNvPr id="3" name="Content Placeholder 2">
            <a:extLst>
              <a:ext uri="{FF2B5EF4-FFF2-40B4-BE49-F238E27FC236}">
                <a16:creationId xmlns:a16="http://schemas.microsoft.com/office/drawing/2014/main" id="{0F6720F6-C649-2785-697D-9468D5C89AD2}"/>
              </a:ext>
            </a:extLst>
          </p:cNvPr>
          <p:cNvSpPr>
            <a:spLocks noGrp="1"/>
          </p:cNvSpPr>
          <p:nvPr>
            <p:ph idx="1"/>
          </p:nvPr>
        </p:nvSpPr>
        <p:spPr>
          <a:xfrm>
            <a:off x="256673" y="1507958"/>
            <a:ext cx="11790947" cy="5149516"/>
          </a:xfrm>
        </p:spPr>
        <p:txBody>
          <a:bodyPr/>
          <a:lstStyle/>
          <a:p>
            <a:pPr marL="0" indent="0">
              <a:buNone/>
            </a:pPr>
            <a:r>
              <a:rPr lang="en-US" sz="2600" dirty="0">
                <a:solidFill>
                  <a:schemeClr val="tx1"/>
                </a:solidFill>
                <a:latin typeface="Arial" panose="020B0604020202020204" pitchFamily="34" charset="0"/>
                <a:cs typeface="Arial" panose="020B0604020202020204" pitchFamily="34" charset="0"/>
              </a:rPr>
              <a:t>The updated JGD includes three areas not explicitly addressed in the previous version from 2017:</a:t>
            </a:r>
          </a:p>
          <a:p>
            <a:r>
              <a:rPr lang="en-US" sz="2600" dirty="0">
                <a:solidFill>
                  <a:schemeClr val="tx1"/>
                </a:solidFill>
                <a:latin typeface="Arial" panose="020B0604020202020204" pitchFamily="34" charset="0"/>
                <a:cs typeface="Arial" panose="020B0604020202020204" pitchFamily="34" charset="0"/>
              </a:rPr>
              <a:t>Legally Mandated Rights - A person’s rights, resulting from the age of majority (18 or 21 years of age) may not be infringed upon unless a restriction that meets modification requirements is present in the individual’s IPOS. Examples of age-related rights are: </a:t>
            </a:r>
          </a:p>
          <a:p>
            <a:pPr lvl="1"/>
            <a:r>
              <a:rPr lang="en-US" sz="2600" dirty="0">
                <a:solidFill>
                  <a:schemeClr val="tx1"/>
                </a:solidFill>
                <a:latin typeface="Arial" panose="020B0604020202020204" pitchFamily="34" charset="0"/>
                <a:cs typeface="Arial" panose="020B0604020202020204" pitchFamily="34" charset="0"/>
              </a:rPr>
              <a:t>Voting. </a:t>
            </a:r>
          </a:p>
          <a:p>
            <a:pPr lvl="1"/>
            <a:r>
              <a:rPr lang="en-US" sz="2600" dirty="0">
                <a:solidFill>
                  <a:schemeClr val="tx1"/>
                </a:solidFill>
                <a:latin typeface="Arial" panose="020B0604020202020204" pitchFamily="34" charset="0"/>
                <a:cs typeface="Arial" panose="020B0604020202020204" pitchFamily="34" charset="0"/>
              </a:rPr>
              <a:t>Access to alcohol or cigarettes.</a:t>
            </a:r>
          </a:p>
          <a:p>
            <a:pPr lvl="1"/>
            <a:r>
              <a:rPr lang="en-US" sz="2600" dirty="0">
                <a:solidFill>
                  <a:schemeClr val="tx1"/>
                </a:solidFill>
                <a:latin typeface="Arial" panose="020B0604020202020204" pitchFamily="34" charset="0"/>
                <a:cs typeface="Arial" panose="020B0604020202020204" pitchFamily="34" charset="0"/>
              </a:rPr>
              <a:t>Attainment of a driver’s license or vehicle.</a:t>
            </a:r>
          </a:p>
          <a:p>
            <a:endParaRPr lang="en-US" dirty="0"/>
          </a:p>
        </p:txBody>
      </p:sp>
    </p:spTree>
    <p:extLst>
      <p:ext uri="{BB962C8B-B14F-4D97-AF65-F5344CB8AC3E}">
        <p14:creationId xmlns:p14="http://schemas.microsoft.com/office/powerpoint/2010/main" val="882979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F9FE8-4A75-09B2-2D09-C57A3266B7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D9390C-0DE7-1FF9-CAFA-4E3A2EDCA481}"/>
              </a:ext>
            </a:extLst>
          </p:cNvPr>
          <p:cNvSpPr>
            <a:spLocks noGrp="1"/>
          </p:cNvSpPr>
          <p:nvPr>
            <p:ph type="title"/>
          </p:nvPr>
        </p:nvSpPr>
        <p:spPr>
          <a:xfrm>
            <a:off x="0" y="1"/>
            <a:ext cx="9876138" cy="1325564"/>
          </a:xfrm>
        </p:spPr>
        <p:txBody>
          <a:bodyPr>
            <a:normAutofit/>
          </a:bodyPr>
          <a:lstStyle/>
          <a:p>
            <a:r>
              <a:rPr lang="en-US" sz="4000" dirty="0"/>
              <a:t>   Joint Guidance Document- 2024 (Cont’d)</a:t>
            </a:r>
          </a:p>
        </p:txBody>
      </p:sp>
      <p:sp>
        <p:nvSpPr>
          <p:cNvPr id="3" name="Content Placeholder 2">
            <a:extLst>
              <a:ext uri="{FF2B5EF4-FFF2-40B4-BE49-F238E27FC236}">
                <a16:creationId xmlns:a16="http://schemas.microsoft.com/office/drawing/2014/main" id="{C0CE2408-87FA-9435-912A-FF61D0F74CC4}"/>
              </a:ext>
            </a:extLst>
          </p:cNvPr>
          <p:cNvSpPr>
            <a:spLocks noGrp="1"/>
          </p:cNvSpPr>
          <p:nvPr>
            <p:ph idx="1"/>
          </p:nvPr>
        </p:nvSpPr>
        <p:spPr>
          <a:xfrm>
            <a:off x="256673" y="1507958"/>
            <a:ext cx="11790947" cy="5149516"/>
          </a:xfrm>
        </p:spPr>
        <p:txBody>
          <a:bodyPr/>
          <a:lstStyle/>
          <a:p>
            <a:r>
              <a:rPr lang="en-US" sz="2400" dirty="0">
                <a:solidFill>
                  <a:schemeClr val="tx1"/>
                </a:solidFill>
                <a:latin typeface="Arial" panose="020B0604020202020204" pitchFamily="34" charset="0"/>
                <a:cs typeface="Arial" panose="020B0604020202020204" pitchFamily="34" charset="0"/>
              </a:rPr>
              <a:t>Use of video cameras for surveillance is prohibited.</a:t>
            </a:r>
          </a:p>
          <a:p>
            <a:pPr lvl="1"/>
            <a:r>
              <a:rPr lang="en-US" dirty="0">
                <a:solidFill>
                  <a:schemeClr val="tx1"/>
                </a:solidFill>
                <a:latin typeface="Arial" panose="020B0604020202020204" pitchFamily="34" charset="0"/>
                <a:cs typeface="Arial" panose="020B0604020202020204" pitchFamily="34" charset="0"/>
              </a:rPr>
              <a:t>Video cameras can be used in areas not used by residents (E.g., business office) if the camera is fixed in its position and is facing such a way that it cannot inadvertently record waiver participants.</a:t>
            </a:r>
          </a:p>
          <a:p>
            <a:pPr lvl="1"/>
            <a:r>
              <a:rPr lang="en-US" dirty="0">
                <a:solidFill>
                  <a:schemeClr val="tx1"/>
                </a:solidFill>
                <a:latin typeface="Arial" panose="020B0604020202020204" pitchFamily="34" charset="0"/>
                <a:cs typeface="Arial" panose="020B0604020202020204" pitchFamily="34" charset="0"/>
              </a:rPr>
              <a:t>Cameras that are part of an external security system are permitted.</a:t>
            </a:r>
          </a:p>
          <a:p>
            <a:pPr lvl="1"/>
            <a:endParaRPr lang="en-US"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Marijuana-</a:t>
            </a:r>
            <a:r>
              <a:rPr lang="en-US" sz="2400" dirty="0"/>
              <a:t>r</a:t>
            </a:r>
            <a:r>
              <a:rPr lang="en-US" sz="2400" dirty="0">
                <a:solidFill>
                  <a:schemeClr val="tx1"/>
                </a:solidFill>
                <a:latin typeface="Arial" panose="020B0604020202020204" pitchFamily="34" charset="0"/>
                <a:cs typeface="Arial" panose="020B0604020202020204" pitchFamily="34" charset="0"/>
              </a:rPr>
              <a:t>ecreational and medicinal use of marijuana is legal in Michigan, but not legal in federal law:</a:t>
            </a:r>
          </a:p>
          <a:p>
            <a:pPr lvl="1"/>
            <a:r>
              <a:rPr lang="en-US" dirty="0">
                <a:solidFill>
                  <a:schemeClr val="tx1"/>
                </a:solidFill>
                <a:latin typeface="Arial" panose="020B0604020202020204" pitchFamily="34" charset="0"/>
                <a:cs typeface="Arial" panose="020B0604020202020204" pitchFamily="34" charset="0"/>
              </a:rPr>
              <a:t>Settings cannot be required to allow waiver participants to store or use marijuana on the premises of the setting.</a:t>
            </a:r>
          </a:p>
          <a:p>
            <a:pPr lvl="1"/>
            <a:r>
              <a:rPr lang="en-US" dirty="0">
                <a:solidFill>
                  <a:schemeClr val="tx1"/>
                </a:solidFill>
                <a:latin typeface="Arial" panose="020B0604020202020204" pitchFamily="34" charset="0"/>
                <a:cs typeface="Arial" panose="020B0604020202020204" pitchFamily="34" charset="0"/>
              </a:rPr>
              <a:t>Settings cannot restrict a waiver participants use off the premises unless there is a restriction in the individual’s IPOS that is consistent with modification requirements.</a:t>
            </a:r>
          </a:p>
          <a:p>
            <a:endParaRPr lang="en-US" dirty="0"/>
          </a:p>
        </p:txBody>
      </p:sp>
    </p:spTree>
    <p:extLst>
      <p:ext uri="{BB962C8B-B14F-4D97-AF65-F5344CB8AC3E}">
        <p14:creationId xmlns:p14="http://schemas.microsoft.com/office/powerpoint/2010/main" val="2313720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21695-7ECD-FEFF-89E7-37402B6D9DD4}"/>
              </a:ext>
            </a:extLst>
          </p:cNvPr>
          <p:cNvSpPr>
            <a:spLocks noGrp="1"/>
          </p:cNvSpPr>
          <p:nvPr>
            <p:ph type="title"/>
          </p:nvPr>
        </p:nvSpPr>
        <p:spPr>
          <a:xfrm>
            <a:off x="0" y="1"/>
            <a:ext cx="98761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811F2527-2A41-8EBC-E59D-1D199FBD3EAC}"/>
              </a:ext>
            </a:extLst>
          </p:cNvPr>
          <p:cNvSpPr>
            <a:spLocks noGrp="1"/>
          </p:cNvSpPr>
          <p:nvPr>
            <p:ph idx="1"/>
          </p:nvPr>
        </p:nvSpPr>
        <p:spPr>
          <a:xfrm>
            <a:off x="838200" y="1716258"/>
            <a:ext cx="10411265" cy="4446637"/>
          </a:xfrm>
        </p:spPr>
        <p:txBody>
          <a:bodyPr/>
          <a:lstStyle/>
          <a:p>
            <a:pPr marL="0" indent="0">
              <a:buNone/>
            </a:pPr>
            <a:r>
              <a:rPr lang="en-US" sz="3200" dirty="0">
                <a:solidFill>
                  <a:schemeClr val="tx1"/>
                </a:solidFill>
                <a:latin typeface="Arial" panose="020B0604020202020204" pitchFamily="34" charset="0"/>
                <a:cs typeface="Arial" panose="020B0604020202020204" pitchFamily="34" charset="0"/>
              </a:rPr>
              <a:t>True or False</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dirty="0">
                <a:solidFill>
                  <a:schemeClr val="tx1"/>
                </a:solidFill>
                <a:latin typeface="Arial" panose="020B0604020202020204" pitchFamily="34" charset="0"/>
                <a:cs typeface="Arial" panose="020B0604020202020204" pitchFamily="34" charset="0"/>
              </a:rPr>
              <a:t>The </a:t>
            </a:r>
            <a:r>
              <a:rPr lang="en-US" sz="3200" dirty="0"/>
              <a:t>JGD</a:t>
            </a:r>
            <a:r>
              <a:rPr lang="en-US" sz="3200" dirty="0">
                <a:solidFill>
                  <a:schemeClr val="tx1"/>
                </a:solidFill>
                <a:latin typeface="Arial" panose="020B0604020202020204" pitchFamily="34" charset="0"/>
                <a:cs typeface="Arial" panose="020B0604020202020204" pitchFamily="34" charset="0"/>
              </a:rPr>
              <a:t> was updated in 2024 to address issues arisen since the original document was issued in 2017.</a:t>
            </a:r>
          </a:p>
          <a:p>
            <a:endParaRPr lang="en-US" dirty="0"/>
          </a:p>
        </p:txBody>
      </p:sp>
    </p:spTree>
    <p:extLst>
      <p:ext uri="{BB962C8B-B14F-4D97-AF65-F5344CB8AC3E}">
        <p14:creationId xmlns:p14="http://schemas.microsoft.com/office/powerpoint/2010/main" val="29416428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1DAF2-3630-0396-44F6-D5A702794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5FCD4E-671D-813E-D7E1-36E78263FC33}"/>
              </a:ext>
            </a:extLst>
          </p:cNvPr>
          <p:cNvSpPr>
            <a:spLocks noGrp="1"/>
          </p:cNvSpPr>
          <p:nvPr>
            <p:ph type="title"/>
          </p:nvPr>
        </p:nvSpPr>
        <p:spPr>
          <a:xfrm>
            <a:off x="0" y="1"/>
            <a:ext cx="9876138" cy="1325564"/>
          </a:xfrm>
        </p:spPr>
        <p:txBody>
          <a:bodyPr>
            <a:normAutofit/>
          </a:bodyPr>
          <a:lstStyle/>
          <a:p>
            <a:r>
              <a:rPr lang="en-US" sz="4000" dirty="0"/>
              <a:t>   Knowledge Checkpoint</a:t>
            </a:r>
          </a:p>
        </p:txBody>
      </p:sp>
      <p:sp>
        <p:nvSpPr>
          <p:cNvPr id="3" name="Content Placeholder 2">
            <a:extLst>
              <a:ext uri="{FF2B5EF4-FFF2-40B4-BE49-F238E27FC236}">
                <a16:creationId xmlns:a16="http://schemas.microsoft.com/office/drawing/2014/main" id="{35862649-EB97-3D80-E220-D7A11FB77100}"/>
              </a:ext>
            </a:extLst>
          </p:cNvPr>
          <p:cNvSpPr>
            <a:spLocks noGrp="1"/>
          </p:cNvSpPr>
          <p:nvPr>
            <p:ph idx="1"/>
          </p:nvPr>
        </p:nvSpPr>
        <p:spPr>
          <a:xfrm>
            <a:off x="838200" y="1716258"/>
            <a:ext cx="10411265" cy="4446637"/>
          </a:xfrm>
        </p:spPr>
        <p:txBody>
          <a:bodyPr/>
          <a:lstStyle/>
          <a:p>
            <a:pPr marL="0" indent="0">
              <a:buNone/>
            </a:pPr>
            <a:r>
              <a:rPr lang="en-US" sz="3200" dirty="0">
                <a:solidFill>
                  <a:schemeClr val="tx1"/>
                </a:solidFill>
                <a:latin typeface="Arial" panose="020B0604020202020204" pitchFamily="34" charset="0"/>
                <a:cs typeface="Arial" panose="020B0604020202020204" pitchFamily="34" charset="0"/>
              </a:rPr>
              <a:t>True or False</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dirty="0">
                <a:solidFill>
                  <a:schemeClr val="tx1"/>
                </a:solidFill>
                <a:latin typeface="Arial" panose="020B0604020202020204" pitchFamily="34" charset="0"/>
                <a:cs typeface="Arial" panose="020B0604020202020204" pitchFamily="34" charset="0"/>
              </a:rPr>
              <a:t>The JGD was updated in 2024 to address issues arisen since the original document was issued in 2017.</a:t>
            </a:r>
          </a:p>
          <a:p>
            <a:pPr marL="0" indent="0">
              <a:buNone/>
            </a:pPr>
            <a:endParaRPr lang="en-US" sz="3200" dirty="0"/>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b="1" dirty="0"/>
              <a:t>True</a:t>
            </a:r>
            <a:endParaRPr lang="en-US" sz="3200" b="1"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463895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A7A40-3716-0D8C-1A92-F02C6805686F}"/>
              </a:ext>
            </a:extLst>
          </p:cNvPr>
          <p:cNvSpPr>
            <a:spLocks noGrp="1"/>
          </p:cNvSpPr>
          <p:nvPr>
            <p:ph type="title"/>
          </p:nvPr>
        </p:nvSpPr>
        <p:spPr>
          <a:xfrm>
            <a:off x="0" y="1"/>
            <a:ext cx="9876138" cy="1325564"/>
          </a:xfrm>
        </p:spPr>
        <p:txBody>
          <a:bodyPr>
            <a:normAutofit/>
          </a:bodyPr>
          <a:lstStyle/>
          <a:p>
            <a:r>
              <a:rPr lang="en-US" sz="4000" dirty="0"/>
              <a:t>   Examples of Problematic Setting </a:t>
            </a:r>
            <a:br>
              <a:rPr lang="en-US" sz="4000" dirty="0"/>
            </a:br>
            <a:r>
              <a:rPr lang="en-US" sz="4000" dirty="0"/>
              <a:t>   Practices</a:t>
            </a:r>
          </a:p>
        </p:txBody>
      </p:sp>
      <p:sp>
        <p:nvSpPr>
          <p:cNvPr id="3" name="Content Placeholder 2">
            <a:extLst>
              <a:ext uri="{FF2B5EF4-FFF2-40B4-BE49-F238E27FC236}">
                <a16:creationId xmlns:a16="http://schemas.microsoft.com/office/drawing/2014/main" id="{DB814890-15DD-A9B5-08D2-38EB78A4BCCF}"/>
              </a:ext>
            </a:extLst>
          </p:cNvPr>
          <p:cNvSpPr>
            <a:spLocks noGrp="1"/>
          </p:cNvSpPr>
          <p:nvPr>
            <p:ph idx="1"/>
          </p:nvPr>
        </p:nvSpPr>
        <p:spPr>
          <a:xfrm>
            <a:off x="176463" y="1996751"/>
            <a:ext cx="12015537" cy="4628637"/>
          </a:xfrm>
        </p:spPr>
        <p:txBody>
          <a:bodyPr>
            <a:normAutofit/>
          </a:bodyPr>
          <a:lstStyle/>
          <a:p>
            <a:r>
              <a:rPr lang="en-US" sz="2800" dirty="0">
                <a:solidFill>
                  <a:schemeClr val="tx1"/>
                </a:solidFill>
                <a:latin typeface="Arial" panose="020B0604020202020204" pitchFamily="34" charset="0"/>
                <a:ea typeface="+mn-lt"/>
                <a:cs typeface="Arial" panose="020B0604020202020204" pitchFamily="34" charset="0"/>
              </a:rPr>
              <a:t>Imposing limitations on the individual’s freedom of movement within the setting, or access to food, and food preparation utensils and appliances, without corresponding documentation in the IPOS. </a:t>
            </a:r>
          </a:p>
          <a:p>
            <a:pPr marL="0" indent="0">
              <a:buNone/>
            </a:pPr>
            <a:endParaRPr lang="en-US" sz="2800" dirty="0">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ea typeface="+mn-lt"/>
                <a:cs typeface="Arial" panose="020B0604020202020204" pitchFamily="34" charset="0"/>
              </a:rPr>
              <a:t>Imposing restrictions on the individual’s ability to leave the home, without corresponding documentation in the IPOS.</a:t>
            </a:r>
          </a:p>
          <a:p>
            <a:endParaRPr lang="en-US" sz="28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00679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6054B-8E3A-51A0-10D6-93567B00A4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40DB3-F080-4559-C0B9-5E01EE43C16B}"/>
              </a:ext>
            </a:extLst>
          </p:cNvPr>
          <p:cNvSpPr>
            <a:spLocks noGrp="1"/>
          </p:cNvSpPr>
          <p:nvPr>
            <p:ph type="title"/>
          </p:nvPr>
        </p:nvSpPr>
        <p:spPr>
          <a:xfrm>
            <a:off x="0" y="1"/>
            <a:ext cx="9876138" cy="1325564"/>
          </a:xfrm>
        </p:spPr>
        <p:txBody>
          <a:bodyPr>
            <a:normAutofit/>
          </a:bodyPr>
          <a:lstStyle/>
          <a:p>
            <a:r>
              <a:rPr lang="en-US" sz="4000" dirty="0"/>
              <a:t>   Examples of Problematic Setting </a:t>
            </a:r>
            <a:br>
              <a:rPr lang="en-US" sz="4000" dirty="0"/>
            </a:br>
            <a:r>
              <a:rPr lang="en-US" sz="4000" dirty="0"/>
              <a:t>   Practices</a:t>
            </a:r>
          </a:p>
        </p:txBody>
      </p:sp>
      <p:sp>
        <p:nvSpPr>
          <p:cNvPr id="3" name="Content Placeholder 2">
            <a:extLst>
              <a:ext uri="{FF2B5EF4-FFF2-40B4-BE49-F238E27FC236}">
                <a16:creationId xmlns:a16="http://schemas.microsoft.com/office/drawing/2014/main" id="{A5E92E91-8B1B-A9CF-93B5-63073FACC169}"/>
              </a:ext>
            </a:extLst>
          </p:cNvPr>
          <p:cNvSpPr>
            <a:spLocks noGrp="1"/>
          </p:cNvSpPr>
          <p:nvPr>
            <p:ph idx="1"/>
          </p:nvPr>
        </p:nvSpPr>
        <p:spPr>
          <a:xfrm>
            <a:off x="176463" y="1518069"/>
            <a:ext cx="12015537" cy="5107319"/>
          </a:xfrm>
        </p:spPr>
        <p:txBody>
          <a:bodyPr>
            <a:normAutofit/>
          </a:bodyPr>
          <a:lstStyle/>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ea typeface="+mn-lt"/>
                <a:cs typeface="Arial" panose="020B0604020202020204" pitchFamily="34" charset="0"/>
              </a:rPr>
              <a:t>Physical barriers, such as fencing and locked gates, or delayed-exit doors, that prevent individuals from accessing the community without corresponding documentation in the IPOS.</a:t>
            </a:r>
          </a:p>
          <a:p>
            <a:endParaRPr lang="en-US" sz="2800" dirty="0">
              <a:solidFill>
                <a:schemeClr val="tx1"/>
              </a:solidFill>
              <a:latin typeface="Arial" panose="020B0604020202020204" pitchFamily="34" charset="0"/>
              <a:ea typeface="+mn-lt"/>
              <a:cs typeface="Arial" panose="020B0604020202020204" pitchFamily="34" charset="0"/>
            </a:endParaRPr>
          </a:p>
          <a:p>
            <a:r>
              <a:rPr lang="en-US" sz="2800" dirty="0">
                <a:solidFill>
                  <a:schemeClr val="tx1"/>
                </a:solidFill>
                <a:latin typeface="Arial" panose="020B0604020202020204" pitchFamily="34" charset="0"/>
                <a:ea typeface="+mn-lt"/>
                <a:cs typeface="Arial" panose="020B0604020202020204" pitchFamily="34" charset="0"/>
              </a:rPr>
              <a:t>A lack of regular opportunities for individuals to interact meaningfully with persons in the community who do not receive services.</a:t>
            </a:r>
            <a:endParaRPr lang="en-US" sz="28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9023433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7DAF1-DAF0-E4F9-AB18-DE49BED98E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45FD1-CD0C-2B45-BCA7-F70B84D4DBD8}"/>
              </a:ext>
            </a:extLst>
          </p:cNvPr>
          <p:cNvSpPr>
            <a:spLocks noGrp="1"/>
          </p:cNvSpPr>
          <p:nvPr>
            <p:ph type="title"/>
          </p:nvPr>
        </p:nvSpPr>
        <p:spPr>
          <a:xfrm>
            <a:off x="0" y="1"/>
            <a:ext cx="9876138" cy="1325564"/>
          </a:xfrm>
        </p:spPr>
        <p:txBody>
          <a:bodyPr>
            <a:normAutofit/>
          </a:bodyPr>
          <a:lstStyle/>
          <a:p>
            <a:r>
              <a:rPr lang="en-US" sz="4000" dirty="0"/>
              <a:t>    Application Process for New HCBS    </a:t>
            </a:r>
            <a:br>
              <a:rPr lang="en-US" sz="4000" dirty="0"/>
            </a:br>
            <a:r>
              <a:rPr lang="en-US" sz="4000" dirty="0"/>
              <a:t>    Providers</a:t>
            </a:r>
          </a:p>
        </p:txBody>
      </p:sp>
      <p:sp>
        <p:nvSpPr>
          <p:cNvPr id="3" name="Content Placeholder 2">
            <a:extLst>
              <a:ext uri="{FF2B5EF4-FFF2-40B4-BE49-F238E27FC236}">
                <a16:creationId xmlns:a16="http://schemas.microsoft.com/office/drawing/2014/main" id="{9F97ACA5-FFA4-D979-FE4E-97942CCFECA9}"/>
              </a:ext>
            </a:extLst>
          </p:cNvPr>
          <p:cNvSpPr>
            <a:spLocks noGrp="1"/>
          </p:cNvSpPr>
          <p:nvPr>
            <p:ph idx="1"/>
          </p:nvPr>
        </p:nvSpPr>
        <p:spPr>
          <a:xfrm>
            <a:off x="176463" y="1518069"/>
            <a:ext cx="12015537" cy="5107319"/>
          </a:xfrm>
        </p:spPr>
        <p:txBody>
          <a:bodyPr>
            <a:normAutofit/>
          </a:bodyPr>
          <a:lstStyle/>
          <a:p>
            <a:pPr>
              <a:spcBef>
                <a:spcPts val="0"/>
              </a:spcBef>
            </a:pPr>
            <a:r>
              <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rPr>
              <a:t>MDHHS</a:t>
            </a:r>
            <a:r>
              <a:rPr lang="en-US" sz="2600" dirty="0">
                <a:solidFill>
                  <a:schemeClr val="tx1"/>
                </a:solidFill>
                <a:latin typeface="Arial" panose="020B0604020202020204" pitchFamily="34" charset="0"/>
                <a:ea typeface="Calibri" panose="020F0502020204030204" pitchFamily="34" charset="0"/>
                <a:cs typeface="Arial" panose="020B0604020202020204" pitchFamily="34" charset="0"/>
              </a:rPr>
              <a:t> introduced a </a:t>
            </a:r>
            <a:r>
              <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rPr>
              <a:t>“close the front door” policy in October 2017. To ensure compliance with implementation of the HCBS rule, the Prepaid Inpatient Health Plan (PIHP) must conduct </a:t>
            </a:r>
            <a:r>
              <a:rPr lang="en-US" sz="2600" dirty="0">
                <a:solidFill>
                  <a:schemeClr val="tx1"/>
                </a:solidFill>
                <a:latin typeface="Arial" panose="020B0604020202020204" pitchFamily="34" charset="0"/>
                <a:cs typeface="Arial" panose="020B0604020202020204" pitchFamily="34" charset="0"/>
              </a:rPr>
              <a:t>the HCBS New Provider Assessment.</a:t>
            </a:r>
          </a:p>
          <a:p>
            <a:pPr>
              <a:spcBef>
                <a:spcPts val="0"/>
              </a:spcBef>
            </a:pPr>
            <a:endParaRPr lang="en-US" sz="2600" dirty="0">
              <a:solidFill>
                <a:schemeClr val="tx1"/>
              </a:solidFill>
              <a:latin typeface="Arial" panose="020B0604020202020204" pitchFamily="34" charset="0"/>
              <a:cs typeface="Arial" panose="020B0604020202020204" pitchFamily="34" charset="0"/>
            </a:endParaRPr>
          </a:p>
          <a:p>
            <a:pPr>
              <a:spcBef>
                <a:spcPts val="0"/>
              </a:spcBef>
            </a:pPr>
            <a:r>
              <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rPr>
              <a:t>A setting is considered new if any of the following apply:</a:t>
            </a:r>
          </a:p>
          <a:p>
            <a:pPr lvl="1">
              <a:spcBef>
                <a:spcPts val="0"/>
              </a:spcBef>
            </a:pPr>
            <a:r>
              <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rPr>
              <a:t>The setting/provider does not currently contract with the Community Mental Health Service Programs (CMHSP)/PIHP.</a:t>
            </a:r>
          </a:p>
          <a:p>
            <a:pPr lvl="1">
              <a:spcBef>
                <a:spcPts val="0"/>
              </a:spcBef>
            </a:pPr>
            <a:r>
              <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rPr>
              <a:t>A current contract provider begins to offer a new service.</a:t>
            </a:r>
          </a:p>
          <a:p>
            <a:pPr lvl="1">
              <a:spcBef>
                <a:spcPts val="0"/>
              </a:spcBef>
            </a:pPr>
            <a:r>
              <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rPr>
              <a:t>A current contract provider changes the location of the setting where services are provided.</a:t>
            </a:r>
          </a:p>
          <a:p>
            <a:pPr lvl="1">
              <a:spcBef>
                <a:spcPts val="0"/>
              </a:spcBef>
            </a:pPr>
            <a:r>
              <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rPr>
              <a:t>There’s a new licensee for the setting, even when the services or location remain the same.</a:t>
            </a:r>
          </a:p>
          <a:p>
            <a:pPr marL="150876" indent="0">
              <a:spcBef>
                <a:spcPts val="0"/>
              </a:spcBef>
              <a:spcAft>
                <a:spcPts val="0"/>
              </a:spcAft>
              <a:buNone/>
            </a:pPr>
            <a:endParaRPr lang="en-US" sz="2600" dirty="0">
              <a:solidFill>
                <a:schemeClr val="tx1"/>
              </a:solidFill>
              <a:latin typeface="Arial" panose="020B0604020202020204" pitchFamily="34" charset="0"/>
              <a:cs typeface="Arial" panose="020B0604020202020204" pitchFamily="34" charset="0"/>
            </a:endParaRPr>
          </a:p>
          <a:p>
            <a:pPr marL="265176" indent="0">
              <a:spcBef>
                <a:spcPts val="0"/>
              </a:spcBef>
              <a:spcAft>
                <a:spcPts val="0"/>
              </a:spcAft>
              <a:buNone/>
            </a:pPr>
            <a:endPar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233751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2A3A0-C722-3380-3987-6B2681CB1272}"/>
              </a:ext>
            </a:extLst>
          </p:cNvPr>
          <p:cNvSpPr>
            <a:spLocks noGrp="1"/>
          </p:cNvSpPr>
          <p:nvPr>
            <p:ph type="title"/>
          </p:nvPr>
        </p:nvSpPr>
        <p:spPr>
          <a:xfrm>
            <a:off x="0" y="1"/>
            <a:ext cx="9876138" cy="1325564"/>
          </a:xfrm>
        </p:spPr>
        <p:txBody>
          <a:bodyPr>
            <a:normAutofit/>
          </a:bodyPr>
          <a:lstStyle/>
          <a:p>
            <a:r>
              <a:rPr lang="en-US" sz="4000" dirty="0"/>
              <a:t>   HCBS Final Rule</a:t>
            </a:r>
          </a:p>
        </p:txBody>
      </p:sp>
      <p:sp>
        <p:nvSpPr>
          <p:cNvPr id="3" name="Content Placeholder 2">
            <a:extLst>
              <a:ext uri="{FF2B5EF4-FFF2-40B4-BE49-F238E27FC236}">
                <a16:creationId xmlns:a16="http://schemas.microsoft.com/office/drawing/2014/main" id="{8E923591-29F2-E78B-ABBF-6D5BB58537A3}"/>
              </a:ext>
            </a:extLst>
          </p:cNvPr>
          <p:cNvSpPr>
            <a:spLocks noGrp="1"/>
          </p:cNvSpPr>
          <p:nvPr>
            <p:ph idx="1"/>
          </p:nvPr>
        </p:nvSpPr>
        <p:spPr>
          <a:xfrm>
            <a:off x="465221" y="1716505"/>
            <a:ext cx="11293642" cy="4876800"/>
          </a:xfrm>
        </p:spPr>
        <p:txBody>
          <a:bodyPr>
            <a:normAutofit/>
          </a:bodyPr>
          <a:lstStyle/>
          <a:p>
            <a:pPr marL="0" indent="0">
              <a:buNone/>
            </a:pPr>
            <a:r>
              <a:rPr lang="en-US" sz="3200" dirty="0">
                <a:solidFill>
                  <a:schemeClr val="tx1"/>
                </a:solidFill>
                <a:latin typeface="Arial" panose="020B0604020202020204" pitchFamily="34" charset="0"/>
                <a:cs typeface="Arial" panose="020B0604020202020204" pitchFamily="34" charset="0"/>
              </a:rPr>
              <a:t>Requires that Medicaid-funded services and supports be integrated into, and support, full access to the greater community. This includes opportunities to seek employment and work in competitive, integrated settings, engage in community life, control personal resources, and receive services in the community to the same degree of access as individuals not receiving such services and supports. </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lgn="r">
              <a:buNone/>
            </a:pPr>
            <a:r>
              <a:rPr lang="en-US" sz="3200" dirty="0">
                <a:solidFill>
                  <a:schemeClr val="tx1"/>
                </a:solidFill>
                <a:latin typeface="Arial" panose="020B0604020202020204" pitchFamily="34" charset="0"/>
                <a:cs typeface="Arial" panose="020B0604020202020204" pitchFamily="34" charset="0"/>
              </a:rPr>
              <a:t>42 CFR 441.700 et. seq.</a:t>
            </a:r>
            <a:endParaRPr lang="en-US" sz="3200" dirty="0">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66164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7EA5C-3CB5-23FA-60C3-352A1E9AC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1142EB-A8C0-08D9-2929-518A15154C44}"/>
              </a:ext>
            </a:extLst>
          </p:cNvPr>
          <p:cNvSpPr>
            <a:spLocks noGrp="1"/>
          </p:cNvSpPr>
          <p:nvPr>
            <p:ph type="title"/>
          </p:nvPr>
        </p:nvSpPr>
        <p:spPr>
          <a:xfrm>
            <a:off x="0" y="1"/>
            <a:ext cx="9876138" cy="1325564"/>
          </a:xfrm>
        </p:spPr>
        <p:txBody>
          <a:bodyPr>
            <a:normAutofit/>
          </a:bodyPr>
          <a:lstStyle/>
          <a:p>
            <a:r>
              <a:rPr lang="en-US" sz="4000" dirty="0"/>
              <a:t>   Application Process for New HCBS  </a:t>
            </a:r>
            <a:br>
              <a:rPr lang="en-US" sz="4000" dirty="0"/>
            </a:br>
            <a:r>
              <a:rPr lang="en-US" sz="4000" dirty="0"/>
              <a:t>   Providers</a:t>
            </a:r>
          </a:p>
        </p:txBody>
      </p:sp>
      <p:sp>
        <p:nvSpPr>
          <p:cNvPr id="3" name="Content Placeholder 2">
            <a:extLst>
              <a:ext uri="{FF2B5EF4-FFF2-40B4-BE49-F238E27FC236}">
                <a16:creationId xmlns:a16="http://schemas.microsoft.com/office/drawing/2014/main" id="{8CBAFD02-F15E-795D-82B2-3FA8A233B0A6}"/>
              </a:ext>
            </a:extLst>
          </p:cNvPr>
          <p:cNvSpPr>
            <a:spLocks noGrp="1"/>
          </p:cNvSpPr>
          <p:nvPr>
            <p:ph idx="1"/>
          </p:nvPr>
        </p:nvSpPr>
        <p:spPr>
          <a:xfrm>
            <a:off x="176463" y="1518069"/>
            <a:ext cx="12015537" cy="5107319"/>
          </a:xfrm>
        </p:spPr>
        <p:txBody>
          <a:bodyPr>
            <a:normAutofit/>
          </a:bodyPr>
          <a:lstStyle/>
          <a:p>
            <a:pPr marL="150876" indent="0">
              <a:spcBef>
                <a:spcPts val="0"/>
              </a:spcBef>
              <a:spcAft>
                <a:spcPts val="0"/>
              </a:spcAft>
              <a:buNone/>
            </a:pPr>
            <a:endParaRPr lang="en-US" sz="2600" dirty="0">
              <a:solidFill>
                <a:schemeClr val="tx1"/>
              </a:solidFill>
              <a:latin typeface="Arial" panose="020B0604020202020204" pitchFamily="34" charset="0"/>
              <a:cs typeface="Arial" panose="020B0604020202020204" pitchFamily="34" charset="0"/>
            </a:endParaRPr>
          </a:p>
          <a:p>
            <a:pPr marL="493776">
              <a:spcBef>
                <a:spcPts val="0"/>
              </a:spcBef>
              <a:spcAft>
                <a:spcPts val="0"/>
              </a:spcAft>
            </a:pPr>
            <a:r>
              <a:rPr lang="en-US" sz="2600" dirty="0">
                <a:solidFill>
                  <a:schemeClr val="tx1"/>
                </a:solidFill>
                <a:latin typeface="Arial" panose="020B0604020202020204" pitchFamily="34" charset="0"/>
                <a:cs typeface="Arial" panose="020B0604020202020204" pitchFamily="34" charset="0"/>
              </a:rPr>
              <a:t>The CMHSP/PIHP may provide provisional approval to the new provider, if the setting does not qualify for Heightened </a:t>
            </a:r>
            <a:r>
              <a:rPr lang="en-US" sz="2600" dirty="0"/>
              <a:t>S</a:t>
            </a:r>
            <a:r>
              <a:rPr lang="en-US" sz="2600" dirty="0">
                <a:solidFill>
                  <a:schemeClr val="tx1"/>
                </a:solidFill>
                <a:latin typeface="Arial" panose="020B0604020202020204" pitchFamily="34" charset="0"/>
                <a:cs typeface="Arial" panose="020B0604020202020204" pitchFamily="34" charset="0"/>
              </a:rPr>
              <a:t>crutiny (HS), and does not have any restrictive policies or physical barriers.</a:t>
            </a:r>
          </a:p>
          <a:p>
            <a:pPr marL="493776">
              <a:spcBef>
                <a:spcPts val="0"/>
              </a:spcBef>
              <a:spcAft>
                <a:spcPts val="0"/>
              </a:spcAft>
            </a:pPr>
            <a:endParaRPr lang="en-US" sz="2600" dirty="0">
              <a:effectLst/>
              <a:ea typeface="Calibri" panose="020F0502020204030204" pitchFamily="34" charset="0"/>
            </a:endParaRPr>
          </a:p>
          <a:p>
            <a:pPr marL="493776">
              <a:spcBef>
                <a:spcPts val="0"/>
              </a:spcBef>
            </a:pPr>
            <a:r>
              <a:rPr lang="en-US" sz="2600" dirty="0">
                <a:ea typeface="Calibri" panose="020F0502020204030204" pitchFamily="34" charset="0"/>
              </a:rPr>
              <a:t>MDHHS introduced a “close the front door” policy in October 2017. To ensure compliance with the implementation of the HCBS rule, the PIHP must conduct </a:t>
            </a:r>
            <a:r>
              <a:rPr lang="en-US" sz="2600" dirty="0"/>
              <a:t>the HCBS New Provider Assessment.</a:t>
            </a:r>
          </a:p>
          <a:p>
            <a:pPr marL="493776">
              <a:spcBef>
                <a:spcPts val="0"/>
              </a:spcBef>
            </a:pPr>
            <a:endParaRPr lang="en-US" sz="2600" dirty="0"/>
          </a:p>
          <a:p>
            <a:pPr marL="265176" indent="0">
              <a:spcBef>
                <a:spcPts val="0"/>
              </a:spcBef>
              <a:buNone/>
            </a:pPr>
            <a:endParaRPr lang="en-US" sz="2600" dirty="0"/>
          </a:p>
          <a:p>
            <a:pPr marL="493776">
              <a:spcBef>
                <a:spcPts val="0"/>
              </a:spcBef>
              <a:spcAft>
                <a:spcPts val="0"/>
              </a:spcAft>
            </a:pPr>
            <a:endPar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9520806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8D940-9F89-54DE-0EFE-3B3938306C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41E63A-7D41-F750-1D4E-4A387BF275B7}"/>
              </a:ext>
            </a:extLst>
          </p:cNvPr>
          <p:cNvSpPr>
            <a:spLocks noGrp="1"/>
          </p:cNvSpPr>
          <p:nvPr>
            <p:ph type="title"/>
          </p:nvPr>
        </p:nvSpPr>
        <p:spPr>
          <a:xfrm>
            <a:off x="0" y="1"/>
            <a:ext cx="10347158" cy="1325564"/>
          </a:xfrm>
        </p:spPr>
        <p:txBody>
          <a:bodyPr>
            <a:normAutofit/>
          </a:bodyPr>
          <a:lstStyle/>
          <a:p>
            <a:r>
              <a:rPr lang="en-US" sz="4000" dirty="0"/>
              <a:t>   Application Process for New HCBS </a:t>
            </a:r>
            <a:br>
              <a:rPr lang="en-US" sz="4000" dirty="0"/>
            </a:br>
            <a:r>
              <a:rPr lang="en-US" sz="4000" dirty="0"/>
              <a:t>   Providers</a:t>
            </a:r>
          </a:p>
        </p:txBody>
      </p:sp>
      <p:sp>
        <p:nvSpPr>
          <p:cNvPr id="3" name="Content Placeholder 2">
            <a:extLst>
              <a:ext uri="{FF2B5EF4-FFF2-40B4-BE49-F238E27FC236}">
                <a16:creationId xmlns:a16="http://schemas.microsoft.com/office/drawing/2014/main" id="{13329574-1FF0-FE31-1E2E-189EE8724600}"/>
              </a:ext>
            </a:extLst>
          </p:cNvPr>
          <p:cNvSpPr>
            <a:spLocks noGrp="1"/>
          </p:cNvSpPr>
          <p:nvPr>
            <p:ph idx="1"/>
          </p:nvPr>
        </p:nvSpPr>
        <p:spPr>
          <a:xfrm>
            <a:off x="176463" y="1518070"/>
            <a:ext cx="12015537" cy="4854738"/>
          </a:xfrm>
        </p:spPr>
        <p:txBody>
          <a:bodyPr>
            <a:normAutofit lnSpcReduction="10000"/>
          </a:bodyPr>
          <a:lstStyle/>
          <a:p>
            <a:pPr marL="436626" indent="-285750">
              <a:spcBef>
                <a:spcPts val="0"/>
              </a:spcBef>
              <a:spcAft>
                <a:spcPts val="0"/>
              </a:spcAft>
            </a:pPr>
            <a:r>
              <a:rPr lang="en-US" sz="2600" dirty="0">
                <a:solidFill>
                  <a:schemeClr val="tx1"/>
                </a:solidFill>
                <a:latin typeface="Arial" panose="020B0604020202020204" pitchFamily="34" charset="0"/>
                <a:cs typeface="Arial" panose="020B0604020202020204" pitchFamily="34" charset="0"/>
              </a:rPr>
              <a:t>For settings found to be restrictive in any way or determined to require HS, the CMHSP/PIHP completes a provisional approval consultation with MDHHS. For these settings, </a:t>
            </a:r>
            <a:r>
              <a:rPr lang="en-US" sz="2600" dirty="0"/>
              <a:t>p</a:t>
            </a:r>
            <a:r>
              <a:rPr lang="en-US" sz="2600" dirty="0">
                <a:solidFill>
                  <a:schemeClr val="tx1"/>
                </a:solidFill>
                <a:latin typeface="Arial" panose="020B0604020202020204" pitchFamily="34" charset="0"/>
                <a:cs typeface="Arial" panose="020B0604020202020204" pitchFamily="34" charset="0"/>
              </a:rPr>
              <a:t>rovisional approval includes:</a:t>
            </a:r>
          </a:p>
          <a:p>
            <a:pPr marL="150876" indent="0">
              <a:spcBef>
                <a:spcPts val="0"/>
              </a:spcBef>
              <a:spcAft>
                <a:spcPts val="0"/>
              </a:spcAft>
              <a:buNone/>
            </a:pPr>
            <a:endParaRPr lang="en-US" sz="2600" dirty="0">
              <a:solidFill>
                <a:schemeClr val="tx1"/>
              </a:solidFill>
              <a:latin typeface="Arial" panose="020B0604020202020204" pitchFamily="34" charset="0"/>
              <a:cs typeface="Arial" panose="020B0604020202020204" pitchFamily="34" charset="0"/>
            </a:endParaRPr>
          </a:p>
          <a:p>
            <a:pPr marL="893826" lvl="1" indent="-285750">
              <a:spcBef>
                <a:spcPts val="0"/>
              </a:spcBef>
            </a:pPr>
            <a:r>
              <a:rPr lang="en-US" sz="2600" dirty="0">
                <a:solidFill>
                  <a:schemeClr val="tx1"/>
                </a:solidFill>
                <a:latin typeface="Arial" panose="020B0604020202020204" pitchFamily="34" charset="0"/>
                <a:cs typeface="Arial" panose="020B0604020202020204" pitchFamily="34" charset="0"/>
              </a:rPr>
              <a:t>On-site assessment of the setting’s physical structure to identify any restrictions on freedom of movement such as locked doors or gates.</a:t>
            </a:r>
          </a:p>
          <a:p>
            <a:pPr marL="608076" lvl="1" indent="0">
              <a:spcBef>
                <a:spcPts val="0"/>
              </a:spcBef>
              <a:buNone/>
            </a:pPr>
            <a:endParaRPr lang="en-US" sz="2600" dirty="0">
              <a:solidFill>
                <a:schemeClr val="tx1"/>
              </a:solidFill>
              <a:latin typeface="Arial" panose="020B0604020202020204" pitchFamily="34" charset="0"/>
              <a:cs typeface="Arial" panose="020B0604020202020204" pitchFamily="34" charset="0"/>
            </a:endParaRPr>
          </a:p>
          <a:p>
            <a:pPr marL="893826" lvl="1" indent="-285750">
              <a:spcBef>
                <a:spcPts val="0"/>
              </a:spcBef>
            </a:pPr>
            <a:r>
              <a:rPr lang="en-US" sz="2600" dirty="0">
                <a:solidFill>
                  <a:schemeClr val="tx1"/>
                </a:solidFill>
                <a:latin typeface="Arial" panose="020B0604020202020204" pitchFamily="34" charset="0"/>
                <a:cs typeface="Arial" panose="020B0604020202020204" pitchFamily="34" charset="0"/>
              </a:rPr>
              <a:t>Settings with physical restrictions must be reviewed, in consultation with MDHHS, before individuals receive services in the setting.   </a:t>
            </a:r>
          </a:p>
          <a:p>
            <a:endParaRPr lang="en-US" sz="2600" dirty="0">
              <a:solidFill>
                <a:schemeClr val="tx1"/>
              </a:solidFill>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New </a:t>
            </a:r>
            <a:r>
              <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rPr>
              <a:t>settings must be fully compliant with the HCBS rule </a:t>
            </a:r>
            <a:r>
              <a:rPr lang="en-US" sz="2600" dirty="0">
                <a:effectLst/>
                <a:latin typeface="Arial" panose="020B0604020202020204" pitchFamily="34" charset="0"/>
                <a:ea typeface="Calibri" panose="020F0502020204030204" pitchFamily="34" charset="0"/>
                <a:cs typeface="Arial" panose="020B0604020202020204" pitchFamily="34" charset="0"/>
              </a:rPr>
              <a:t>based upon an onsite review before contractual agreements can be finalized, or individuals can be placed in the setting.</a:t>
            </a:r>
            <a:endParaRPr lang="en-US" sz="2600" dirty="0">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2552655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F938E-BDB7-DED2-9AB5-6C4DD898A934}"/>
              </a:ext>
            </a:extLst>
          </p:cNvPr>
          <p:cNvSpPr>
            <a:spLocks noGrp="1"/>
          </p:cNvSpPr>
          <p:nvPr>
            <p:ph type="title"/>
          </p:nvPr>
        </p:nvSpPr>
        <p:spPr>
          <a:xfrm>
            <a:off x="0" y="1"/>
            <a:ext cx="9876138" cy="1325564"/>
          </a:xfrm>
        </p:spPr>
        <p:txBody>
          <a:bodyPr>
            <a:normAutofit/>
          </a:bodyPr>
          <a:lstStyle/>
          <a:p>
            <a:r>
              <a:rPr lang="en-US" sz="4000" dirty="0"/>
              <a:t>   Specific Case Related Questions</a:t>
            </a:r>
          </a:p>
        </p:txBody>
      </p:sp>
      <p:sp>
        <p:nvSpPr>
          <p:cNvPr id="3" name="Content Placeholder 2">
            <a:extLst>
              <a:ext uri="{FF2B5EF4-FFF2-40B4-BE49-F238E27FC236}">
                <a16:creationId xmlns:a16="http://schemas.microsoft.com/office/drawing/2014/main" id="{5FA9A639-5EE2-D20E-D420-F12E0A39DEAE}"/>
              </a:ext>
            </a:extLst>
          </p:cNvPr>
          <p:cNvSpPr>
            <a:spLocks noGrp="1"/>
          </p:cNvSpPr>
          <p:nvPr>
            <p:ph idx="1"/>
          </p:nvPr>
        </p:nvSpPr>
        <p:spPr>
          <a:xfrm>
            <a:off x="224589" y="1540042"/>
            <a:ext cx="11806990" cy="5101390"/>
          </a:xfrm>
        </p:spPr>
        <p:txBody>
          <a:bodyPr>
            <a:normAutofit/>
          </a:bodyPr>
          <a:lstStyle/>
          <a:p>
            <a:pPr marL="0" indent="0">
              <a:buNone/>
            </a:pPr>
            <a:r>
              <a:rPr lang="en-US" sz="2800" dirty="0">
                <a:solidFill>
                  <a:schemeClr val="tx1"/>
                </a:solidFill>
                <a:latin typeface="Arial" panose="020B0604020202020204" pitchFamily="34" charset="0"/>
                <a:cs typeface="Arial" panose="020B0604020202020204" pitchFamily="34" charset="0"/>
              </a:rPr>
              <a:t>CM/SCs may have questions about how to support specific individuals, </a:t>
            </a:r>
            <a:r>
              <a:rPr lang="en-US" dirty="0"/>
              <a:t>while being compliant with rule.</a:t>
            </a:r>
            <a:endParaRPr lang="en-US" sz="2800" dirty="0">
              <a:solidFill>
                <a:schemeClr val="tx1"/>
              </a:solidFill>
              <a:latin typeface="Arial" panose="020B0604020202020204" pitchFamily="34" charset="0"/>
              <a:cs typeface="Arial" panose="020B0604020202020204" pitchFamily="34" charset="0"/>
            </a:endParaRP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It is important for the CM/SC to get creative. Observe the individual on a case-by-case basis; there isn’t one solution that fits all situations. </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How solutions can be achieved will be dictated by the PCP process. </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CM/SCs should raise asks/questions to the PIHP HCBS lead if they are unsure of how to proceed or address the need.</a:t>
            </a:r>
          </a:p>
          <a:p>
            <a:endParaRPr lang="en-US" dirty="0"/>
          </a:p>
        </p:txBody>
      </p:sp>
    </p:spTree>
    <p:extLst>
      <p:ext uri="{BB962C8B-B14F-4D97-AF65-F5344CB8AC3E}">
        <p14:creationId xmlns:p14="http://schemas.microsoft.com/office/powerpoint/2010/main" val="33337297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DE9F6-4BE2-C44A-BE3C-7E3F4B179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9E75-6E8F-C1F3-800A-915A1F46FD05}"/>
              </a:ext>
            </a:extLst>
          </p:cNvPr>
          <p:cNvSpPr>
            <a:spLocks noGrp="1"/>
          </p:cNvSpPr>
          <p:nvPr>
            <p:ph type="title"/>
          </p:nvPr>
        </p:nvSpPr>
        <p:spPr>
          <a:xfrm>
            <a:off x="0" y="1"/>
            <a:ext cx="10273004" cy="1325564"/>
          </a:xfrm>
        </p:spPr>
        <p:txBody>
          <a:bodyPr>
            <a:noAutofit/>
          </a:bodyPr>
          <a:lstStyle/>
          <a:p>
            <a:r>
              <a:rPr lang="en-US" sz="4000" dirty="0"/>
              <a:t>   Transitioning from a Secured Setting to a   </a:t>
            </a:r>
            <a:br>
              <a:rPr lang="en-US" sz="4000" dirty="0"/>
            </a:br>
            <a:r>
              <a:rPr lang="en-US" sz="4000" dirty="0"/>
              <a:t>   Standard HCBS Residential Setting</a:t>
            </a:r>
          </a:p>
        </p:txBody>
      </p:sp>
      <p:sp>
        <p:nvSpPr>
          <p:cNvPr id="3" name="Content Placeholder 2">
            <a:extLst>
              <a:ext uri="{FF2B5EF4-FFF2-40B4-BE49-F238E27FC236}">
                <a16:creationId xmlns:a16="http://schemas.microsoft.com/office/drawing/2014/main" id="{CAF634E1-1A2F-6AB4-2559-333EE108DD27}"/>
              </a:ext>
            </a:extLst>
          </p:cNvPr>
          <p:cNvSpPr>
            <a:spLocks noGrp="1"/>
          </p:cNvSpPr>
          <p:nvPr>
            <p:ph idx="1"/>
          </p:nvPr>
        </p:nvSpPr>
        <p:spPr>
          <a:xfrm>
            <a:off x="224589" y="1683944"/>
            <a:ext cx="11806990" cy="4704319"/>
          </a:xfrm>
        </p:spPr>
        <p:txBody>
          <a:bodyPr>
            <a:normAutofit/>
          </a:bodyPr>
          <a:lstStyle/>
          <a:p>
            <a:pPr marL="0" indent="0">
              <a:buNone/>
            </a:pPr>
            <a:r>
              <a:rPr lang="en-US" sz="2400" b="1" dirty="0">
                <a:solidFill>
                  <a:schemeClr val="tx1"/>
                </a:solidFill>
                <a:latin typeface="Arial" panose="020B0604020202020204" pitchFamily="34" charset="0"/>
                <a:cs typeface="Arial" panose="020B0604020202020204" pitchFamily="34" charset="0"/>
              </a:rPr>
              <a:t>Eligibility for transition: </a:t>
            </a:r>
            <a:r>
              <a:rPr lang="en-US" sz="2400" dirty="0">
                <a:solidFill>
                  <a:schemeClr val="tx1"/>
                </a:solidFill>
                <a:latin typeface="Arial" panose="020B0604020202020204" pitchFamily="34" charset="0"/>
                <a:cs typeface="Arial" panose="020B0604020202020204" pitchFamily="34" charset="0"/>
              </a:rPr>
              <a:t>Individuals in secured settings should transition to a nonrestrictive HCBS residential setting when their needs and risk factors are reassessed and deemed appropriate for a less restrictive environment. </a:t>
            </a:r>
            <a:r>
              <a:rPr lang="en-US" sz="2400" dirty="0">
                <a:latin typeface="Arial" panose="020B0604020202020204" pitchFamily="34" charset="0"/>
                <a:cs typeface="Arial" panose="020B0604020202020204" pitchFamily="34" charset="0"/>
              </a:rPr>
              <a:t>Data collected as part of the modification process should be utilized when determining readiness.</a:t>
            </a:r>
          </a:p>
          <a:p>
            <a:pPr marL="0" indent="0">
              <a:buNone/>
            </a:pPr>
            <a:endParaRPr lang="en-US" sz="2400" dirty="0">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This can be determined, in part by movement through the fade plan developed when the restrictive setting was approved.</a:t>
            </a:r>
          </a:p>
          <a:p>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This step-down process does not require additional reviews by the HCBS team but follows the person-centered planning approach for determining readiness.</a:t>
            </a:r>
          </a:p>
          <a:p>
            <a:pPr marL="457200" lvl="1" indent="0">
              <a:buNone/>
            </a:pPr>
            <a:endParaRPr lang="en-US" dirty="0">
              <a:solidFill>
                <a:schemeClr val="tx1"/>
              </a:solidFill>
              <a:latin typeface="Arial" panose="020B0604020202020204" pitchFamily="34" charset="0"/>
              <a:cs typeface="Arial" panose="020B0604020202020204" pitchFamily="34" charset="0"/>
            </a:endParaRPr>
          </a:p>
          <a:p>
            <a:endParaRPr lang="en-US" dirty="0"/>
          </a:p>
        </p:txBody>
      </p:sp>
      <p:sp>
        <p:nvSpPr>
          <p:cNvPr id="4" name="TextBox 3">
            <a:extLst>
              <a:ext uri="{FF2B5EF4-FFF2-40B4-BE49-F238E27FC236}">
                <a16:creationId xmlns:a16="http://schemas.microsoft.com/office/drawing/2014/main" id="{FAADA307-5FBD-B5A6-72AB-CDE678771481}"/>
              </a:ext>
            </a:extLst>
          </p:cNvPr>
          <p:cNvSpPr txBox="1"/>
          <p:nvPr/>
        </p:nvSpPr>
        <p:spPr>
          <a:xfrm>
            <a:off x="128297" y="6388264"/>
            <a:ext cx="609755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MDHHS-Pub-2248 (8-25)</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233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ED1EB-2403-70C3-979D-7AF1EC73A9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691F97-82A3-DD39-FEC4-93D46E27E850}"/>
              </a:ext>
            </a:extLst>
          </p:cNvPr>
          <p:cNvSpPr>
            <a:spLocks noGrp="1"/>
          </p:cNvSpPr>
          <p:nvPr>
            <p:ph type="title"/>
          </p:nvPr>
        </p:nvSpPr>
        <p:spPr>
          <a:xfrm>
            <a:off x="0" y="1"/>
            <a:ext cx="10273004" cy="1325564"/>
          </a:xfrm>
        </p:spPr>
        <p:txBody>
          <a:bodyPr>
            <a:noAutofit/>
          </a:bodyPr>
          <a:lstStyle/>
          <a:p>
            <a:r>
              <a:rPr lang="en-US" sz="4000" dirty="0"/>
              <a:t>   Transitioning from a Secured Setting to a </a:t>
            </a:r>
            <a:br>
              <a:rPr lang="en-US" sz="4000" dirty="0"/>
            </a:br>
            <a:r>
              <a:rPr lang="en-US" sz="4000" dirty="0"/>
              <a:t>   Standard HCBS Residential Setting</a:t>
            </a:r>
          </a:p>
        </p:txBody>
      </p:sp>
      <p:sp>
        <p:nvSpPr>
          <p:cNvPr id="3" name="Content Placeholder 2">
            <a:extLst>
              <a:ext uri="{FF2B5EF4-FFF2-40B4-BE49-F238E27FC236}">
                <a16:creationId xmlns:a16="http://schemas.microsoft.com/office/drawing/2014/main" id="{64DD6E8C-B803-BE50-9887-0BF63A1E180D}"/>
              </a:ext>
            </a:extLst>
          </p:cNvPr>
          <p:cNvSpPr>
            <a:spLocks noGrp="1"/>
          </p:cNvSpPr>
          <p:nvPr>
            <p:ph idx="1"/>
          </p:nvPr>
        </p:nvSpPr>
        <p:spPr>
          <a:xfrm>
            <a:off x="224589" y="1540042"/>
            <a:ext cx="11806990" cy="4848222"/>
          </a:xfrm>
        </p:spPr>
        <p:txBody>
          <a:bodyPr>
            <a:normAutofit/>
          </a:bodyPr>
          <a:lstStyle/>
          <a:p>
            <a:pPr marL="457200" lvl="1" indent="0">
              <a:buNone/>
            </a:pPr>
            <a:endParaRPr lang="en-US" dirty="0">
              <a:solidFill>
                <a:schemeClr val="tx1"/>
              </a:solidFill>
              <a:latin typeface="Arial" panose="020B0604020202020204" pitchFamily="34" charset="0"/>
              <a:cs typeface="Arial" panose="020B0604020202020204" pitchFamily="34" charset="0"/>
            </a:endParaRPr>
          </a:p>
          <a:p>
            <a:r>
              <a:rPr lang="en-US" sz="2400" dirty="0"/>
              <a:t>The individual’s CM/SC and care team will review the IPOS to ensure the new setting aligns with their current needs and goals.</a:t>
            </a:r>
          </a:p>
          <a:p>
            <a:pPr marL="742950" lvl="1" indent="-285750"/>
            <a:r>
              <a:rPr lang="en-US" dirty="0"/>
              <a:t>This involves close coordination with the residential provider to facilitate a smooth transition.</a:t>
            </a:r>
          </a:p>
          <a:p>
            <a:pPr marL="0" indent="0">
              <a:buNone/>
            </a:pPr>
            <a:endParaRPr lang="en-US" sz="2400" b="1" dirty="0">
              <a:solidFill>
                <a:schemeClr val="tx1"/>
              </a:solidFill>
              <a:latin typeface="Arial" panose="020B0604020202020204" pitchFamily="34" charset="0"/>
              <a:cs typeface="Arial" panose="020B0604020202020204" pitchFamily="34" charset="0"/>
            </a:endParaRPr>
          </a:p>
          <a:p>
            <a:pPr marL="0" indent="0">
              <a:buNone/>
            </a:pPr>
            <a:r>
              <a:rPr lang="en-US" sz="2400" b="1" dirty="0">
                <a:solidFill>
                  <a:schemeClr val="tx1"/>
                </a:solidFill>
                <a:latin typeface="Arial" panose="020B0604020202020204" pitchFamily="34" charset="0"/>
                <a:cs typeface="Arial" panose="020B0604020202020204" pitchFamily="34" charset="0"/>
              </a:rPr>
              <a:t>Monitoring progress: </a:t>
            </a:r>
            <a:r>
              <a:rPr lang="en-US" sz="2400" dirty="0">
                <a:solidFill>
                  <a:schemeClr val="tx1"/>
                </a:solidFill>
                <a:latin typeface="Arial" panose="020B0604020202020204" pitchFamily="34" charset="0"/>
                <a:cs typeface="Arial" panose="020B0604020202020204" pitchFamily="34" charset="0"/>
              </a:rPr>
              <a:t>While no re-review is required, ongoing monitoring will continue to ensure the individual adjusts well to the less restrictive environment and that all safety and care measures are in place.</a:t>
            </a:r>
          </a:p>
          <a:p>
            <a:endParaRPr lang="en-US" dirty="0"/>
          </a:p>
        </p:txBody>
      </p:sp>
      <p:sp>
        <p:nvSpPr>
          <p:cNvPr id="4" name="TextBox 3">
            <a:extLst>
              <a:ext uri="{FF2B5EF4-FFF2-40B4-BE49-F238E27FC236}">
                <a16:creationId xmlns:a16="http://schemas.microsoft.com/office/drawing/2014/main" id="{F8D51C45-64FB-12DA-0F19-EF9C1CA6BB05}"/>
              </a:ext>
            </a:extLst>
          </p:cNvPr>
          <p:cNvSpPr txBox="1"/>
          <p:nvPr/>
        </p:nvSpPr>
        <p:spPr>
          <a:xfrm>
            <a:off x="128297" y="6388264"/>
            <a:ext cx="609755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MDHHS-Pub-2248 (8-25)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7285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7604F-63D5-2CC7-8EFF-716EF00FAD97}"/>
              </a:ext>
            </a:extLst>
          </p:cNvPr>
          <p:cNvSpPr>
            <a:spLocks noGrp="1"/>
          </p:cNvSpPr>
          <p:nvPr>
            <p:ph type="title"/>
          </p:nvPr>
        </p:nvSpPr>
        <p:spPr>
          <a:xfrm>
            <a:off x="0" y="1"/>
            <a:ext cx="9876138" cy="1325564"/>
          </a:xfrm>
        </p:spPr>
        <p:txBody>
          <a:bodyPr>
            <a:normAutofit/>
          </a:bodyPr>
          <a:lstStyle/>
          <a:p>
            <a:r>
              <a:rPr lang="en-US" sz="4000" dirty="0"/>
              <a:t>   HCBS Final Rule Set- Additional </a:t>
            </a:r>
            <a:br>
              <a:rPr lang="en-US" sz="4000" dirty="0"/>
            </a:br>
            <a:r>
              <a:rPr lang="en-US" sz="4000" dirty="0"/>
              <a:t>   Resources</a:t>
            </a:r>
          </a:p>
        </p:txBody>
      </p:sp>
      <p:sp>
        <p:nvSpPr>
          <p:cNvPr id="3" name="Content Placeholder 2">
            <a:extLst>
              <a:ext uri="{FF2B5EF4-FFF2-40B4-BE49-F238E27FC236}">
                <a16:creationId xmlns:a16="http://schemas.microsoft.com/office/drawing/2014/main" id="{F085F286-63F3-1C49-1542-934C26C9EBFE}"/>
              </a:ext>
            </a:extLst>
          </p:cNvPr>
          <p:cNvSpPr>
            <a:spLocks noGrp="1"/>
          </p:cNvSpPr>
          <p:nvPr>
            <p:ph idx="1"/>
          </p:nvPr>
        </p:nvSpPr>
        <p:spPr/>
        <p:txBody>
          <a:bodyPr>
            <a:normAutofit fontScale="92500" lnSpcReduction="10000"/>
          </a:bodyPr>
          <a:lstStyle/>
          <a:p>
            <a:r>
              <a:rPr lang="en-US" dirty="0">
                <a:hlinkClick r:id="rId2"/>
              </a:rPr>
              <a:t>HCBS Advocacy Coalition</a:t>
            </a:r>
            <a:endParaRPr lang="en-US" sz="2800" dirty="0">
              <a:latin typeface="Arial" panose="020B0604020202020204" pitchFamily="34" charset="0"/>
              <a:cs typeface="Arial" panose="020B0604020202020204" pitchFamily="34" charset="0"/>
            </a:endParaRPr>
          </a:p>
          <a:p>
            <a:endParaRPr lang="en-US" sz="2800" dirty="0">
              <a:effectLst/>
              <a:latin typeface="Arial" panose="020B0604020202020204" pitchFamily="34" charset="0"/>
              <a:cs typeface="Arial" panose="020B0604020202020204" pitchFamily="34" charset="0"/>
              <a:hlinkClick r:id="rId3"/>
            </a:endParaRPr>
          </a:p>
          <a:p>
            <a:r>
              <a:rPr lang="en-US" sz="2800" dirty="0">
                <a:effectLst/>
                <a:latin typeface="Arial" panose="020B0604020202020204" pitchFamily="34" charset="0"/>
                <a:cs typeface="Arial" panose="020B0604020202020204" pitchFamily="34" charset="0"/>
                <a:hlinkClick r:id="rId3"/>
              </a:rPr>
              <a:t>HCBS Settings Fact Sheet</a:t>
            </a:r>
            <a:endParaRPr lang="en-US" sz="2800" dirty="0">
              <a:effectLst/>
              <a:latin typeface="Arial" panose="020B0604020202020204" pitchFamily="34" charset="0"/>
              <a:cs typeface="Arial" panose="020B0604020202020204" pitchFamily="34" charset="0"/>
            </a:endParaRPr>
          </a:p>
          <a:p>
            <a:pPr marL="0" indent="0">
              <a:buNone/>
            </a:pP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hlinkClick r:id="rId4"/>
              </a:rPr>
              <a:t>MDHHS- HCBS Program Transition</a:t>
            </a:r>
            <a:endParaRPr lang="en-US" sz="2800" dirty="0">
              <a:latin typeface="Arial" panose="020B0604020202020204" pitchFamily="34" charset="0"/>
              <a:cs typeface="Arial" panose="020B0604020202020204" pitchFamily="34" charset="0"/>
            </a:endParaRPr>
          </a:p>
          <a:p>
            <a:pPr marL="0" indent="0">
              <a:buNone/>
            </a:pPr>
            <a:endParaRPr lang="en-US" sz="2800" dirty="0">
              <a:effectLst/>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hlinkClick r:id="rId5"/>
              </a:rPr>
              <a:t>MDHHS/LARA Joint Guidance Document</a:t>
            </a:r>
            <a:endParaRPr lang="en-US" sz="2800" dirty="0">
              <a:latin typeface="Arial" panose="020B0604020202020204" pitchFamily="34" charset="0"/>
              <a:cs typeface="Arial" panose="020B0604020202020204" pitchFamily="34" charset="0"/>
            </a:endParaRPr>
          </a:p>
          <a:p>
            <a:pPr marL="0" indent="0">
              <a:buNone/>
            </a:pPr>
            <a:endParaRPr lang="en-US" sz="2800" dirty="0">
              <a:latin typeface="Arial" panose="020B0604020202020204" pitchFamily="34" charset="0"/>
              <a:cs typeface="Arial" panose="020B0604020202020204" pitchFamily="34" charset="0"/>
            </a:endParaRPr>
          </a:p>
          <a:p>
            <a:r>
              <a:rPr lang="en-US" sz="2800" b="0" i="0" u="sng" strike="noStrike" dirty="0">
                <a:solidFill>
                  <a:srgbClr val="0563C1"/>
                </a:solidFill>
                <a:effectLst/>
                <a:latin typeface="Arial" panose="020B0604020202020204" pitchFamily="34" charset="0"/>
                <a:cs typeface="Arial" panose="020B0604020202020204" pitchFamily="34" charset="0"/>
                <a:hlinkClick r:id="rId6"/>
              </a:rPr>
              <a:t>Medicaid.gov- Guidance &amp; Additional Resources- Home &amp; Community Based Services Final Regulation</a:t>
            </a:r>
            <a:endParaRPr lang="en-US" sz="2800" b="0" i="0" u="sng" strike="noStrike" dirty="0">
              <a:solidFill>
                <a:srgbClr val="0563C1"/>
              </a:solidFill>
              <a:effectLst/>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8975496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A0FD3-305B-6662-FF95-EA87AAB8BD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ED535-9426-A998-F6AD-0BD8C512E547}"/>
              </a:ext>
            </a:extLst>
          </p:cNvPr>
          <p:cNvSpPr>
            <a:spLocks noGrp="1"/>
          </p:cNvSpPr>
          <p:nvPr>
            <p:ph type="title"/>
          </p:nvPr>
        </p:nvSpPr>
        <p:spPr>
          <a:xfrm>
            <a:off x="0" y="1170883"/>
            <a:ext cx="4209691" cy="1325563"/>
          </a:xfrm>
        </p:spPr>
        <p:txBody>
          <a:bodyPr>
            <a:normAutofit/>
          </a:bodyPr>
          <a:lstStyle/>
          <a:p>
            <a:r>
              <a:rPr lang="en-US" b="1" dirty="0"/>
              <a:t>PART 2:</a:t>
            </a:r>
          </a:p>
        </p:txBody>
      </p:sp>
      <p:sp>
        <p:nvSpPr>
          <p:cNvPr id="3" name="TextBox 2">
            <a:extLst>
              <a:ext uri="{FF2B5EF4-FFF2-40B4-BE49-F238E27FC236}">
                <a16:creationId xmlns:a16="http://schemas.microsoft.com/office/drawing/2014/main" id="{45482FF2-515D-2619-6708-C08F2054AC62}"/>
              </a:ext>
            </a:extLst>
          </p:cNvPr>
          <p:cNvSpPr txBox="1"/>
          <p:nvPr/>
        </p:nvSpPr>
        <p:spPr>
          <a:xfrm>
            <a:off x="953311" y="2801566"/>
            <a:ext cx="10597005" cy="1446550"/>
          </a:xfrm>
          <a:prstGeom prst="rect">
            <a:avLst/>
          </a:prstGeom>
          <a:noFill/>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Person-Centered Planning Instructions and Guidelines</a:t>
            </a:r>
          </a:p>
        </p:txBody>
      </p:sp>
    </p:spTree>
    <p:extLst>
      <p:ext uri="{BB962C8B-B14F-4D97-AF65-F5344CB8AC3E}">
        <p14:creationId xmlns:p14="http://schemas.microsoft.com/office/powerpoint/2010/main" val="3240120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1C38-EB4A-86D8-4AF2-F513966A38E4}"/>
              </a:ext>
            </a:extLst>
          </p:cNvPr>
          <p:cNvSpPr>
            <a:spLocks noGrp="1"/>
          </p:cNvSpPr>
          <p:nvPr>
            <p:ph type="title"/>
          </p:nvPr>
        </p:nvSpPr>
        <p:spPr>
          <a:xfrm>
            <a:off x="0" y="1"/>
            <a:ext cx="10282989" cy="1325564"/>
          </a:xfrm>
        </p:spPr>
        <p:txBody>
          <a:bodyPr>
            <a:normAutofit/>
          </a:bodyPr>
          <a:lstStyle/>
          <a:p>
            <a:r>
              <a:rPr lang="en-US" sz="4000" dirty="0"/>
              <a:t>   Michigan Mental Health Code-Definition</a:t>
            </a:r>
          </a:p>
        </p:txBody>
      </p:sp>
      <p:sp>
        <p:nvSpPr>
          <p:cNvPr id="3" name="Content Placeholder 2">
            <a:extLst>
              <a:ext uri="{FF2B5EF4-FFF2-40B4-BE49-F238E27FC236}">
                <a16:creationId xmlns:a16="http://schemas.microsoft.com/office/drawing/2014/main" id="{1643178D-8E7B-3096-6FE7-2515A1FC959B}"/>
              </a:ext>
            </a:extLst>
          </p:cNvPr>
          <p:cNvSpPr>
            <a:spLocks noGrp="1"/>
          </p:cNvSpPr>
          <p:nvPr>
            <p:ph idx="1"/>
          </p:nvPr>
        </p:nvSpPr>
        <p:spPr>
          <a:xfrm>
            <a:off x="337625" y="1603717"/>
            <a:ext cx="11422966" cy="4573246"/>
          </a:xfrm>
        </p:spPr>
        <p:txBody>
          <a:bodyPr>
            <a:normAutofit/>
          </a:bodyPr>
          <a:lstStyle/>
          <a:p>
            <a:pPr marL="0" indent="0">
              <a:buNone/>
            </a:pPr>
            <a:r>
              <a:rPr lang="en-US" sz="3200" i="1" dirty="0">
                <a:solidFill>
                  <a:schemeClr val="tx1"/>
                </a:solidFill>
                <a:latin typeface="Arial" panose="020B0604020202020204" pitchFamily="34" charset="0"/>
                <a:cs typeface="Arial" panose="020B0604020202020204" pitchFamily="34" charset="0"/>
              </a:rPr>
              <a:t>“Person-centered planning means a process for planning and supporting the individual receiving services that builds upon the individual’s capacity to engage in activities that promote community life and that honors the individual's preferences, choices, and abilities. The person‐centered planning process involves families, friends, and professionals as the individual desires or requires.”</a:t>
            </a:r>
            <a:endParaRPr lang="en-US" sz="3200" i="1" dirty="0"/>
          </a:p>
          <a:p>
            <a:pPr marL="0" indent="0">
              <a:buNone/>
            </a:pPr>
            <a:endParaRPr lang="en-US" sz="3200" i="1" dirty="0">
              <a:latin typeface="Arial" panose="020B0604020202020204" pitchFamily="34" charset="0"/>
              <a:cs typeface="Arial" panose="020B0604020202020204" pitchFamily="34" charset="0"/>
            </a:endParaRPr>
          </a:p>
          <a:p>
            <a:pPr marL="0" indent="0">
              <a:buNone/>
            </a:pPr>
            <a:r>
              <a:rPr lang="en-US" sz="3200" i="1" dirty="0"/>
              <a:t>                                                                 </a:t>
            </a:r>
            <a:r>
              <a:rPr lang="en-US" sz="3200" i="1" dirty="0">
                <a:latin typeface="Arial" panose="020B0604020202020204" pitchFamily="34" charset="0"/>
                <a:cs typeface="Arial" panose="020B0604020202020204" pitchFamily="34" charset="0"/>
              </a:rPr>
              <a:t>MCL 330.1700(g)</a:t>
            </a:r>
            <a:endParaRPr lang="en-US" sz="3200" dirty="0"/>
          </a:p>
          <a:p>
            <a:pPr marL="0" indent="0">
              <a:buNone/>
            </a:pP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43026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89625-06CC-93D5-6AE6-4C7EC82ACC24}"/>
              </a:ext>
            </a:extLst>
          </p:cNvPr>
          <p:cNvSpPr>
            <a:spLocks noGrp="1"/>
          </p:cNvSpPr>
          <p:nvPr>
            <p:ph type="title"/>
          </p:nvPr>
        </p:nvSpPr>
        <p:spPr>
          <a:xfrm>
            <a:off x="0" y="1"/>
            <a:ext cx="9876138" cy="1325564"/>
          </a:xfrm>
        </p:spPr>
        <p:txBody>
          <a:bodyPr>
            <a:normAutofit/>
          </a:bodyPr>
          <a:lstStyle/>
          <a:p>
            <a:r>
              <a:rPr lang="en-US" sz="4000" dirty="0"/>
              <a:t>   Introduction to the PCP Process</a:t>
            </a:r>
          </a:p>
        </p:txBody>
      </p:sp>
      <p:sp>
        <p:nvSpPr>
          <p:cNvPr id="3" name="Content Placeholder 2">
            <a:extLst>
              <a:ext uri="{FF2B5EF4-FFF2-40B4-BE49-F238E27FC236}">
                <a16:creationId xmlns:a16="http://schemas.microsoft.com/office/drawing/2014/main" id="{BBB49656-54A2-773F-1B98-1DFB68BFB9BD}"/>
              </a:ext>
            </a:extLst>
          </p:cNvPr>
          <p:cNvSpPr>
            <a:spLocks noGrp="1"/>
          </p:cNvSpPr>
          <p:nvPr>
            <p:ph idx="1"/>
          </p:nvPr>
        </p:nvSpPr>
        <p:spPr>
          <a:xfrm>
            <a:off x="176153" y="1873245"/>
            <a:ext cx="11662116" cy="5331124"/>
          </a:xfrm>
        </p:spPr>
        <p:txBody>
          <a:bodyPr>
            <a:normAutofit/>
          </a:bodyPr>
          <a:lstStyle/>
          <a:p>
            <a:pPr marL="0" indent="0">
              <a:buNone/>
            </a:pPr>
            <a:r>
              <a:rPr lang="en-US" sz="3300" dirty="0">
                <a:solidFill>
                  <a:schemeClr val="tx1"/>
                </a:solidFill>
                <a:latin typeface="Arial" panose="020B0604020202020204" pitchFamily="34" charset="0"/>
                <a:ea typeface="Times New Roman" panose="02020603050405020304" pitchFamily="18" charset="0"/>
                <a:cs typeface="Arial" panose="020B0604020202020204" pitchFamily="34" charset="0"/>
              </a:rPr>
              <a:t>PCP is a</a:t>
            </a:r>
            <a:r>
              <a:rPr lang="en-US" sz="3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continuous collaborative approach designed to assist an individual to plan the life they want to live (within or outside of the behavioral health system). This is the model for all interactions with individuals served. The process includes:</a:t>
            </a:r>
          </a:p>
          <a:p>
            <a:r>
              <a:rPr lang="en-US" sz="3300" dirty="0">
                <a:ea typeface="Times New Roman" panose="02020603050405020304" pitchFamily="18" charset="0"/>
              </a:rPr>
              <a:t>I</a:t>
            </a:r>
            <a:r>
              <a:rPr lang="en-US" sz="3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nformation and education.</a:t>
            </a:r>
          </a:p>
          <a:p>
            <a:r>
              <a:rPr lang="en-US" sz="3300" dirty="0">
                <a:ea typeface="Times New Roman" panose="02020603050405020304" pitchFamily="18" charset="0"/>
              </a:rPr>
              <a:t>E</a:t>
            </a:r>
            <a:r>
              <a:rPr lang="en-US" sz="3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vidence-based assessment; pre-planning. </a:t>
            </a:r>
          </a:p>
          <a:p>
            <a:r>
              <a:rPr lang="en-US" sz="3300" dirty="0">
                <a:ea typeface="Times New Roman" panose="02020603050405020304" pitchFamily="18" charset="0"/>
              </a:rPr>
              <a:t>C</a:t>
            </a:r>
            <a:r>
              <a:rPr lang="en-US" sz="3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ollaborative meetings; implementation and monitoring. </a:t>
            </a:r>
          </a:p>
          <a:p>
            <a:endParaRPr lang="en-US" sz="7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34517149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82079-D75B-B604-D041-F8B1594C91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85D12D-893F-B3D0-CC9D-8AC85043A4ED}"/>
              </a:ext>
            </a:extLst>
          </p:cNvPr>
          <p:cNvSpPr>
            <a:spLocks noGrp="1"/>
          </p:cNvSpPr>
          <p:nvPr>
            <p:ph type="title"/>
          </p:nvPr>
        </p:nvSpPr>
        <p:spPr>
          <a:xfrm>
            <a:off x="0" y="1"/>
            <a:ext cx="9876138" cy="1325564"/>
          </a:xfrm>
        </p:spPr>
        <p:txBody>
          <a:bodyPr>
            <a:normAutofit/>
          </a:bodyPr>
          <a:lstStyle/>
          <a:p>
            <a:r>
              <a:rPr lang="en-US" sz="4000" dirty="0"/>
              <a:t>   Introduction to the PCP Process</a:t>
            </a:r>
          </a:p>
        </p:txBody>
      </p:sp>
      <p:sp>
        <p:nvSpPr>
          <p:cNvPr id="3" name="Content Placeholder 2">
            <a:extLst>
              <a:ext uri="{FF2B5EF4-FFF2-40B4-BE49-F238E27FC236}">
                <a16:creationId xmlns:a16="http://schemas.microsoft.com/office/drawing/2014/main" id="{3ABE056E-E1BB-B842-FB32-DE9201713B9C}"/>
              </a:ext>
            </a:extLst>
          </p:cNvPr>
          <p:cNvSpPr>
            <a:spLocks noGrp="1"/>
          </p:cNvSpPr>
          <p:nvPr>
            <p:ph idx="1"/>
          </p:nvPr>
        </p:nvSpPr>
        <p:spPr>
          <a:xfrm>
            <a:off x="295422" y="1406106"/>
            <a:ext cx="11662116" cy="5331124"/>
          </a:xfrm>
        </p:spPr>
        <p:txBody>
          <a:bodyPr>
            <a:normAutofit fontScale="32500" lnSpcReduction="20000"/>
          </a:bodyPr>
          <a:lstStyle/>
          <a:p>
            <a:pPr marL="0" indent="0">
              <a:lnSpc>
                <a:spcPct val="120000"/>
              </a:lnSpc>
              <a:buNone/>
            </a:pPr>
            <a:r>
              <a:rPr lang="en-US" sz="7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role of any assessment utilized in PCP is to inform the planning process, propose service possibilities and medical necessity, but cannot be used to pre-determine the amount and/or type of service. </a:t>
            </a:r>
          </a:p>
          <a:p>
            <a:pPr marL="0" indent="0">
              <a:lnSpc>
                <a:spcPct val="120000"/>
              </a:lnSpc>
              <a:buNone/>
            </a:pPr>
            <a:endParaRPr lang="en-US" sz="7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pPr>
            <a:r>
              <a:rPr lang="en-US" sz="7200" dirty="0">
                <a:ea typeface="Times New Roman" panose="02020603050405020304" pitchFamily="18" charset="0"/>
              </a:rPr>
              <a:t>The Person-Centered Planning </a:t>
            </a:r>
            <a:r>
              <a:rPr lang="en-US" sz="7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process is not a point-in-time process. </a:t>
            </a:r>
            <a:r>
              <a:rPr lang="en-US" sz="7200" dirty="0">
                <a:ea typeface="Times New Roman" panose="02020603050405020304" pitchFamily="18" charset="0"/>
              </a:rPr>
              <a:t>I</a:t>
            </a:r>
            <a:r>
              <a:rPr lang="en-US" sz="7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nstead, it spans the entire time an individual receives behavioral health services, and it promotes quality of life, autonomy, presumption of competence, dignity of risk. It also supports opportunities to seek employment and work in competitive, integrated settings; engage in community life; control personal resources;</a:t>
            </a:r>
            <a:r>
              <a:rPr lang="en-US" sz="7200" dirty="0">
                <a:ea typeface="Times New Roman" panose="02020603050405020304" pitchFamily="18" charset="0"/>
              </a:rPr>
              <a:t> </a:t>
            </a:r>
            <a:r>
              <a:rPr lang="en-US" sz="7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 access the community to the same degree as individuals not receiving such services and supports. Case managers continually check in with individual, to ensure the plan continues to be relevant and effective in meeting the goals identified by the person.</a:t>
            </a:r>
          </a:p>
          <a:p>
            <a:endParaRPr lang="en-US" sz="7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1934841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53DBF-783F-27F2-A8A9-91F5E94631C6}"/>
              </a:ext>
            </a:extLst>
          </p:cNvPr>
          <p:cNvSpPr>
            <a:spLocks noGrp="1"/>
          </p:cNvSpPr>
          <p:nvPr>
            <p:ph type="title"/>
          </p:nvPr>
        </p:nvSpPr>
        <p:spPr>
          <a:xfrm>
            <a:off x="0" y="1"/>
            <a:ext cx="10235682" cy="1325564"/>
          </a:xfrm>
        </p:spPr>
        <p:txBody>
          <a:bodyPr>
            <a:normAutofit/>
          </a:bodyPr>
          <a:lstStyle/>
          <a:p>
            <a:r>
              <a:rPr lang="en-US" sz="4000" dirty="0"/>
              <a:t>   HCBS Final Rule Rights &amp; Freedoms</a:t>
            </a:r>
          </a:p>
        </p:txBody>
      </p:sp>
      <p:sp>
        <p:nvSpPr>
          <p:cNvPr id="3" name="Content Placeholder 2">
            <a:extLst>
              <a:ext uri="{FF2B5EF4-FFF2-40B4-BE49-F238E27FC236}">
                <a16:creationId xmlns:a16="http://schemas.microsoft.com/office/drawing/2014/main" id="{44401405-826A-C865-5E19-B551D8C28D54}"/>
              </a:ext>
            </a:extLst>
          </p:cNvPr>
          <p:cNvSpPr>
            <a:spLocks noGrp="1"/>
          </p:cNvSpPr>
          <p:nvPr>
            <p:ph idx="1"/>
          </p:nvPr>
        </p:nvSpPr>
        <p:spPr>
          <a:xfrm>
            <a:off x="224589" y="1575954"/>
            <a:ext cx="11742821" cy="5165558"/>
          </a:xfrm>
        </p:spPr>
        <p:txBody>
          <a:bodyPr>
            <a:normAutofit fontScale="70000" lnSpcReduction="20000"/>
          </a:bodyPr>
          <a:lstStyle/>
          <a:p>
            <a:pPr marL="0" indent="0">
              <a:buNone/>
            </a:pPr>
            <a:r>
              <a:rPr lang="en-US" sz="2800" dirty="0">
                <a:solidFill>
                  <a:schemeClr val="tx1"/>
                </a:solidFill>
                <a:latin typeface="Arial" panose="020B0604020202020204" pitchFamily="34" charset="0"/>
                <a:cs typeface="Arial" panose="020B0604020202020204" pitchFamily="34" charset="0"/>
              </a:rPr>
              <a:t>The rights and freedoms listed in the HCBS Final Rule are: </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A lease or residency agreement with comparable responsibilities and protection from eviction that tenants have under Michigan landlord/tenant law.</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Privacy in </a:t>
            </a:r>
            <a:r>
              <a:rPr lang="en-US" dirty="0"/>
              <a:t>s</a:t>
            </a:r>
            <a:r>
              <a:rPr lang="en-US" sz="2800" dirty="0">
                <a:solidFill>
                  <a:schemeClr val="tx1"/>
                </a:solidFill>
                <a:latin typeface="Arial" panose="020B0604020202020204" pitchFamily="34" charset="0"/>
                <a:cs typeface="Arial" panose="020B0604020202020204" pitchFamily="34" charset="0"/>
              </a:rPr>
              <a:t>leeping or living units lockable by the individual with only appropriate staff having keys.</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Individuals sharing units have a choice of roommate in that setting.</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Individuals have the freedom to furnish and decorate their sleeping or living units within the lease or other agreement.</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Individuals have the freedom and support to control their own schedules and activities and have access to food at any time.</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Individuals can have visitors of their choosing at any time.</a:t>
            </a:r>
          </a:p>
          <a:p>
            <a:endParaRPr lang="en-US" dirty="0"/>
          </a:p>
        </p:txBody>
      </p:sp>
    </p:spTree>
    <p:extLst>
      <p:ext uri="{BB962C8B-B14F-4D97-AF65-F5344CB8AC3E}">
        <p14:creationId xmlns:p14="http://schemas.microsoft.com/office/powerpoint/2010/main" val="5664260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DB963-FAA5-38A0-2179-8FD6570CAD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CB4D8B-B43B-C3B2-220E-8A71353CE97D}"/>
              </a:ext>
            </a:extLst>
          </p:cNvPr>
          <p:cNvSpPr>
            <a:spLocks noGrp="1"/>
          </p:cNvSpPr>
          <p:nvPr>
            <p:ph type="title"/>
          </p:nvPr>
        </p:nvSpPr>
        <p:spPr>
          <a:xfrm>
            <a:off x="0" y="1"/>
            <a:ext cx="9876138" cy="1325564"/>
          </a:xfrm>
        </p:spPr>
        <p:txBody>
          <a:bodyPr>
            <a:normAutofit/>
          </a:bodyPr>
          <a:lstStyle/>
          <a:p>
            <a:r>
              <a:rPr lang="en-US" sz="4000" dirty="0"/>
              <a:t>   Introduction to the PCP Process</a:t>
            </a:r>
          </a:p>
        </p:txBody>
      </p:sp>
      <p:sp>
        <p:nvSpPr>
          <p:cNvPr id="3" name="Content Placeholder 2">
            <a:extLst>
              <a:ext uri="{FF2B5EF4-FFF2-40B4-BE49-F238E27FC236}">
                <a16:creationId xmlns:a16="http://schemas.microsoft.com/office/drawing/2014/main" id="{CCCA23FF-6F2B-8909-E400-5C7A4C7B5FA2}"/>
              </a:ext>
            </a:extLst>
          </p:cNvPr>
          <p:cNvSpPr>
            <a:spLocks noGrp="1"/>
          </p:cNvSpPr>
          <p:nvPr>
            <p:ph idx="1"/>
          </p:nvPr>
        </p:nvSpPr>
        <p:spPr>
          <a:xfrm>
            <a:off x="295422" y="1406106"/>
            <a:ext cx="11662116" cy="5331124"/>
          </a:xfrm>
        </p:spPr>
        <p:txBody>
          <a:bodyPr>
            <a:normAutofit fontScale="47500" lnSpcReduction="20000"/>
          </a:bodyPr>
          <a:lstStyle/>
          <a:p>
            <a:pPr marL="0" indent="0">
              <a:buNone/>
            </a:pPr>
            <a:endParaRPr lang="en-US" sz="7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r>
              <a:rPr lang="en-US" sz="59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HCBS Final Rule </a:t>
            </a:r>
            <a:r>
              <a:rPr lang="en-US" sz="5900" dirty="0">
                <a:solidFill>
                  <a:schemeClr val="tx1"/>
                </a:solidFill>
                <a:latin typeface="Arial" panose="020B0604020202020204" pitchFamily="34" charset="0"/>
                <a:ea typeface="Times New Roman" panose="02020603050405020304" pitchFamily="18" charset="0"/>
                <a:cs typeface="Arial" panose="020B0604020202020204" pitchFamily="34" charset="0"/>
              </a:rPr>
              <a:t>r</a:t>
            </a:r>
            <a:r>
              <a:rPr lang="en-US" sz="59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equires that PCP be used to identify and reflect choice of services and supports funded by the mental health system. This includes opportunities to seek employment and work in individual competitive integrated settings, engage in community life, control personal resources and receive services in the community to the same degree of access as individuals not receiving such services and supports. </a:t>
            </a:r>
          </a:p>
          <a:p>
            <a:endParaRPr lang="en-US" sz="59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
                <a:srgbClr val="009D4E"/>
              </a:buClr>
              <a:buSzTx/>
              <a:buFont typeface="Arial" panose="020B0604020202020204" pitchFamily="34" charset="0"/>
              <a:buChar char="•"/>
              <a:tabLst/>
              <a:defRPr/>
            </a:pPr>
            <a:r>
              <a:rPr kumimoji="0" lang="en-US" sz="5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PCP process enables individuals to envision their desired lives, set personal goals and create actionable plans to achieve them within their communities.</a:t>
            </a:r>
          </a:p>
          <a:p>
            <a:pPr marL="228600" marR="0" lvl="0" indent="-228600" algn="l" defTabSz="914400" rtl="0" eaLnBrk="1" fontAlgn="auto" latinLnBrk="0" hangingPunct="1">
              <a:lnSpc>
                <a:spcPct val="90000"/>
              </a:lnSpc>
              <a:spcBef>
                <a:spcPts val="1000"/>
              </a:spcBef>
              <a:spcAft>
                <a:spcPts val="0"/>
              </a:spcAft>
              <a:buClr>
                <a:srgbClr val="009D4E"/>
              </a:buClr>
              <a:buSzTx/>
              <a:buFont typeface="Arial" panose="020B0604020202020204" pitchFamily="34" charset="0"/>
              <a:buChar char="•"/>
              <a:tabLst/>
              <a:defRPr/>
            </a:pPr>
            <a:endParaRPr kumimoji="0" lang="en-US" sz="5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
                <a:srgbClr val="009D4E"/>
              </a:buClr>
              <a:buSzTx/>
              <a:buFont typeface="Arial" panose="020B0604020202020204" pitchFamily="34" charset="0"/>
              <a:buChar char="•"/>
              <a:tabLst/>
              <a:defRPr/>
            </a:pPr>
            <a:r>
              <a:rPr kumimoji="0" lang="en-US" sz="5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PCP involves understanding and incorporating an individual’s goals, hopes, strengths, and preferences into a comprehensive plan.</a:t>
            </a:r>
          </a:p>
          <a:p>
            <a:endParaRPr lang="en-US" sz="59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34117338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493E8-637F-C1BB-44C6-0D03E9B95C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B5250-DDE1-B7C8-F875-E88DC1925422}"/>
              </a:ext>
            </a:extLst>
          </p:cNvPr>
          <p:cNvSpPr>
            <a:spLocks noGrp="1"/>
          </p:cNvSpPr>
          <p:nvPr>
            <p:ph type="title"/>
          </p:nvPr>
        </p:nvSpPr>
        <p:spPr>
          <a:xfrm>
            <a:off x="0" y="1"/>
            <a:ext cx="9876138" cy="1325564"/>
          </a:xfrm>
        </p:spPr>
        <p:txBody>
          <a:bodyPr>
            <a:normAutofit/>
          </a:bodyPr>
          <a:lstStyle/>
          <a:p>
            <a:r>
              <a:rPr lang="en-US" sz="4000" dirty="0"/>
              <a:t>   Introduction to the PCP Process</a:t>
            </a:r>
          </a:p>
        </p:txBody>
      </p:sp>
      <p:sp>
        <p:nvSpPr>
          <p:cNvPr id="3" name="Content Placeholder 2">
            <a:extLst>
              <a:ext uri="{FF2B5EF4-FFF2-40B4-BE49-F238E27FC236}">
                <a16:creationId xmlns:a16="http://schemas.microsoft.com/office/drawing/2014/main" id="{8F87ED1B-CF4D-242C-8DFA-AEA91E3FEDEC}"/>
              </a:ext>
            </a:extLst>
          </p:cNvPr>
          <p:cNvSpPr>
            <a:spLocks noGrp="1"/>
          </p:cNvSpPr>
          <p:nvPr>
            <p:ph idx="1"/>
          </p:nvPr>
        </p:nvSpPr>
        <p:spPr>
          <a:xfrm>
            <a:off x="197441" y="1547446"/>
            <a:ext cx="11797117" cy="5310553"/>
          </a:xfrm>
        </p:spPr>
        <p:txBody>
          <a:bodyPr>
            <a:normAutofit fontScale="92500" lnSpcReduction="10000"/>
          </a:bodyPr>
          <a:lstStyle/>
          <a:p>
            <a:r>
              <a:rPr lang="en-US" sz="3300" dirty="0">
                <a:solidFill>
                  <a:schemeClr val="tx1"/>
                </a:solidFill>
                <a:latin typeface="Arial" panose="020B0604020202020204" pitchFamily="34" charset="0"/>
                <a:cs typeface="Arial" panose="020B0604020202020204" pitchFamily="34" charset="0"/>
              </a:rPr>
              <a:t>Individuals actively participate in decision-making, problem-solving</a:t>
            </a:r>
            <a:r>
              <a:rPr lang="en-US" sz="3300" dirty="0"/>
              <a:t> </a:t>
            </a:r>
            <a:r>
              <a:rPr lang="en-US" sz="3300" dirty="0">
                <a:solidFill>
                  <a:schemeClr val="tx1"/>
                </a:solidFill>
                <a:latin typeface="Arial" panose="020B0604020202020204" pitchFamily="34" charset="0"/>
                <a:cs typeface="Arial" panose="020B0604020202020204" pitchFamily="34" charset="0"/>
              </a:rPr>
              <a:t>and monitoring their progress. They can make timely adjustments to their goals, supports</a:t>
            </a:r>
            <a:r>
              <a:rPr lang="en-US" sz="3300" dirty="0"/>
              <a:t> </a:t>
            </a:r>
            <a:r>
              <a:rPr lang="en-US" sz="3300" dirty="0">
                <a:solidFill>
                  <a:schemeClr val="tx1"/>
                </a:solidFill>
                <a:latin typeface="Arial" panose="020B0604020202020204" pitchFamily="34" charset="0"/>
                <a:cs typeface="Arial" panose="020B0604020202020204" pitchFamily="34" charset="0"/>
              </a:rPr>
              <a:t>and services as needed at </a:t>
            </a:r>
            <a:r>
              <a:rPr lang="en-US" sz="3300" dirty="0"/>
              <a:t>a</a:t>
            </a:r>
            <a:r>
              <a:rPr lang="en-US" sz="3300" dirty="0">
                <a:solidFill>
                  <a:schemeClr val="tx1"/>
                </a:solidFill>
                <a:latin typeface="Arial" panose="020B0604020202020204" pitchFamily="34" charset="0"/>
                <a:cs typeface="Arial" panose="020B0604020202020204" pitchFamily="34" charset="0"/>
              </a:rPr>
              <a:t>ny time.</a:t>
            </a:r>
          </a:p>
          <a:p>
            <a:endParaRPr lang="en-US" sz="3300" dirty="0">
              <a:solidFill>
                <a:schemeClr val="tx1"/>
              </a:solidFill>
              <a:latin typeface="Arial" panose="020B0604020202020204" pitchFamily="34" charset="0"/>
              <a:cs typeface="Arial" panose="020B0604020202020204" pitchFamily="34" charset="0"/>
            </a:endParaRPr>
          </a:p>
          <a:p>
            <a:r>
              <a:rPr lang="en-US" sz="3300" dirty="0">
                <a:solidFill>
                  <a:schemeClr val="tx1"/>
                </a:solidFill>
                <a:latin typeface="Arial" panose="020B0604020202020204" pitchFamily="34" charset="0"/>
                <a:cs typeface="Arial" panose="020B0604020202020204" pitchFamily="34" charset="0"/>
              </a:rPr>
              <a:t>PCP is a process that involves the support and input of those who care about the individual, ensuring a collaborative and inclusive approach to planning.</a:t>
            </a:r>
          </a:p>
          <a:p>
            <a:pPr marL="0" indent="0">
              <a:buNone/>
            </a:pPr>
            <a:endParaRPr lang="en-US" sz="3300" dirty="0">
              <a:solidFill>
                <a:schemeClr val="tx1"/>
              </a:solidFill>
              <a:latin typeface="Arial" panose="020B0604020202020204" pitchFamily="34" charset="0"/>
              <a:cs typeface="Arial" panose="020B0604020202020204" pitchFamily="34" charset="0"/>
            </a:endParaRPr>
          </a:p>
          <a:p>
            <a:r>
              <a:rPr lang="en-US" sz="3300" dirty="0">
                <a:solidFill>
                  <a:schemeClr val="tx1"/>
                </a:solidFill>
                <a:latin typeface="Arial" panose="020B0604020202020204" pitchFamily="34" charset="0"/>
                <a:cs typeface="Arial" panose="020B0604020202020204" pitchFamily="34" charset="0"/>
              </a:rPr>
              <a:t>PCP is used whenever an individual’s goals, desires, circumstances, preferences, or needs change, ensuring the plan remains relevant and effective.</a:t>
            </a:r>
          </a:p>
          <a:p>
            <a:endParaRPr lang="en-US" dirty="0"/>
          </a:p>
        </p:txBody>
      </p:sp>
    </p:spTree>
    <p:extLst>
      <p:ext uri="{BB962C8B-B14F-4D97-AF65-F5344CB8AC3E}">
        <p14:creationId xmlns:p14="http://schemas.microsoft.com/office/powerpoint/2010/main" val="862653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CDD84-80DD-143F-0DEE-ADC8CFED7ED5}"/>
              </a:ext>
            </a:extLst>
          </p:cNvPr>
          <p:cNvSpPr>
            <a:spLocks noGrp="1"/>
          </p:cNvSpPr>
          <p:nvPr>
            <p:ph type="title"/>
          </p:nvPr>
        </p:nvSpPr>
        <p:spPr>
          <a:xfrm>
            <a:off x="0" y="1"/>
            <a:ext cx="9876138" cy="1325564"/>
          </a:xfrm>
        </p:spPr>
        <p:txBody>
          <a:bodyPr>
            <a:normAutofit/>
          </a:bodyPr>
          <a:lstStyle/>
          <a:p>
            <a:r>
              <a:rPr lang="en-US" sz="4000" dirty="0"/>
              <a:t>   Knowledge Checkpoint</a:t>
            </a:r>
          </a:p>
        </p:txBody>
      </p:sp>
      <p:sp>
        <p:nvSpPr>
          <p:cNvPr id="3" name="Content Placeholder 2">
            <a:extLst>
              <a:ext uri="{FF2B5EF4-FFF2-40B4-BE49-F238E27FC236}">
                <a16:creationId xmlns:a16="http://schemas.microsoft.com/office/drawing/2014/main" id="{51EEE176-3A6C-D7E8-ECF8-05FFAA9F3C97}"/>
              </a:ext>
            </a:extLst>
          </p:cNvPr>
          <p:cNvSpPr>
            <a:spLocks noGrp="1"/>
          </p:cNvSpPr>
          <p:nvPr>
            <p:ph idx="1"/>
          </p:nvPr>
        </p:nvSpPr>
        <p:spPr>
          <a:xfrm>
            <a:off x="205273" y="1575582"/>
            <a:ext cx="11793894" cy="5113976"/>
          </a:xfrm>
        </p:spPr>
        <p:txBody>
          <a:bodyPr>
            <a:normAutofit/>
          </a:bodyPr>
          <a:lstStyle/>
          <a:p>
            <a:pPr marL="0" indent="0">
              <a:buNone/>
            </a:pPr>
            <a:r>
              <a:rPr lang="en-US" sz="2200" dirty="0">
                <a:solidFill>
                  <a:schemeClr val="tx1"/>
                </a:solidFill>
                <a:latin typeface="Arial" panose="020B0604020202020204" pitchFamily="34" charset="0"/>
                <a:cs typeface="Arial" panose="020B0604020202020204" pitchFamily="34" charset="0"/>
              </a:rPr>
              <a:t>Which of the following statements accurately describes the PCP process? </a:t>
            </a:r>
            <a:r>
              <a:rPr lang="en-US" sz="2200" dirty="0"/>
              <a:t>                      </a:t>
            </a:r>
            <a:r>
              <a:rPr lang="en-US" sz="2200" dirty="0">
                <a:solidFill>
                  <a:schemeClr val="tx1"/>
                </a:solidFill>
                <a:latin typeface="Arial" panose="020B0604020202020204" pitchFamily="34" charset="0"/>
                <a:cs typeface="Arial" panose="020B0604020202020204" pitchFamily="34" charset="0"/>
              </a:rPr>
              <a:t>(select all that apply)</a:t>
            </a:r>
          </a:p>
          <a:p>
            <a:pPr marL="0" indent="0">
              <a:buNone/>
            </a:pPr>
            <a:endParaRPr lang="en-US" sz="2200" dirty="0">
              <a:solidFill>
                <a:schemeClr val="tx1"/>
              </a:solidFill>
              <a:latin typeface="Arial" panose="020B0604020202020204" pitchFamily="34" charset="0"/>
              <a:cs typeface="Arial" panose="020B0604020202020204" pitchFamily="34" charset="0"/>
            </a:endParaRPr>
          </a:p>
          <a:p>
            <a:pPr marL="0" indent="0">
              <a:lnSpc>
                <a:spcPct val="140000"/>
              </a:lnSpc>
              <a:spcAft>
                <a:spcPts val="1800"/>
              </a:spcAft>
              <a:buNone/>
            </a:pPr>
            <a:r>
              <a:rPr lang="en-US" sz="2200" dirty="0">
                <a:solidFill>
                  <a:srgbClr val="009D4E"/>
                </a:solidFill>
                <a:latin typeface="Arial" panose="020B0604020202020204" pitchFamily="34" charset="0"/>
                <a:cs typeface="Arial" panose="020B0604020202020204" pitchFamily="34" charset="0"/>
              </a:rPr>
              <a:t>A.</a:t>
            </a:r>
            <a:r>
              <a:rPr lang="en-US" sz="2200" dirty="0">
                <a:solidFill>
                  <a:srgbClr val="009D4E"/>
                </a:solidFill>
              </a:rPr>
              <a:t> </a:t>
            </a:r>
            <a:r>
              <a:rPr lang="en-US" sz="2200" dirty="0"/>
              <a:t>PCP helps individuals envision their desired lives and set personal goals.</a:t>
            </a:r>
            <a:br>
              <a:rPr lang="en-US" sz="2200" dirty="0">
                <a:solidFill>
                  <a:schemeClr val="tx1"/>
                </a:solidFill>
                <a:latin typeface="Arial" panose="020B0604020202020204" pitchFamily="34" charset="0"/>
                <a:cs typeface="Arial" panose="020B0604020202020204" pitchFamily="34" charset="0"/>
              </a:rPr>
            </a:br>
            <a:r>
              <a:rPr lang="en-US" sz="2200" dirty="0">
                <a:solidFill>
                  <a:srgbClr val="009D4E"/>
                </a:solidFill>
                <a:latin typeface="Arial" panose="020B0604020202020204" pitchFamily="34" charset="0"/>
                <a:cs typeface="Arial" panose="020B0604020202020204" pitchFamily="34" charset="0"/>
              </a:rPr>
              <a:t>B. </a:t>
            </a:r>
            <a:r>
              <a:rPr lang="en-US" sz="2200" dirty="0"/>
              <a:t>Individuals are passive recipients of services and supports in the PCP process.</a:t>
            </a:r>
            <a:br>
              <a:rPr lang="en-US" sz="2200" dirty="0">
                <a:solidFill>
                  <a:schemeClr val="tx1"/>
                </a:solidFill>
                <a:latin typeface="Arial" panose="020B0604020202020204" pitchFamily="34" charset="0"/>
                <a:cs typeface="Arial" panose="020B0604020202020204" pitchFamily="34" charset="0"/>
              </a:rPr>
            </a:br>
            <a:r>
              <a:rPr lang="en-US" sz="2200" dirty="0">
                <a:solidFill>
                  <a:srgbClr val="009D4E"/>
                </a:solidFill>
                <a:latin typeface="Arial" panose="020B0604020202020204" pitchFamily="34" charset="0"/>
                <a:cs typeface="Arial" panose="020B0604020202020204" pitchFamily="34" charset="0"/>
              </a:rPr>
              <a:t>C. </a:t>
            </a:r>
            <a:r>
              <a:rPr lang="en-US" sz="2200" dirty="0"/>
              <a:t>PCP involves collaboration with those who care about the individual, ensuring an                   inclusive approach. </a:t>
            </a:r>
            <a:br>
              <a:rPr lang="en-US" sz="2200" dirty="0">
                <a:solidFill>
                  <a:schemeClr val="tx1"/>
                </a:solidFill>
                <a:latin typeface="Arial" panose="020B0604020202020204" pitchFamily="34" charset="0"/>
                <a:cs typeface="Arial" panose="020B0604020202020204" pitchFamily="34" charset="0"/>
              </a:rPr>
            </a:br>
            <a:r>
              <a:rPr lang="en-US" sz="2200" dirty="0">
                <a:solidFill>
                  <a:srgbClr val="009D4E"/>
                </a:solidFill>
                <a:latin typeface="Arial" panose="020B0604020202020204" pitchFamily="34" charset="0"/>
                <a:cs typeface="Arial" panose="020B0604020202020204" pitchFamily="34" charset="0"/>
              </a:rPr>
              <a:t>D. </a:t>
            </a:r>
            <a:r>
              <a:rPr lang="en-US" sz="2200" dirty="0"/>
              <a:t>Person-centered plans are updated every two years.</a:t>
            </a:r>
            <a:br>
              <a:rPr lang="en-US" sz="2200" dirty="0">
                <a:solidFill>
                  <a:schemeClr val="tx1"/>
                </a:solidFill>
                <a:latin typeface="Arial" panose="020B0604020202020204" pitchFamily="34" charset="0"/>
                <a:cs typeface="Arial" panose="020B0604020202020204" pitchFamily="34" charset="0"/>
              </a:rPr>
            </a:br>
            <a:r>
              <a:rPr lang="en-US" sz="2200" dirty="0">
                <a:solidFill>
                  <a:srgbClr val="009D4E"/>
                </a:solidFill>
                <a:latin typeface="Arial" panose="020B0604020202020204" pitchFamily="34" charset="0"/>
                <a:cs typeface="Arial" panose="020B0604020202020204" pitchFamily="34" charset="0"/>
              </a:rPr>
              <a:t>E. </a:t>
            </a:r>
            <a:r>
              <a:rPr lang="en-US" sz="2200" dirty="0"/>
              <a:t>Individuals can adjust their goals, supports, and services as needed through the PCP process.</a:t>
            </a:r>
            <a:br>
              <a:rPr lang="en-US" sz="2800" dirty="0">
                <a:solidFill>
                  <a:schemeClr val="tx1"/>
                </a:solidFill>
                <a:latin typeface="Arial" panose="020B0604020202020204" pitchFamily="34" charset="0"/>
                <a:cs typeface="Arial" panose="020B0604020202020204" pitchFamily="34" charset="0"/>
              </a:rPr>
            </a:br>
            <a:endParaRPr lang="en-US" dirty="0"/>
          </a:p>
        </p:txBody>
      </p:sp>
    </p:spTree>
    <p:extLst>
      <p:ext uri="{BB962C8B-B14F-4D97-AF65-F5344CB8AC3E}">
        <p14:creationId xmlns:p14="http://schemas.microsoft.com/office/powerpoint/2010/main" val="36922027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D325B-389C-4E26-E9C9-E1B0BDD806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550FBB-3F2A-F1AE-67EA-274E03A683A4}"/>
              </a:ext>
            </a:extLst>
          </p:cNvPr>
          <p:cNvSpPr>
            <a:spLocks noGrp="1"/>
          </p:cNvSpPr>
          <p:nvPr>
            <p:ph type="title"/>
          </p:nvPr>
        </p:nvSpPr>
        <p:spPr>
          <a:xfrm>
            <a:off x="0" y="1"/>
            <a:ext cx="9876138" cy="1325564"/>
          </a:xfrm>
        </p:spPr>
        <p:txBody>
          <a:bodyPr>
            <a:normAutofit/>
          </a:bodyPr>
          <a:lstStyle/>
          <a:p>
            <a:r>
              <a:rPr lang="en-US" sz="4000" dirty="0"/>
              <a:t>   Knowledge Checkpoint</a:t>
            </a:r>
          </a:p>
        </p:txBody>
      </p:sp>
      <p:sp>
        <p:nvSpPr>
          <p:cNvPr id="3" name="Content Placeholder 2">
            <a:extLst>
              <a:ext uri="{FF2B5EF4-FFF2-40B4-BE49-F238E27FC236}">
                <a16:creationId xmlns:a16="http://schemas.microsoft.com/office/drawing/2014/main" id="{02712027-DF82-E969-0075-26FEEF98904B}"/>
              </a:ext>
            </a:extLst>
          </p:cNvPr>
          <p:cNvSpPr>
            <a:spLocks noGrp="1"/>
          </p:cNvSpPr>
          <p:nvPr>
            <p:ph idx="1"/>
          </p:nvPr>
        </p:nvSpPr>
        <p:spPr>
          <a:xfrm>
            <a:off x="256674" y="1575582"/>
            <a:ext cx="11935325" cy="5162102"/>
          </a:xfrm>
        </p:spPr>
        <p:txBody>
          <a:bodyPr>
            <a:normAutofit fontScale="85000" lnSpcReduction="10000"/>
          </a:bodyPr>
          <a:lstStyle/>
          <a:p>
            <a:pPr marL="0" indent="0">
              <a:buNone/>
            </a:pPr>
            <a:r>
              <a:rPr lang="en-US" sz="2800" dirty="0">
                <a:solidFill>
                  <a:schemeClr val="tx1"/>
                </a:solidFill>
                <a:latin typeface="Arial" panose="020B0604020202020204" pitchFamily="34" charset="0"/>
                <a:cs typeface="Arial" panose="020B0604020202020204" pitchFamily="34" charset="0"/>
              </a:rPr>
              <a:t>Which of the following statements accurately describes the PCP process? </a:t>
            </a:r>
          </a:p>
          <a:p>
            <a:pPr marL="0" indent="0">
              <a:lnSpc>
                <a:spcPct val="140000"/>
              </a:lnSpc>
              <a:spcAft>
                <a:spcPts val="1800"/>
              </a:spcAft>
              <a:buNone/>
            </a:pPr>
            <a:r>
              <a:rPr lang="en-US" sz="2800" b="1" dirty="0">
                <a:solidFill>
                  <a:srgbClr val="009D4E"/>
                </a:solidFill>
                <a:latin typeface="Arial" panose="020B0604020202020204" pitchFamily="34" charset="0"/>
                <a:cs typeface="Arial" panose="020B0604020202020204" pitchFamily="34" charset="0"/>
              </a:rPr>
              <a:t>A) </a:t>
            </a:r>
            <a:r>
              <a:rPr lang="en-US" b="1" dirty="0"/>
              <a:t>PCP helps individuals envision their desired lives and set personal goals.</a:t>
            </a:r>
            <a:br>
              <a:rPr lang="en-US" sz="2800" b="1"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B) </a:t>
            </a:r>
            <a:r>
              <a:rPr lang="en-US" dirty="0"/>
              <a:t>Individuals are passive recipients of services and supports in the PCP process.</a:t>
            </a:r>
            <a:br>
              <a:rPr lang="en-US" sz="2800"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C) </a:t>
            </a:r>
            <a:r>
              <a:rPr lang="en-US" b="1" dirty="0"/>
              <a:t>PCP involves collaboration with those who care about the individual, ensuring an inclusive approach.</a:t>
            </a:r>
            <a:br>
              <a:rPr lang="en-US" sz="2800" b="1"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D) </a:t>
            </a:r>
            <a:r>
              <a:rPr lang="en-US" dirty="0"/>
              <a:t>Person-centered plans are updated every two years.</a:t>
            </a:r>
            <a:br>
              <a:rPr lang="en-US" sz="2800"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E) </a:t>
            </a:r>
            <a:r>
              <a:rPr lang="en-US" b="1" dirty="0"/>
              <a:t>Individuals can adjust their goals, supports, and services as needed through the PCP process.</a:t>
            </a:r>
            <a:br>
              <a:rPr lang="en-US" sz="2800" b="1" dirty="0">
                <a:solidFill>
                  <a:schemeClr val="tx1"/>
                </a:solidFill>
                <a:latin typeface="Arial" panose="020B0604020202020204" pitchFamily="34" charset="0"/>
                <a:cs typeface="Arial" panose="020B0604020202020204" pitchFamily="34" charset="0"/>
              </a:rPr>
            </a:br>
            <a:endParaRPr lang="en-US" b="1" dirty="0"/>
          </a:p>
        </p:txBody>
      </p:sp>
    </p:spTree>
    <p:extLst>
      <p:ext uri="{BB962C8B-B14F-4D97-AF65-F5344CB8AC3E}">
        <p14:creationId xmlns:p14="http://schemas.microsoft.com/office/powerpoint/2010/main" val="37677348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23249-832B-A752-8309-ABD3BBEFD752}"/>
              </a:ext>
            </a:extLst>
          </p:cNvPr>
          <p:cNvSpPr>
            <a:spLocks noGrp="1"/>
          </p:cNvSpPr>
          <p:nvPr>
            <p:ph type="title"/>
          </p:nvPr>
        </p:nvSpPr>
        <p:spPr>
          <a:xfrm>
            <a:off x="1" y="1"/>
            <a:ext cx="10283482" cy="1325564"/>
          </a:xfrm>
        </p:spPr>
        <p:txBody>
          <a:bodyPr>
            <a:normAutofit/>
          </a:bodyPr>
          <a:lstStyle/>
          <a:p>
            <a:r>
              <a:rPr lang="en-US" sz="4000" dirty="0"/>
              <a:t>   PCP and the IPOS</a:t>
            </a:r>
          </a:p>
        </p:txBody>
      </p:sp>
      <p:sp>
        <p:nvSpPr>
          <p:cNvPr id="3" name="Content Placeholder 2">
            <a:extLst>
              <a:ext uri="{FF2B5EF4-FFF2-40B4-BE49-F238E27FC236}">
                <a16:creationId xmlns:a16="http://schemas.microsoft.com/office/drawing/2014/main" id="{BA2B975C-F95D-0EB5-1805-6BE586E3B8D4}"/>
              </a:ext>
            </a:extLst>
          </p:cNvPr>
          <p:cNvSpPr>
            <a:spLocks noGrp="1"/>
          </p:cNvSpPr>
          <p:nvPr>
            <p:ph idx="1"/>
          </p:nvPr>
        </p:nvSpPr>
        <p:spPr>
          <a:xfrm>
            <a:off x="215705" y="1477965"/>
            <a:ext cx="11760590" cy="5380034"/>
          </a:xfrm>
        </p:spPr>
        <p:txBody>
          <a:bodyPr>
            <a:normAutofit fontScale="77500" lnSpcReduction="20000"/>
          </a:bodyPr>
          <a:lstStyle/>
          <a:p>
            <a:pPr marL="0" indent="0">
              <a:buNone/>
            </a:pPr>
            <a:r>
              <a:rPr lang="en-US" sz="3100" b="1" dirty="0">
                <a:solidFill>
                  <a:schemeClr val="tx1"/>
                </a:solidFill>
                <a:latin typeface="Arial" panose="020B0604020202020204" pitchFamily="34" charset="0"/>
                <a:cs typeface="Arial" panose="020B0604020202020204" pitchFamily="34" charset="0"/>
              </a:rPr>
              <a:t>Strength-Based Approach:</a:t>
            </a:r>
            <a:r>
              <a:rPr lang="en-US" sz="3100" dirty="0">
                <a:solidFill>
                  <a:schemeClr val="tx1"/>
                </a:solidFill>
                <a:latin typeface="Arial" panose="020B0604020202020204" pitchFamily="34" charset="0"/>
                <a:cs typeface="Arial" panose="020B0604020202020204" pitchFamily="34" charset="0"/>
              </a:rPr>
              <a:t> ensure plans highlight the individual's positive attributes, using these strengths as the foundation for identifying goals and strategies needed for success.</a:t>
            </a:r>
          </a:p>
          <a:p>
            <a:endParaRPr lang="en-US" sz="3100" dirty="0">
              <a:solidFill>
                <a:schemeClr val="tx1"/>
              </a:solidFill>
              <a:latin typeface="Arial" panose="020B0604020202020204" pitchFamily="34" charset="0"/>
              <a:cs typeface="Arial" panose="020B0604020202020204" pitchFamily="34" charset="0"/>
            </a:endParaRPr>
          </a:p>
          <a:p>
            <a:pPr marL="0" indent="0">
              <a:buNone/>
            </a:pPr>
            <a:r>
              <a:rPr lang="en-US" sz="3100" b="1" dirty="0">
                <a:solidFill>
                  <a:schemeClr val="tx1"/>
                </a:solidFill>
                <a:latin typeface="Arial" panose="020B0604020202020204" pitchFamily="34" charset="0"/>
                <a:cs typeface="Arial" panose="020B0604020202020204" pitchFamily="34" charset="0"/>
              </a:rPr>
              <a:t>Respect for Preferences:</a:t>
            </a:r>
            <a:r>
              <a:rPr lang="en-US" sz="3100" dirty="0">
                <a:solidFill>
                  <a:schemeClr val="tx1"/>
                </a:solidFill>
                <a:latin typeface="Arial" panose="020B0604020202020204" pitchFamily="34" charset="0"/>
                <a:cs typeface="Arial" panose="020B0604020202020204" pitchFamily="34" charset="0"/>
              </a:rPr>
              <a:t> honor the preferences and choices expressed during planning in the development and implementation of the IPOS. If health and safety concerns limit individual choices, </a:t>
            </a:r>
            <a:r>
              <a:rPr lang="en-US" sz="3100" dirty="0"/>
              <a:t>goals should be developed that include </a:t>
            </a:r>
            <a:r>
              <a:rPr lang="en-US" sz="3100" dirty="0">
                <a:solidFill>
                  <a:schemeClr val="tx1"/>
                </a:solidFill>
                <a:latin typeface="Arial" panose="020B0604020202020204" pitchFamily="34" charset="0"/>
                <a:cs typeface="Arial" panose="020B0604020202020204" pitchFamily="34" charset="0"/>
              </a:rPr>
              <a:t>strategies to support the individual’s long-term choices.</a:t>
            </a:r>
          </a:p>
          <a:p>
            <a:pPr marL="0" indent="0">
              <a:buNone/>
            </a:pPr>
            <a:endParaRPr lang="en-US" sz="3100" dirty="0">
              <a:solidFill>
                <a:schemeClr val="tx1"/>
              </a:solidFill>
              <a:latin typeface="Arial" panose="020B0604020202020204" pitchFamily="34" charset="0"/>
              <a:cs typeface="Arial" panose="020B0604020202020204" pitchFamily="34" charset="0"/>
            </a:endParaRPr>
          </a:p>
          <a:p>
            <a:pPr marL="0" indent="0">
              <a:buNone/>
            </a:pPr>
            <a:r>
              <a:rPr lang="en-US" sz="3100" b="1" dirty="0">
                <a:solidFill>
                  <a:schemeClr val="tx1"/>
                </a:solidFill>
                <a:latin typeface="Arial" panose="020B0604020202020204" pitchFamily="34" charset="0"/>
                <a:cs typeface="Arial" panose="020B0604020202020204" pitchFamily="34" charset="0"/>
              </a:rPr>
              <a:t>Right to Participation:</a:t>
            </a:r>
            <a:r>
              <a:rPr lang="en-US" sz="3100" dirty="0">
                <a:solidFill>
                  <a:schemeClr val="tx1"/>
                </a:solidFill>
                <a:latin typeface="Arial" panose="020B0604020202020204" pitchFamily="34" charset="0"/>
                <a:cs typeface="Arial" panose="020B0604020202020204" pitchFamily="34" charset="0"/>
              </a:rPr>
              <a:t> uphold everyone's right to choose how their supports and services enable them to meaningfully participate and contribute to their community. Document how the individual made these choices.</a:t>
            </a:r>
          </a:p>
          <a:p>
            <a:endParaRPr lang="en-US" sz="3100" dirty="0">
              <a:solidFill>
                <a:schemeClr val="tx1"/>
              </a:solidFill>
              <a:latin typeface="Arial" panose="020B0604020202020204" pitchFamily="34" charset="0"/>
              <a:cs typeface="Arial" panose="020B0604020202020204" pitchFamily="34" charset="0"/>
            </a:endParaRPr>
          </a:p>
          <a:p>
            <a:pPr marL="0" indent="0">
              <a:buNone/>
            </a:pPr>
            <a:r>
              <a:rPr lang="en-US" sz="3100" b="1" dirty="0">
                <a:solidFill>
                  <a:schemeClr val="tx1"/>
                </a:solidFill>
                <a:latin typeface="Arial" panose="020B0604020202020204" pitchFamily="34" charset="0"/>
                <a:cs typeface="Arial" panose="020B0604020202020204" pitchFamily="34" charset="0"/>
              </a:rPr>
              <a:t>Self-Determination and Autonomy:</a:t>
            </a:r>
            <a:r>
              <a:rPr lang="en-US" sz="3100" dirty="0">
                <a:solidFill>
                  <a:schemeClr val="tx1"/>
                </a:solidFill>
                <a:latin typeface="Arial" panose="020B0604020202020204" pitchFamily="34" charset="0"/>
                <a:cs typeface="Arial" panose="020B0604020202020204" pitchFamily="34" charset="0"/>
              </a:rPr>
              <a:t> use a person-centered process to ensure individuals exercise self-determination, increase autonomy, maintain connections and relationships, identify their strengths, and work towards their chosen outcomes.</a:t>
            </a:r>
          </a:p>
          <a:p>
            <a:endParaRPr lang="en-US" sz="31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4562701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87457-2CDB-BCDD-757D-70B2D48DA3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C8112-5F4B-B2A7-B9C8-3208C84AF663}"/>
              </a:ext>
            </a:extLst>
          </p:cNvPr>
          <p:cNvSpPr>
            <a:spLocks noGrp="1"/>
          </p:cNvSpPr>
          <p:nvPr>
            <p:ph type="title"/>
          </p:nvPr>
        </p:nvSpPr>
        <p:spPr>
          <a:xfrm>
            <a:off x="1" y="1"/>
            <a:ext cx="10283482" cy="1325564"/>
          </a:xfrm>
        </p:spPr>
        <p:txBody>
          <a:bodyPr>
            <a:normAutofit/>
          </a:bodyPr>
          <a:lstStyle/>
          <a:p>
            <a:r>
              <a:rPr lang="en-US" sz="4000" dirty="0"/>
              <a:t>   PCP and the IPOS</a:t>
            </a:r>
          </a:p>
        </p:txBody>
      </p:sp>
      <p:sp>
        <p:nvSpPr>
          <p:cNvPr id="3" name="Content Placeholder 2">
            <a:extLst>
              <a:ext uri="{FF2B5EF4-FFF2-40B4-BE49-F238E27FC236}">
                <a16:creationId xmlns:a16="http://schemas.microsoft.com/office/drawing/2014/main" id="{5D39A89C-B188-2708-C943-DB4626CD00CE}"/>
              </a:ext>
            </a:extLst>
          </p:cNvPr>
          <p:cNvSpPr>
            <a:spLocks noGrp="1"/>
          </p:cNvSpPr>
          <p:nvPr>
            <p:ph idx="1"/>
          </p:nvPr>
        </p:nvSpPr>
        <p:spPr>
          <a:xfrm>
            <a:off x="178904" y="1520890"/>
            <a:ext cx="11797391" cy="5337109"/>
          </a:xfrm>
        </p:spPr>
        <p:txBody>
          <a:bodyPr>
            <a:normAutofit fontScale="92500"/>
          </a:bodyPr>
          <a:lstStyle/>
          <a:p>
            <a:pPr marL="0" indent="0">
              <a:lnSpc>
                <a:spcPct val="120000"/>
              </a:lnSpc>
              <a:buNone/>
            </a:pPr>
            <a:r>
              <a:rPr lang="en-US" sz="2400" b="1" dirty="0"/>
              <a:t>Cultural Sensitivity:</a:t>
            </a:r>
            <a:r>
              <a:rPr lang="en-US" sz="2400" dirty="0"/>
              <a:t> Recognize, respect, and incorporate the individual's cultural preferences in the planning process. Document these preferences in the IPOS, covering aspects like language access, race, gender identity, sexual orientation, religion, and dietary preferences.</a:t>
            </a:r>
          </a:p>
          <a:p>
            <a:pPr marL="0" indent="0">
              <a:lnSpc>
                <a:spcPct val="120000"/>
              </a:lnSpc>
              <a:buNone/>
            </a:pPr>
            <a:endParaRPr lang="en-US" sz="2400" b="1" dirty="0"/>
          </a:p>
          <a:p>
            <a:pPr marL="0" indent="0">
              <a:lnSpc>
                <a:spcPct val="120000"/>
              </a:lnSpc>
              <a:buNone/>
            </a:pPr>
            <a:r>
              <a:rPr lang="en-US" sz="2400" b="1" dirty="0"/>
              <a:t>Accessible Language:</a:t>
            </a:r>
            <a:r>
              <a:rPr lang="en-US" sz="2400" dirty="0"/>
              <a:t> The plan will include minimal use of clinical terminology. The IPOS must be written with a minimum of jargon and at a grade level commensurate to the person’s ability to read and understand.</a:t>
            </a:r>
          </a:p>
          <a:p>
            <a:pPr marL="0" indent="0">
              <a:lnSpc>
                <a:spcPct val="120000"/>
              </a:lnSpc>
              <a:buNone/>
            </a:pPr>
            <a:endParaRPr lang="en-US" sz="2400" dirty="0"/>
          </a:p>
          <a:p>
            <a:pPr marL="0" indent="0">
              <a:lnSpc>
                <a:spcPct val="120000"/>
              </a:lnSpc>
              <a:buNone/>
            </a:pPr>
            <a:r>
              <a:rPr lang="en-US" sz="2400" dirty="0">
                <a:solidFill>
                  <a:schemeClr val="tx1"/>
                </a:solidFill>
                <a:latin typeface="Arial" panose="020B0604020202020204" pitchFamily="34" charset="0"/>
                <a:cs typeface="Arial" panose="020B0604020202020204" pitchFamily="34" charset="0"/>
              </a:rPr>
              <a:t>T</a:t>
            </a:r>
            <a:r>
              <a:rPr lang="en-US" sz="2400" dirty="0">
                <a:solidFill>
                  <a:schemeClr val="tx1"/>
                </a:solidFill>
                <a:effectLst/>
                <a:latin typeface="Arial" panose="020B0604020202020204" pitchFamily="34" charset="0"/>
                <a:cs typeface="Arial" panose="020B0604020202020204" pitchFamily="34" charset="0"/>
              </a:rPr>
              <a:t>he individual </a:t>
            </a:r>
            <a:r>
              <a:rPr lang="en-US" sz="2400" dirty="0"/>
              <a:t>will</a:t>
            </a:r>
            <a:r>
              <a:rPr lang="en-US" sz="2400" dirty="0">
                <a:solidFill>
                  <a:schemeClr val="tx1"/>
                </a:solidFill>
                <a:effectLst/>
                <a:latin typeface="Arial" panose="020B0604020202020204" pitchFamily="34" charset="0"/>
                <a:cs typeface="Arial" panose="020B0604020202020204" pitchFamily="34" charset="0"/>
              </a:rPr>
              <a:t> be asked to sign their IPOS regardless of their guardianship status. If the person is unable to sign, it should be noted </a:t>
            </a:r>
            <a:r>
              <a:rPr lang="en-US" sz="2400" dirty="0"/>
              <a:t>whether </a:t>
            </a:r>
            <a:r>
              <a:rPr lang="en-US" sz="2400" dirty="0">
                <a:solidFill>
                  <a:schemeClr val="tx1"/>
                </a:solidFill>
                <a:effectLst/>
                <a:latin typeface="Arial" panose="020B0604020202020204" pitchFamily="34" charset="0"/>
                <a:cs typeface="Arial" panose="020B0604020202020204" pitchFamily="34" charset="0"/>
              </a:rPr>
              <a:t>the person indicates agreement. </a:t>
            </a:r>
          </a:p>
          <a:p>
            <a:pPr marL="0" indent="0">
              <a:buNone/>
            </a:pPr>
            <a:endParaRPr lang="en-US" dirty="0"/>
          </a:p>
        </p:txBody>
      </p:sp>
    </p:spTree>
    <p:extLst>
      <p:ext uri="{BB962C8B-B14F-4D97-AF65-F5344CB8AC3E}">
        <p14:creationId xmlns:p14="http://schemas.microsoft.com/office/powerpoint/2010/main" val="9459984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550C3-A1D5-785F-2BF9-0E77D87200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7FFD11-FE4B-38DA-77C2-AB82A463FA7E}"/>
              </a:ext>
            </a:extLst>
          </p:cNvPr>
          <p:cNvSpPr>
            <a:spLocks noGrp="1"/>
          </p:cNvSpPr>
          <p:nvPr>
            <p:ph type="title"/>
          </p:nvPr>
        </p:nvSpPr>
        <p:spPr>
          <a:xfrm>
            <a:off x="1" y="1"/>
            <a:ext cx="10283482" cy="1325564"/>
          </a:xfrm>
        </p:spPr>
        <p:txBody>
          <a:bodyPr>
            <a:normAutofit/>
          </a:bodyPr>
          <a:lstStyle/>
          <a:p>
            <a:r>
              <a:rPr lang="en-US" sz="4000" dirty="0"/>
              <a:t>   Essential Components of the IPOS</a:t>
            </a:r>
          </a:p>
        </p:txBody>
      </p:sp>
      <p:sp>
        <p:nvSpPr>
          <p:cNvPr id="3" name="Content Placeholder 2">
            <a:extLst>
              <a:ext uri="{FF2B5EF4-FFF2-40B4-BE49-F238E27FC236}">
                <a16:creationId xmlns:a16="http://schemas.microsoft.com/office/drawing/2014/main" id="{A392C6CA-1038-1736-C851-4C61448D583B}"/>
              </a:ext>
            </a:extLst>
          </p:cNvPr>
          <p:cNvSpPr>
            <a:spLocks noGrp="1"/>
          </p:cNvSpPr>
          <p:nvPr>
            <p:ph idx="1"/>
          </p:nvPr>
        </p:nvSpPr>
        <p:spPr>
          <a:xfrm>
            <a:off x="112295" y="1524000"/>
            <a:ext cx="11864000" cy="5542546"/>
          </a:xfrm>
        </p:spPr>
        <p:txBody>
          <a:bodyPr>
            <a:normAutofit/>
          </a:bodyPr>
          <a:lstStyle/>
          <a:p>
            <a:pPr marL="0" indent="0">
              <a:buNone/>
            </a:pPr>
            <a:r>
              <a:rPr lang="en-US" sz="2400" b="1" dirty="0">
                <a:solidFill>
                  <a:schemeClr val="tx1"/>
                </a:solidFill>
                <a:latin typeface="Arial"/>
                <a:ea typeface="ＭＳ Ｐゴシック"/>
                <a:cs typeface="Arial"/>
              </a:rPr>
              <a:t>Narrative Description:</a:t>
            </a:r>
            <a:r>
              <a:rPr lang="en-US" sz="2400" dirty="0">
                <a:solidFill>
                  <a:schemeClr val="tx1"/>
                </a:solidFill>
                <a:latin typeface="Arial"/>
                <a:ea typeface="ＭＳ Ｐゴシック"/>
                <a:cs typeface="Arial"/>
              </a:rPr>
              <a:t> A comprehensive description of the individual’s strengths, abilities, plans, hopes, interests, preferences, and natural supports discussed during PCP meetings. This section of the plan should describe who the person is, what their interests are, what makes them happy, what their goals for their future are, etc. </a:t>
            </a:r>
            <a:endParaRPr lang="en-US" sz="2400" dirty="0">
              <a:solidFill>
                <a:schemeClr val="tx1"/>
              </a:solidFill>
              <a:latin typeface="Arial" panose="020B0604020202020204" pitchFamily="34" charset="0"/>
              <a:cs typeface="Arial" panose="020B0604020202020204" pitchFamily="34" charset="0"/>
            </a:endParaRPr>
          </a:p>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r>
              <a:rPr lang="en-US" sz="2400" b="1" dirty="0">
                <a:solidFill>
                  <a:schemeClr val="tx1"/>
                </a:solidFill>
                <a:latin typeface="Arial"/>
                <a:ea typeface="ＭＳ Ｐゴシック"/>
                <a:cs typeface="Arial"/>
              </a:rPr>
              <a:t>Goals and Outcomes:</a:t>
            </a:r>
            <a:r>
              <a:rPr lang="en-US" sz="2400" dirty="0">
                <a:solidFill>
                  <a:schemeClr val="tx1"/>
                </a:solidFill>
                <a:latin typeface="Arial"/>
                <a:ea typeface="ＭＳ Ｐゴシック"/>
                <a:cs typeface="Arial"/>
              </a:rPr>
              <a:t> Clearly defined goals and outcomes </a:t>
            </a:r>
            <a:r>
              <a:rPr lang="en-US" sz="2400" b="1" dirty="0">
                <a:solidFill>
                  <a:schemeClr val="tx1"/>
                </a:solidFill>
                <a:latin typeface="Arial"/>
                <a:ea typeface="ＭＳ Ｐゴシック"/>
                <a:cs typeface="Arial"/>
              </a:rPr>
              <a:t>as identified by the individual</a:t>
            </a:r>
            <a:r>
              <a:rPr lang="en-US" sz="2400" dirty="0">
                <a:solidFill>
                  <a:schemeClr val="tx1"/>
                </a:solidFill>
                <a:latin typeface="Arial"/>
                <a:ea typeface="ＭＳ Ｐゴシック"/>
                <a:cs typeface="Arial"/>
              </a:rPr>
              <a:t>, with measurable progress indicators. CM/SCs will assure that there is a documented discussion around the individual's interest in employment including competitive integrated employment. The employment opportunities discussed will be identified by name within the IPOS. For example, XX is interested in getting a job within the community; we discussed the Dollar General, Wendy’s, and the Humane Society. Ensure there are steps to accomplish the goal in the individual's IPOS.</a:t>
            </a:r>
          </a:p>
          <a:p>
            <a:pPr marL="0" indent="0">
              <a:buNone/>
            </a:pPr>
            <a:endParaRPr lang="en-US" sz="3200" dirty="0">
              <a:solidFill>
                <a:schemeClr val="tx1"/>
              </a:solidFill>
              <a:latin typeface="Arial"/>
              <a:ea typeface="ＭＳ Ｐゴシック"/>
              <a:cs typeface="Arial"/>
            </a:endParaRPr>
          </a:p>
          <a:p>
            <a:pPr marL="0" indent="0">
              <a:buNone/>
            </a:pPr>
            <a:endParaRPr lang="en-US" dirty="0"/>
          </a:p>
        </p:txBody>
      </p:sp>
    </p:spTree>
    <p:extLst>
      <p:ext uri="{BB962C8B-B14F-4D97-AF65-F5344CB8AC3E}">
        <p14:creationId xmlns:p14="http://schemas.microsoft.com/office/powerpoint/2010/main" val="34476287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78B0-67AD-1C77-BDB5-86E0C73B3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466F56-AAD4-3C87-8435-DC180284BB48}"/>
              </a:ext>
            </a:extLst>
          </p:cNvPr>
          <p:cNvSpPr>
            <a:spLocks noGrp="1"/>
          </p:cNvSpPr>
          <p:nvPr>
            <p:ph type="title"/>
          </p:nvPr>
        </p:nvSpPr>
        <p:spPr>
          <a:xfrm>
            <a:off x="1" y="1"/>
            <a:ext cx="10283482" cy="1325564"/>
          </a:xfrm>
        </p:spPr>
        <p:txBody>
          <a:bodyPr>
            <a:normAutofit/>
          </a:bodyPr>
          <a:lstStyle/>
          <a:p>
            <a:r>
              <a:rPr lang="en-US" sz="4000" dirty="0"/>
              <a:t>   Essential Components of the IPOS</a:t>
            </a:r>
          </a:p>
        </p:txBody>
      </p:sp>
      <p:sp>
        <p:nvSpPr>
          <p:cNvPr id="3" name="Content Placeholder 2">
            <a:extLst>
              <a:ext uri="{FF2B5EF4-FFF2-40B4-BE49-F238E27FC236}">
                <a16:creationId xmlns:a16="http://schemas.microsoft.com/office/drawing/2014/main" id="{50F1935F-608A-CC2D-E232-C4BB6383A5FB}"/>
              </a:ext>
            </a:extLst>
          </p:cNvPr>
          <p:cNvSpPr>
            <a:spLocks noGrp="1"/>
          </p:cNvSpPr>
          <p:nvPr>
            <p:ph idx="1"/>
          </p:nvPr>
        </p:nvSpPr>
        <p:spPr>
          <a:xfrm>
            <a:off x="112295" y="1524000"/>
            <a:ext cx="11864000" cy="5542546"/>
          </a:xfrm>
        </p:spPr>
        <p:txBody>
          <a:bodyPr>
            <a:normAutofit fontScale="92500" lnSpcReduction="20000"/>
          </a:bodyPr>
          <a:lstStyle/>
          <a:p>
            <a:pPr marL="0" indent="0">
              <a:buNone/>
            </a:pPr>
            <a:r>
              <a:rPr lang="en-US" sz="2600" dirty="0">
                <a:solidFill>
                  <a:schemeClr val="tx1"/>
                </a:solidFill>
                <a:latin typeface="Arial"/>
                <a:ea typeface="ＭＳ Ｐゴシック"/>
                <a:cs typeface="Arial"/>
              </a:rPr>
              <a:t>Goals included in the IPOS should be consistent with the individual's interest in employment, or it should be clear in this section that the individual does not currently wish to pursue employment. This discussion will happen each year regardless of the decision from the year before. If the individual is currently employed or in a skill- building program, a discussion should be held regarding satisfaction and desire to change. </a:t>
            </a:r>
          </a:p>
          <a:p>
            <a:endParaRPr lang="en-US" sz="2600" dirty="0">
              <a:solidFill>
                <a:schemeClr val="tx1"/>
              </a:solidFill>
              <a:latin typeface="Arial" panose="020B0604020202020204" pitchFamily="34" charset="0"/>
              <a:cs typeface="Arial" panose="020B0604020202020204" pitchFamily="34" charset="0"/>
            </a:endParaRPr>
          </a:p>
          <a:p>
            <a:pPr marL="0" indent="0">
              <a:buNone/>
            </a:pPr>
            <a:r>
              <a:rPr lang="en-US" sz="2600" b="1" dirty="0">
                <a:latin typeface="Arial"/>
                <a:ea typeface="ＭＳ Ｐゴシック"/>
                <a:cs typeface="Arial"/>
              </a:rPr>
              <a:t>Support Identification:</a:t>
            </a:r>
            <a:r>
              <a:rPr lang="en-US" sz="2600" dirty="0">
                <a:latin typeface="Arial"/>
                <a:ea typeface="ＭＳ Ｐゴシック"/>
                <a:cs typeface="Arial"/>
              </a:rPr>
              <a:t> a detailed list of supports available through publicly funded programs, community resources, and natural supports, including the services and supports authorized by the behavioral health system, in terms of amount, scope, and duration. The individual’s ability to choose the services and supports received, and who provides those supports will be highlighted in the PCP process and documented in the IPOS.</a:t>
            </a:r>
          </a:p>
          <a:p>
            <a:pPr marL="0" indent="0">
              <a:buNone/>
            </a:pPr>
            <a:endParaRPr lang="en-US" sz="2600" dirty="0"/>
          </a:p>
          <a:p>
            <a:pPr marL="0" indent="0">
              <a:buNone/>
            </a:pPr>
            <a:r>
              <a:rPr lang="en-US" sz="2600" b="1" dirty="0">
                <a:latin typeface="Arial"/>
                <a:ea typeface="ＭＳ Ｐゴシック"/>
                <a:cs typeface="Arial"/>
              </a:rPr>
              <a:t>Living Setting:</a:t>
            </a:r>
            <a:r>
              <a:rPr lang="en-US" sz="2600" dirty="0">
                <a:latin typeface="Arial"/>
                <a:ea typeface="ＭＳ Ｐゴシック"/>
                <a:cs typeface="Arial"/>
              </a:rPr>
              <a:t> information about the individual’s living setting, including evidence of their choice and consideration of alternative settings identified by name and setting type.</a:t>
            </a:r>
          </a:p>
          <a:p>
            <a:pPr marL="0" indent="0">
              <a:buNone/>
            </a:pPr>
            <a:endParaRPr lang="en-US" dirty="0"/>
          </a:p>
        </p:txBody>
      </p:sp>
    </p:spTree>
    <p:extLst>
      <p:ext uri="{BB962C8B-B14F-4D97-AF65-F5344CB8AC3E}">
        <p14:creationId xmlns:p14="http://schemas.microsoft.com/office/powerpoint/2010/main" val="17935998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412DE-2C21-EB1F-5371-1780C15DF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ACA882-2179-F27B-2FD5-E1F900A047F1}"/>
              </a:ext>
            </a:extLst>
          </p:cNvPr>
          <p:cNvSpPr>
            <a:spLocks noGrp="1"/>
          </p:cNvSpPr>
          <p:nvPr>
            <p:ph type="title"/>
          </p:nvPr>
        </p:nvSpPr>
        <p:spPr>
          <a:xfrm>
            <a:off x="1" y="1"/>
            <a:ext cx="10283482" cy="1325564"/>
          </a:xfrm>
        </p:spPr>
        <p:txBody>
          <a:bodyPr>
            <a:normAutofit/>
          </a:bodyPr>
          <a:lstStyle/>
          <a:p>
            <a:r>
              <a:rPr lang="en-US" sz="4000" dirty="0"/>
              <a:t>   Essential Components of the IPOS</a:t>
            </a:r>
          </a:p>
        </p:txBody>
      </p:sp>
      <p:sp>
        <p:nvSpPr>
          <p:cNvPr id="3" name="Content Placeholder 2">
            <a:extLst>
              <a:ext uri="{FF2B5EF4-FFF2-40B4-BE49-F238E27FC236}">
                <a16:creationId xmlns:a16="http://schemas.microsoft.com/office/drawing/2014/main" id="{B3241312-CFDE-9E12-FAF8-1E0BC86748EC}"/>
              </a:ext>
            </a:extLst>
          </p:cNvPr>
          <p:cNvSpPr>
            <a:spLocks noGrp="1"/>
          </p:cNvSpPr>
          <p:nvPr>
            <p:ph idx="1"/>
          </p:nvPr>
        </p:nvSpPr>
        <p:spPr>
          <a:xfrm>
            <a:off x="112295" y="1524000"/>
            <a:ext cx="11864000" cy="4951445"/>
          </a:xfrm>
        </p:spPr>
        <p:txBody>
          <a:bodyPr>
            <a:normAutofit fontScale="92500" lnSpcReduction="10000"/>
          </a:bodyPr>
          <a:lstStyle/>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b="1" dirty="0">
                <a:solidFill>
                  <a:schemeClr val="tx1"/>
                </a:solidFill>
                <a:latin typeface="Arial"/>
                <a:ea typeface="ＭＳ Ｐゴシック"/>
                <a:cs typeface="Arial"/>
              </a:rPr>
              <a:t>Assessment-Based Documentation:</a:t>
            </a:r>
            <a:r>
              <a:rPr lang="en-US" sz="3200" dirty="0">
                <a:solidFill>
                  <a:schemeClr val="tx1"/>
                </a:solidFill>
                <a:latin typeface="Arial"/>
                <a:ea typeface="ＭＳ Ｐゴシック"/>
                <a:cs typeface="Arial"/>
              </a:rPr>
              <a:t> Documentation informed by annual assessments of need, pre-planning</a:t>
            </a:r>
            <a:r>
              <a:rPr lang="en-US" sz="3200" dirty="0">
                <a:latin typeface="Arial"/>
                <a:ea typeface="ＭＳ Ｐゴシック"/>
                <a:cs typeface="Arial"/>
              </a:rPr>
              <a:t> </a:t>
            </a:r>
            <a:r>
              <a:rPr lang="en-US" sz="3200" dirty="0">
                <a:solidFill>
                  <a:schemeClr val="tx1"/>
                </a:solidFill>
                <a:latin typeface="Arial"/>
                <a:ea typeface="ＭＳ Ｐゴシック"/>
                <a:cs typeface="Arial"/>
              </a:rPr>
              <a:t>and services that demonstrate medical necessity for authorization.</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b="1" dirty="0">
                <a:solidFill>
                  <a:schemeClr val="tx1"/>
                </a:solidFill>
                <a:latin typeface="Arial"/>
                <a:ea typeface="ＭＳ Ｐゴシック"/>
                <a:cs typeface="Arial"/>
              </a:rPr>
              <a:t>Self-Determination Supports:</a:t>
            </a:r>
            <a:r>
              <a:rPr lang="en-US" sz="3200" dirty="0">
                <a:solidFill>
                  <a:schemeClr val="tx1"/>
                </a:solidFill>
                <a:latin typeface="Arial"/>
                <a:ea typeface="ＭＳ Ｐゴシック"/>
                <a:cs typeface="Arial"/>
              </a:rPr>
              <a:t> Details of services obtained through self-determination arrangements, including direct hiring of workers and budget control.</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b="1" i="0" u="none" strike="noStrike" dirty="0">
                <a:solidFill>
                  <a:schemeClr val="tx1"/>
                </a:solidFill>
                <a:effectLst/>
                <a:latin typeface="Arial"/>
                <a:ea typeface="ＭＳ Ｐゴシック"/>
                <a:cs typeface="Arial"/>
              </a:rPr>
              <a:t>Cost Estimation:</a:t>
            </a:r>
            <a:r>
              <a:rPr lang="en-US" sz="3200" b="0" i="0" u="none" strike="noStrike" dirty="0">
                <a:solidFill>
                  <a:schemeClr val="tx1"/>
                </a:solidFill>
                <a:effectLst/>
                <a:latin typeface="Arial"/>
                <a:ea typeface="ＭＳ Ｐゴシック"/>
                <a:cs typeface="Arial"/>
              </a:rPr>
              <a:t> An accurate estimate of the costs of services and supports authorized by the Community Mental Health </a:t>
            </a:r>
            <a:r>
              <a:rPr lang="en-US" sz="3200" dirty="0">
                <a:latin typeface="Arial"/>
                <a:ea typeface="ＭＳ Ｐゴシック"/>
                <a:cs typeface="Arial"/>
              </a:rPr>
              <a:t>(C</a:t>
            </a:r>
            <a:r>
              <a:rPr lang="en-US" sz="3200" b="0" i="0" u="none" strike="noStrike" dirty="0">
                <a:solidFill>
                  <a:schemeClr val="tx1"/>
                </a:solidFill>
                <a:effectLst/>
                <a:latin typeface="Arial"/>
                <a:ea typeface="ＭＳ Ｐゴシック"/>
                <a:cs typeface="Arial"/>
              </a:rPr>
              <a:t>MH) system.</a:t>
            </a:r>
            <a:endParaRPr lang="en-US" sz="3200" dirty="0">
              <a:solidFill>
                <a:schemeClr val="tx1"/>
              </a:solidFill>
              <a:latin typeface="Arial"/>
              <a:ea typeface="ＭＳ Ｐゴシック"/>
              <a:cs typeface="Arial"/>
            </a:endParaRPr>
          </a:p>
          <a:p>
            <a:pPr marL="0" indent="0">
              <a:buNone/>
            </a:pPr>
            <a:endParaRPr lang="en-US" dirty="0"/>
          </a:p>
        </p:txBody>
      </p:sp>
    </p:spTree>
    <p:extLst>
      <p:ext uri="{BB962C8B-B14F-4D97-AF65-F5344CB8AC3E}">
        <p14:creationId xmlns:p14="http://schemas.microsoft.com/office/powerpoint/2010/main" val="15706989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21BAE-D2D2-0113-502D-CBA614AEE9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6A7F29-4E51-B9FA-AE8F-5110CC255E56}"/>
              </a:ext>
            </a:extLst>
          </p:cNvPr>
          <p:cNvSpPr>
            <a:spLocks noGrp="1"/>
          </p:cNvSpPr>
          <p:nvPr>
            <p:ph type="title"/>
          </p:nvPr>
        </p:nvSpPr>
        <p:spPr>
          <a:xfrm>
            <a:off x="-1" y="1"/>
            <a:ext cx="10283483" cy="1325564"/>
          </a:xfrm>
        </p:spPr>
        <p:txBody>
          <a:bodyPr>
            <a:normAutofit/>
          </a:bodyPr>
          <a:lstStyle/>
          <a:p>
            <a:r>
              <a:rPr lang="en-US" sz="4000" dirty="0"/>
              <a:t>   Essential Components of the IPOS</a:t>
            </a:r>
          </a:p>
        </p:txBody>
      </p:sp>
      <p:sp>
        <p:nvSpPr>
          <p:cNvPr id="3" name="Content Placeholder 2">
            <a:extLst>
              <a:ext uri="{FF2B5EF4-FFF2-40B4-BE49-F238E27FC236}">
                <a16:creationId xmlns:a16="http://schemas.microsoft.com/office/drawing/2014/main" id="{0B88C307-E989-D1BC-537F-3DBB98186590}"/>
              </a:ext>
            </a:extLst>
          </p:cNvPr>
          <p:cNvSpPr>
            <a:spLocks noGrp="1"/>
          </p:cNvSpPr>
          <p:nvPr>
            <p:ph idx="1"/>
          </p:nvPr>
        </p:nvSpPr>
        <p:spPr>
          <a:xfrm>
            <a:off x="112295" y="1524000"/>
            <a:ext cx="11864000" cy="4895461"/>
          </a:xfrm>
        </p:spPr>
        <p:txBody>
          <a:bodyPr>
            <a:normAutofit fontScale="92500" lnSpcReduction="20000"/>
          </a:bodyPr>
          <a:lstStyle/>
          <a:p>
            <a:pPr marL="0" indent="0">
              <a:buNone/>
            </a:pPr>
            <a:r>
              <a:rPr lang="en-US" sz="3200" b="1" dirty="0">
                <a:solidFill>
                  <a:schemeClr val="tx1"/>
                </a:solidFill>
                <a:latin typeface="Arial" panose="020B0604020202020204" pitchFamily="34" charset="0"/>
                <a:cs typeface="Arial" panose="020B0604020202020204" pitchFamily="34" charset="0"/>
              </a:rPr>
              <a:t>Roles and Responsibilities:</a:t>
            </a:r>
            <a:r>
              <a:rPr lang="en-US" sz="3200" dirty="0">
                <a:solidFill>
                  <a:schemeClr val="tx1"/>
                </a:solidFill>
                <a:latin typeface="Arial" panose="020B0604020202020204" pitchFamily="34" charset="0"/>
                <a:cs typeface="Arial" panose="020B0604020202020204" pitchFamily="34" charset="0"/>
              </a:rPr>
              <a:t> Clearly defined roles and responsibilities for the individual, </a:t>
            </a:r>
            <a:r>
              <a:rPr lang="en-US" sz="3200" dirty="0"/>
              <a:t>SC</a:t>
            </a:r>
            <a:r>
              <a:rPr lang="en-US" sz="3200" dirty="0">
                <a:solidFill>
                  <a:schemeClr val="tx1"/>
                </a:solidFill>
                <a:latin typeface="Arial" panose="020B0604020202020204" pitchFamily="34" charset="0"/>
                <a:cs typeface="Arial" panose="020B0604020202020204" pitchFamily="34" charset="0"/>
              </a:rPr>
              <a:t> or </a:t>
            </a:r>
            <a:r>
              <a:rPr lang="en-US" sz="3200" dirty="0"/>
              <a:t>CM</a:t>
            </a:r>
            <a:r>
              <a:rPr lang="en-US" sz="3200" dirty="0">
                <a:solidFill>
                  <a:schemeClr val="tx1"/>
                </a:solidFill>
                <a:latin typeface="Arial" panose="020B0604020202020204" pitchFamily="34" charset="0"/>
                <a:cs typeface="Arial" panose="020B0604020202020204" pitchFamily="34" charset="0"/>
              </a:rPr>
              <a:t>, allies</a:t>
            </a:r>
            <a:r>
              <a:rPr lang="en-US" sz="3200" dirty="0"/>
              <a:t> </a:t>
            </a:r>
            <a:r>
              <a:rPr lang="en-US" sz="3200" dirty="0">
                <a:solidFill>
                  <a:schemeClr val="tx1"/>
                </a:solidFill>
                <a:latin typeface="Arial" panose="020B0604020202020204" pitchFamily="34" charset="0"/>
                <a:cs typeface="Arial" panose="020B0604020202020204" pitchFamily="34" charset="0"/>
              </a:rPr>
              <a:t>and providers in implementing the IPOS.</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b="1" dirty="0">
                <a:solidFill>
                  <a:schemeClr val="tx1"/>
                </a:solidFill>
                <a:latin typeface="Arial" panose="020B0604020202020204" pitchFamily="34" charset="0"/>
                <a:cs typeface="Arial" panose="020B0604020202020204" pitchFamily="34" charset="0"/>
              </a:rPr>
              <a:t>Monitoring:</a:t>
            </a:r>
            <a:r>
              <a:rPr lang="en-US" sz="3200" dirty="0">
                <a:solidFill>
                  <a:schemeClr val="tx1"/>
                </a:solidFill>
                <a:latin typeface="Arial" panose="020B0604020202020204" pitchFamily="34" charset="0"/>
                <a:cs typeface="Arial" panose="020B0604020202020204" pitchFamily="34" charset="0"/>
              </a:rPr>
              <a:t> Identification of the person or entity responsible for monitoring the plan.</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b="1" dirty="0">
                <a:solidFill>
                  <a:schemeClr val="tx1"/>
                </a:solidFill>
                <a:latin typeface="Arial" panose="020B0604020202020204" pitchFamily="34" charset="0"/>
                <a:cs typeface="Arial" panose="020B0604020202020204" pitchFamily="34" charset="0"/>
              </a:rPr>
              <a:t>Signatures:</a:t>
            </a:r>
            <a:r>
              <a:rPr lang="en-US" sz="3200" dirty="0">
                <a:solidFill>
                  <a:schemeClr val="tx1"/>
                </a:solidFill>
                <a:latin typeface="Arial" panose="020B0604020202020204" pitchFamily="34" charset="0"/>
                <a:cs typeface="Arial" panose="020B0604020202020204" pitchFamily="34" charset="0"/>
              </a:rPr>
              <a:t> Signatures from the individual, their representative</a:t>
            </a:r>
            <a:r>
              <a:rPr lang="en-US" sz="3200" dirty="0"/>
              <a:t> </a:t>
            </a:r>
            <a:r>
              <a:rPr lang="en-US" sz="3200" dirty="0">
                <a:solidFill>
                  <a:schemeClr val="tx1"/>
                </a:solidFill>
                <a:latin typeface="Arial" panose="020B0604020202020204" pitchFamily="34" charset="0"/>
                <a:cs typeface="Arial" panose="020B0604020202020204" pitchFamily="34" charset="0"/>
              </a:rPr>
              <a:t>and all responsible parties.</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b="1" dirty="0">
                <a:solidFill>
                  <a:schemeClr val="tx1"/>
                </a:solidFill>
                <a:latin typeface="Arial" panose="020B0604020202020204" pitchFamily="34" charset="0"/>
                <a:cs typeface="Arial" panose="020B0604020202020204" pitchFamily="34" charset="0"/>
              </a:rPr>
              <a:t>Sharing Plan:</a:t>
            </a:r>
            <a:r>
              <a:rPr lang="en-US" sz="3200" dirty="0">
                <a:solidFill>
                  <a:schemeClr val="tx1"/>
                </a:solidFill>
                <a:latin typeface="Arial" panose="020B0604020202020204" pitchFamily="34" charset="0"/>
                <a:cs typeface="Arial" panose="020B0604020202020204" pitchFamily="34" charset="0"/>
              </a:rPr>
              <a:t> A plan for sharing the IPOS with family, friends, or caregivers with the individual’s permission.</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3901011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61707-2861-35E9-DD9C-5629AF145A1F}"/>
              </a:ext>
            </a:extLst>
          </p:cNvPr>
          <p:cNvSpPr>
            <a:spLocks noGrp="1"/>
          </p:cNvSpPr>
          <p:nvPr>
            <p:ph type="title"/>
          </p:nvPr>
        </p:nvSpPr>
        <p:spPr>
          <a:xfrm>
            <a:off x="0" y="1"/>
            <a:ext cx="9876138" cy="1325564"/>
          </a:xfrm>
        </p:spPr>
        <p:txBody>
          <a:bodyPr>
            <a:normAutofit/>
          </a:bodyPr>
          <a:lstStyle/>
          <a:p>
            <a:r>
              <a:rPr lang="en-US" sz="4000" dirty="0"/>
              <a:t>   HCBS Setting Requirements</a:t>
            </a:r>
          </a:p>
        </p:txBody>
      </p:sp>
      <p:sp>
        <p:nvSpPr>
          <p:cNvPr id="6" name="Content Placeholder 5">
            <a:extLst>
              <a:ext uri="{FF2B5EF4-FFF2-40B4-BE49-F238E27FC236}">
                <a16:creationId xmlns:a16="http://schemas.microsoft.com/office/drawing/2014/main" id="{B4BE3E47-E49F-8101-7969-AFFD6518DCF4}"/>
              </a:ext>
            </a:extLst>
          </p:cNvPr>
          <p:cNvSpPr>
            <a:spLocks noGrp="1"/>
          </p:cNvSpPr>
          <p:nvPr>
            <p:ph idx="1"/>
          </p:nvPr>
        </p:nvSpPr>
        <p:spPr>
          <a:xfrm>
            <a:off x="385011" y="1540042"/>
            <a:ext cx="11598442" cy="5069305"/>
          </a:xfrm>
        </p:spPr>
        <p:txBody>
          <a:bodyPr>
            <a:normAutofit lnSpcReduction="10000"/>
          </a:bodyPr>
          <a:lstStyle/>
          <a:p>
            <a:r>
              <a:rPr lang="en-US" sz="2800" dirty="0">
                <a:solidFill>
                  <a:schemeClr val="tx1"/>
                </a:solidFill>
                <a:effectLst/>
                <a:latin typeface="Arial" panose="020B0604020202020204" pitchFamily="34" charset="0"/>
                <a:cs typeface="Arial" panose="020B0604020202020204" pitchFamily="34" charset="0"/>
              </a:rPr>
              <a:t>The final rule establishes requirements for settings providing HCBS in Medicaid programs operated under sections 1915(c),1915(</a:t>
            </a:r>
            <a:r>
              <a:rPr lang="en-US" sz="2800" dirty="0" err="1">
                <a:solidFill>
                  <a:schemeClr val="tx1"/>
                </a:solidFill>
                <a:effectLst/>
                <a:latin typeface="Arial" panose="020B0604020202020204" pitchFamily="34" charset="0"/>
                <a:cs typeface="Arial" panose="020B0604020202020204" pitchFamily="34" charset="0"/>
              </a:rPr>
              <a:t>i</a:t>
            </a:r>
            <a:r>
              <a:rPr lang="en-US" sz="2800" dirty="0">
                <a:solidFill>
                  <a:schemeClr val="tx1"/>
                </a:solidFill>
                <a:effectLst/>
                <a:latin typeface="Arial" panose="020B0604020202020204" pitchFamily="34" charset="0"/>
                <a:cs typeface="Arial" panose="020B0604020202020204" pitchFamily="34" charset="0"/>
              </a:rPr>
              <a:t>) and 1915(k) of the Act. </a:t>
            </a:r>
          </a:p>
          <a:p>
            <a:endParaRPr lang="en-US" sz="2800"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The rule creates a more outcome-oriented definition of HCBS settings and services, rather than one based solely on a setting’s location, geography, or physical characteristics. </a:t>
            </a:r>
          </a:p>
          <a:p>
            <a:endParaRPr lang="en-US" sz="2800"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The regulatory changes maximize the opportunities for HCBS program participants to have access to the benefits of community living, to receive services in the most integrated setting, and to effectuate the law’s intention for Medicaid HCBS to provide alternatives to services provided in institutions. </a:t>
            </a:r>
          </a:p>
          <a:p>
            <a:endParaRPr lang="en-US" dirty="0"/>
          </a:p>
        </p:txBody>
      </p:sp>
    </p:spTree>
    <p:extLst>
      <p:ext uri="{BB962C8B-B14F-4D97-AF65-F5344CB8AC3E}">
        <p14:creationId xmlns:p14="http://schemas.microsoft.com/office/powerpoint/2010/main" val="21374192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A1DE2-7C9C-DF53-1FC5-700CED1DD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F99E3-B978-084A-C16A-21C3C2F7034F}"/>
              </a:ext>
            </a:extLst>
          </p:cNvPr>
          <p:cNvSpPr>
            <a:spLocks noGrp="1"/>
          </p:cNvSpPr>
          <p:nvPr>
            <p:ph type="title"/>
          </p:nvPr>
        </p:nvSpPr>
        <p:spPr>
          <a:xfrm>
            <a:off x="-1" y="1"/>
            <a:ext cx="10283483" cy="1325564"/>
          </a:xfrm>
        </p:spPr>
        <p:txBody>
          <a:bodyPr>
            <a:normAutofit/>
          </a:bodyPr>
          <a:lstStyle/>
          <a:p>
            <a:r>
              <a:rPr lang="en-US" sz="4000" dirty="0"/>
              <a:t>   Essential Components of the IPOS</a:t>
            </a:r>
          </a:p>
        </p:txBody>
      </p:sp>
      <p:sp>
        <p:nvSpPr>
          <p:cNvPr id="3" name="Content Placeholder 2">
            <a:extLst>
              <a:ext uri="{FF2B5EF4-FFF2-40B4-BE49-F238E27FC236}">
                <a16:creationId xmlns:a16="http://schemas.microsoft.com/office/drawing/2014/main" id="{780BA71F-8EF4-A48F-C878-D45445E35ECA}"/>
              </a:ext>
            </a:extLst>
          </p:cNvPr>
          <p:cNvSpPr>
            <a:spLocks noGrp="1"/>
          </p:cNvSpPr>
          <p:nvPr>
            <p:ph idx="1"/>
          </p:nvPr>
        </p:nvSpPr>
        <p:spPr>
          <a:xfrm>
            <a:off x="112295" y="1524000"/>
            <a:ext cx="11864000" cy="4895461"/>
          </a:xfrm>
        </p:spPr>
        <p:txBody>
          <a:bodyPr>
            <a:normAutofit fontScale="85000" lnSpcReduction="10000"/>
          </a:bodyPr>
          <a:lstStyle/>
          <a:p>
            <a:pPr marL="0" indent="0">
              <a:buNone/>
            </a:pPr>
            <a:r>
              <a:rPr lang="en-US" sz="3200" b="1" dirty="0">
                <a:solidFill>
                  <a:schemeClr val="tx1"/>
                </a:solidFill>
                <a:latin typeface="Arial" panose="020B0604020202020204" pitchFamily="34" charset="0"/>
                <a:cs typeface="Arial" panose="020B0604020202020204" pitchFamily="34" charset="0"/>
              </a:rPr>
              <a:t>Review Timeline:</a:t>
            </a:r>
            <a:r>
              <a:rPr lang="en-US" sz="3200" dirty="0">
                <a:solidFill>
                  <a:schemeClr val="tx1"/>
                </a:solidFill>
                <a:latin typeface="Arial" panose="020B0604020202020204" pitchFamily="34" charset="0"/>
                <a:cs typeface="Arial" panose="020B0604020202020204" pitchFamily="34" charset="0"/>
              </a:rPr>
              <a:t> A timeline for regular reviews.</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b="1" dirty="0">
                <a:solidFill>
                  <a:schemeClr val="tx1"/>
                </a:solidFill>
                <a:latin typeface="Arial" panose="020B0604020202020204" pitchFamily="34" charset="0"/>
                <a:cs typeface="Arial" panose="020B0604020202020204" pitchFamily="34" charset="0"/>
              </a:rPr>
              <a:t>Additional Documentation:</a:t>
            </a:r>
            <a:r>
              <a:rPr lang="en-US" sz="3200" dirty="0">
                <a:solidFill>
                  <a:schemeClr val="tx1"/>
                </a:solidFill>
                <a:latin typeface="Arial" panose="020B0604020202020204" pitchFamily="34" charset="0"/>
                <a:cs typeface="Arial" panose="020B0604020202020204" pitchFamily="34" charset="0"/>
              </a:rPr>
              <a:t> Any additional documentation required by the Michigan Administrative Code, Section R 330.7199.</a:t>
            </a:r>
          </a:p>
          <a:p>
            <a:pPr marL="0" indent="0">
              <a:buNone/>
            </a:pPr>
            <a:endParaRPr lang="en-US" sz="3200" dirty="0">
              <a:solidFill>
                <a:schemeClr val="tx1"/>
              </a:solidFill>
              <a:latin typeface="Arial" panose="020B0604020202020204" pitchFamily="34" charset="0"/>
              <a:cs typeface="Arial" panose="020B0604020202020204" pitchFamily="34" charset="0"/>
            </a:endParaRPr>
          </a:p>
          <a:p>
            <a:pPr marL="0" indent="0">
              <a:buNone/>
            </a:pPr>
            <a:r>
              <a:rPr lang="en-US" sz="3200" dirty="0">
                <a:solidFill>
                  <a:schemeClr val="tx1"/>
                </a:solidFill>
                <a:latin typeface="Arial" panose="020B0604020202020204" pitchFamily="34" charset="0"/>
                <a:cs typeface="Arial" panose="020B0604020202020204" pitchFamily="34" charset="0"/>
              </a:rPr>
              <a:t>A</a:t>
            </a:r>
            <a:r>
              <a:rPr lang="en-US" sz="3200" dirty="0">
                <a:solidFill>
                  <a:schemeClr val="tx1"/>
                </a:solidFill>
                <a:effectLst/>
                <a:latin typeface="Arial" panose="020B0604020202020204" pitchFamily="34" charset="0"/>
                <a:cs typeface="Arial" panose="020B0604020202020204" pitchFamily="34" charset="0"/>
              </a:rPr>
              <a:t>ll service providers should be invited to the planning meetings, unless otherwise specified by the participant and that all service providers must a have current signed copy of the IPOS on file.</a:t>
            </a:r>
          </a:p>
          <a:p>
            <a:pPr marL="0" indent="0">
              <a:buNone/>
            </a:pPr>
            <a:endParaRPr lang="en-US" sz="3200" b="1" dirty="0"/>
          </a:p>
          <a:p>
            <a:pPr marL="0" indent="0">
              <a:buNone/>
            </a:pPr>
            <a:r>
              <a:rPr lang="en-US" sz="3200" b="1" dirty="0"/>
              <a:t>Continuous Review:</a:t>
            </a:r>
            <a:r>
              <a:rPr lang="en-US" sz="3200" dirty="0"/>
              <a:t> Keep the IPOS current, modifying it as needed. Use the existing IPOS to review goal progress, assess satisfaction, and update the plan as circumstances change, or as the individual desires.</a:t>
            </a:r>
          </a:p>
          <a:p>
            <a:pPr marL="0" indent="0">
              <a:buNone/>
            </a:pPr>
            <a:endParaRPr lang="en-US" sz="3200" dirty="0">
              <a:solidFill>
                <a:schemeClr val="tx1"/>
              </a:solidFill>
              <a:effectLst/>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6108411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78E7F-0325-2DA4-39D8-71CDF272E9C1}"/>
              </a:ext>
            </a:extLst>
          </p:cNvPr>
          <p:cNvSpPr>
            <a:spLocks noGrp="1"/>
          </p:cNvSpPr>
          <p:nvPr>
            <p:ph type="title"/>
          </p:nvPr>
        </p:nvSpPr>
        <p:spPr>
          <a:xfrm>
            <a:off x="0" y="1"/>
            <a:ext cx="9876138" cy="1325564"/>
          </a:xfrm>
        </p:spPr>
        <p:txBody>
          <a:bodyPr>
            <a:normAutofit/>
          </a:bodyPr>
          <a:lstStyle/>
          <a:p>
            <a:r>
              <a:rPr lang="en-US" sz="4000" dirty="0"/>
              <a:t>   IPOS: Ongoing Review and Updates</a:t>
            </a:r>
          </a:p>
        </p:txBody>
      </p:sp>
      <p:sp>
        <p:nvSpPr>
          <p:cNvPr id="3" name="Content Placeholder 2">
            <a:extLst>
              <a:ext uri="{FF2B5EF4-FFF2-40B4-BE49-F238E27FC236}">
                <a16:creationId xmlns:a16="http://schemas.microsoft.com/office/drawing/2014/main" id="{7985D50A-814E-5622-719E-6C6232F96EF0}"/>
              </a:ext>
            </a:extLst>
          </p:cNvPr>
          <p:cNvSpPr>
            <a:spLocks noGrp="1"/>
          </p:cNvSpPr>
          <p:nvPr>
            <p:ph idx="1"/>
          </p:nvPr>
        </p:nvSpPr>
        <p:spPr>
          <a:xfrm>
            <a:off x="323557" y="1505244"/>
            <a:ext cx="11549575" cy="4671720"/>
          </a:xfrm>
        </p:spPr>
        <p:txBody>
          <a:bodyPr>
            <a:normAutofit fontScale="92500" lnSpcReduction="20000"/>
          </a:bodyPr>
          <a:lstStyle/>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r>
              <a:rPr lang="en-US" sz="2600" b="1" dirty="0">
                <a:solidFill>
                  <a:schemeClr val="tx1"/>
                </a:solidFill>
                <a:latin typeface="Arial" panose="020B0604020202020204" pitchFamily="34" charset="0"/>
                <a:cs typeface="Arial" panose="020B0604020202020204" pitchFamily="34" charset="0"/>
              </a:rPr>
              <a:t>Annual Reassessment:</a:t>
            </a:r>
            <a:r>
              <a:rPr lang="en-US" sz="2600" dirty="0">
                <a:solidFill>
                  <a:schemeClr val="tx1"/>
                </a:solidFill>
                <a:latin typeface="Arial" panose="020B0604020202020204" pitchFamily="34" charset="0"/>
                <a:cs typeface="Arial" panose="020B0604020202020204" pitchFamily="34" charset="0"/>
              </a:rPr>
              <a:t> Review and revise the IPOS upon reassessment of functional need at least every 12 months, or when the individual's circumstances change significantly.</a:t>
            </a:r>
          </a:p>
          <a:p>
            <a:pPr marL="0" indent="0">
              <a:buNone/>
            </a:pPr>
            <a:endParaRPr lang="en-US" sz="2600" dirty="0">
              <a:solidFill>
                <a:schemeClr val="tx1"/>
              </a:solidFill>
              <a:latin typeface="Arial" panose="020B0604020202020204" pitchFamily="34" charset="0"/>
              <a:cs typeface="Arial" panose="020B0604020202020204" pitchFamily="34" charset="0"/>
            </a:endParaRPr>
          </a:p>
          <a:p>
            <a:pPr marL="0" indent="0">
              <a:buNone/>
            </a:pPr>
            <a:r>
              <a:rPr lang="en-US" sz="2600" b="1" dirty="0">
                <a:solidFill>
                  <a:schemeClr val="tx1"/>
                </a:solidFill>
                <a:latin typeface="Arial" panose="020B0604020202020204" pitchFamily="34" charset="0"/>
                <a:cs typeface="Arial" panose="020B0604020202020204" pitchFamily="34" charset="0"/>
              </a:rPr>
              <a:t>Regular Discussions:</a:t>
            </a:r>
            <a:r>
              <a:rPr lang="en-US" sz="2600" dirty="0">
                <a:solidFill>
                  <a:schemeClr val="tx1"/>
                </a:solidFill>
                <a:latin typeface="Arial" panose="020B0604020202020204" pitchFamily="34" charset="0"/>
                <a:cs typeface="Arial" panose="020B0604020202020204" pitchFamily="34" charset="0"/>
              </a:rPr>
              <a:t> Discuss and review the IPOS routinely as part of regular conversations with the individual, guardian, family members, staff, and others who are a regular part of the individual’s informal support system, incorporating verbal and non-verbal cues. </a:t>
            </a:r>
          </a:p>
          <a:p>
            <a:pPr marL="0" indent="0">
              <a:buNone/>
            </a:pPr>
            <a:endParaRPr lang="en-US" sz="2600" dirty="0">
              <a:solidFill>
                <a:schemeClr val="tx1"/>
              </a:solidFill>
              <a:latin typeface="Arial" panose="020B0604020202020204" pitchFamily="34" charset="0"/>
              <a:cs typeface="Arial" panose="020B0604020202020204" pitchFamily="34" charset="0"/>
            </a:endParaRPr>
          </a:p>
          <a:p>
            <a:pPr marL="0" indent="0">
              <a:buNone/>
            </a:pPr>
            <a:r>
              <a:rPr lang="en-US" sz="2600" b="1" dirty="0">
                <a:solidFill>
                  <a:schemeClr val="tx1"/>
                </a:solidFill>
                <a:latin typeface="Arial" panose="020B0604020202020204" pitchFamily="34" charset="0"/>
                <a:cs typeface="Arial" panose="020B0604020202020204" pitchFamily="34" charset="0"/>
              </a:rPr>
              <a:t>Access to IPOS:</a:t>
            </a:r>
            <a:r>
              <a:rPr lang="en-US" sz="2600" dirty="0">
                <a:solidFill>
                  <a:schemeClr val="tx1"/>
                </a:solidFill>
                <a:latin typeface="Arial" panose="020B0604020202020204" pitchFamily="34" charset="0"/>
                <a:cs typeface="Arial" panose="020B0604020202020204" pitchFamily="34" charset="0"/>
              </a:rPr>
              <a:t> Provide the individual, their guardian, or authorized representative with a written copy of the IPOS within </a:t>
            </a:r>
            <a:r>
              <a:rPr lang="en-US" sz="2600" dirty="0"/>
              <a:t>fifteen</a:t>
            </a:r>
            <a:r>
              <a:rPr lang="en-US" sz="2600" dirty="0">
                <a:solidFill>
                  <a:schemeClr val="tx1"/>
                </a:solidFill>
                <a:latin typeface="Arial" panose="020B0604020202020204" pitchFamily="34" charset="0"/>
                <a:cs typeface="Arial" panose="020B0604020202020204" pitchFamily="34" charset="0"/>
              </a:rPr>
              <a:t> business days of the PCP meeting. Formal periodic reviews, for those with guardians, must include both the individual and the guardian</a:t>
            </a:r>
            <a:r>
              <a:rPr lang="en-US" sz="2400" dirty="0">
                <a:solidFill>
                  <a:schemeClr val="tx1"/>
                </a:solidFill>
                <a:latin typeface="Arial" panose="020B0604020202020204" pitchFamily="34" charset="0"/>
                <a:cs typeface="Arial" panose="020B0604020202020204" pitchFamily="34" charset="0"/>
              </a:rPr>
              <a:t>.</a:t>
            </a:r>
          </a:p>
          <a:p>
            <a:endParaRPr lang="en-US" dirty="0"/>
          </a:p>
        </p:txBody>
      </p:sp>
    </p:spTree>
    <p:extLst>
      <p:ext uri="{BB962C8B-B14F-4D97-AF65-F5344CB8AC3E}">
        <p14:creationId xmlns:p14="http://schemas.microsoft.com/office/powerpoint/2010/main" val="41075058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D429C-26CF-4534-559D-6A704E8DC1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C2AFF7-1FF0-7E0B-A808-ADDFDD023A8F}"/>
              </a:ext>
            </a:extLst>
          </p:cNvPr>
          <p:cNvSpPr>
            <a:spLocks noGrp="1"/>
          </p:cNvSpPr>
          <p:nvPr>
            <p:ph type="title"/>
          </p:nvPr>
        </p:nvSpPr>
        <p:spPr>
          <a:xfrm>
            <a:off x="0" y="1"/>
            <a:ext cx="9876138" cy="1325564"/>
          </a:xfrm>
        </p:spPr>
        <p:txBody>
          <a:bodyPr>
            <a:normAutofit/>
          </a:bodyPr>
          <a:lstStyle/>
          <a:p>
            <a:r>
              <a:rPr lang="en-US" sz="4000" dirty="0"/>
              <a:t>   Knowledge Checkpoint</a:t>
            </a:r>
          </a:p>
        </p:txBody>
      </p:sp>
      <p:sp>
        <p:nvSpPr>
          <p:cNvPr id="3" name="Content Placeholder 2">
            <a:extLst>
              <a:ext uri="{FF2B5EF4-FFF2-40B4-BE49-F238E27FC236}">
                <a16:creationId xmlns:a16="http://schemas.microsoft.com/office/drawing/2014/main" id="{71CB605E-0045-1BB9-3DA8-CC3785EBC247}"/>
              </a:ext>
            </a:extLst>
          </p:cNvPr>
          <p:cNvSpPr>
            <a:spLocks noGrp="1"/>
          </p:cNvSpPr>
          <p:nvPr>
            <p:ph idx="1"/>
          </p:nvPr>
        </p:nvSpPr>
        <p:spPr>
          <a:xfrm>
            <a:off x="256675" y="1575582"/>
            <a:ext cx="11181346" cy="5113976"/>
          </a:xfrm>
        </p:spPr>
        <p:txBody>
          <a:bodyPr>
            <a:normAutofit lnSpcReduction="10000"/>
          </a:bodyPr>
          <a:lstStyle/>
          <a:p>
            <a:pPr marL="0" indent="0">
              <a:buNone/>
            </a:pPr>
            <a:r>
              <a:rPr lang="en-US" sz="2800" dirty="0">
                <a:solidFill>
                  <a:schemeClr val="tx1"/>
                </a:solidFill>
                <a:latin typeface="Arial" panose="020B0604020202020204" pitchFamily="34" charset="0"/>
                <a:cs typeface="Arial" panose="020B0604020202020204" pitchFamily="34" charset="0"/>
              </a:rPr>
              <a:t>When must the IPOS be reviewed and revised? (select all that apply)</a:t>
            </a:r>
          </a:p>
          <a:p>
            <a:pPr marL="0" indent="0">
              <a:buNone/>
            </a:pPr>
            <a:endParaRPr lang="en-US" sz="2800" dirty="0">
              <a:solidFill>
                <a:schemeClr val="tx1"/>
              </a:solidFill>
              <a:latin typeface="Arial" panose="020B0604020202020204" pitchFamily="34" charset="0"/>
              <a:cs typeface="Arial" panose="020B0604020202020204" pitchFamily="34" charset="0"/>
            </a:endParaRPr>
          </a:p>
          <a:p>
            <a:pPr marL="514350" indent="-514350">
              <a:lnSpc>
                <a:spcPct val="140000"/>
              </a:lnSpc>
              <a:spcAft>
                <a:spcPts val="600"/>
              </a:spcAft>
              <a:buAutoNum type="alphaUcPeriod"/>
            </a:pPr>
            <a:r>
              <a:rPr lang="en-US" dirty="0"/>
              <a:t>Every six months.</a:t>
            </a:r>
          </a:p>
          <a:p>
            <a:pPr marL="514350" indent="-514350">
              <a:lnSpc>
                <a:spcPct val="140000"/>
              </a:lnSpc>
              <a:spcAft>
                <a:spcPts val="600"/>
              </a:spcAft>
              <a:buAutoNum type="alphaUcPeriod"/>
            </a:pPr>
            <a:r>
              <a:rPr lang="en-US" sz="2800" dirty="0">
                <a:solidFill>
                  <a:schemeClr val="tx1"/>
                </a:solidFill>
                <a:latin typeface="Arial" panose="020B0604020202020204" pitchFamily="34" charset="0"/>
                <a:cs typeface="Arial" panose="020B0604020202020204" pitchFamily="34" charset="0"/>
              </a:rPr>
              <a:t>At least every 12 months.</a:t>
            </a:r>
          </a:p>
          <a:p>
            <a:pPr marL="514350" indent="-514350">
              <a:lnSpc>
                <a:spcPct val="140000"/>
              </a:lnSpc>
              <a:spcAft>
                <a:spcPts val="600"/>
              </a:spcAft>
              <a:buAutoNum type="alphaUcPeriod"/>
            </a:pPr>
            <a:r>
              <a:rPr lang="en-US" sz="2800" dirty="0">
                <a:solidFill>
                  <a:schemeClr val="tx1"/>
                </a:solidFill>
                <a:latin typeface="Arial" panose="020B0604020202020204" pitchFamily="34" charset="0"/>
                <a:cs typeface="Arial" panose="020B0604020202020204" pitchFamily="34" charset="0"/>
              </a:rPr>
              <a:t>When the individual’s functional needs are reassessed.</a:t>
            </a:r>
          </a:p>
          <a:p>
            <a:pPr marL="514350" indent="-514350">
              <a:lnSpc>
                <a:spcPct val="140000"/>
              </a:lnSpc>
              <a:spcAft>
                <a:spcPts val="600"/>
              </a:spcAft>
              <a:buAutoNum type="alphaUcPeriod"/>
            </a:pPr>
            <a:r>
              <a:rPr lang="en-US" sz="2800" dirty="0">
                <a:solidFill>
                  <a:schemeClr val="tx1"/>
                </a:solidFill>
                <a:latin typeface="Arial" panose="020B0604020202020204" pitchFamily="34" charset="0"/>
                <a:cs typeface="Arial" panose="020B0604020202020204" pitchFamily="34" charset="0"/>
              </a:rPr>
              <a:t>Only when requested by the individual.</a:t>
            </a:r>
          </a:p>
          <a:p>
            <a:pPr marL="514350" indent="-514350">
              <a:lnSpc>
                <a:spcPct val="140000"/>
              </a:lnSpc>
              <a:spcAft>
                <a:spcPts val="600"/>
              </a:spcAft>
              <a:buAutoNum type="alphaUcPeriod"/>
            </a:pPr>
            <a:r>
              <a:rPr lang="en-US" dirty="0"/>
              <a:t>When the individual’s needs, wishes, or desires change.</a:t>
            </a:r>
            <a:br>
              <a:rPr lang="en-US" sz="2800" dirty="0">
                <a:solidFill>
                  <a:schemeClr val="tx1"/>
                </a:solidFill>
                <a:latin typeface="Arial" panose="020B0604020202020204" pitchFamily="34" charset="0"/>
                <a:cs typeface="Arial" panose="020B0604020202020204" pitchFamily="34" charset="0"/>
              </a:rPr>
            </a:br>
            <a:endParaRPr lang="en-US" dirty="0"/>
          </a:p>
        </p:txBody>
      </p:sp>
    </p:spTree>
    <p:extLst>
      <p:ext uri="{BB962C8B-B14F-4D97-AF65-F5344CB8AC3E}">
        <p14:creationId xmlns:p14="http://schemas.microsoft.com/office/powerpoint/2010/main" val="12230214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4A61A-2CF2-82EE-7461-03F0BE2BA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7F33F6-DE68-83B3-86BC-107A1395FCFE}"/>
              </a:ext>
            </a:extLst>
          </p:cNvPr>
          <p:cNvSpPr>
            <a:spLocks noGrp="1"/>
          </p:cNvSpPr>
          <p:nvPr>
            <p:ph type="title"/>
          </p:nvPr>
        </p:nvSpPr>
        <p:spPr>
          <a:xfrm>
            <a:off x="0" y="1"/>
            <a:ext cx="9876138" cy="1325564"/>
          </a:xfrm>
        </p:spPr>
        <p:txBody>
          <a:bodyPr>
            <a:normAutofit/>
          </a:bodyPr>
          <a:lstStyle/>
          <a:p>
            <a:r>
              <a:rPr lang="en-US" sz="4000" dirty="0"/>
              <a:t>   Knowledge Checkpoint</a:t>
            </a:r>
          </a:p>
        </p:txBody>
      </p:sp>
      <p:sp>
        <p:nvSpPr>
          <p:cNvPr id="3" name="Content Placeholder 2">
            <a:extLst>
              <a:ext uri="{FF2B5EF4-FFF2-40B4-BE49-F238E27FC236}">
                <a16:creationId xmlns:a16="http://schemas.microsoft.com/office/drawing/2014/main" id="{81D72293-404C-D220-6FAA-CC720D244BA3}"/>
              </a:ext>
            </a:extLst>
          </p:cNvPr>
          <p:cNvSpPr>
            <a:spLocks noGrp="1"/>
          </p:cNvSpPr>
          <p:nvPr>
            <p:ph idx="1"/>
          </p:nvPr>
        </p:nvSpPr>
        <p:spPr>
          <a:xfrm>
            <a:off x="256675" y="1575582"/>
            <a:ext cx="11181346" cy="5113976"/>
          </a:xfrm>
        </p:spPr>
        <p:txBody>
          <a:bodyPr>
            <a:normAutofit/>
          </a:bodyPr>
          <a:lstStyle/>
          <a:p>
            <a:pPr marL="0" indent="0">
              <a:buNone/>
            </a:pPr>
            <a:r>
              <a:rPr lang="en-US" sz="2800" dirty="0">
                <a:solidFill>
                  <a:schemeClr val="tx1"/>
                </a:solidFill>
                <a:latin typeface="Arial" panose="020B0604020202020204" pitchFamily="34" charset="0"/>
                <a:cs typeface="Arial" panose="020B0604020202020204" pitchFamily="34" charset="0"/>
              </a:rPr>
              <a:t>When must the IPOS be reviewed and revised? </a:t>
            </a:r>
          </a:p>
          <a:p>
            <a:pPr marL="514350" indent="-514350">
              <a:lnSpc>
                <a:spcPct val="140000"/>
              </a:lnSpc>
              <a:spcAft>
                <a:spcPts val="600"/>
              </a:spcAft>
              <a:buAutoNum type="alphaUcParenR"/>
            </a:pPr>
            <a:r>
              <a:rPr lang="en-US" dirty="0"/>
              <a:t>Every six months.</a:t>
            </a:r>
          </a:p>
          <a:p>
            <a:pPr marL="514350" indent="-514350">
              <a:lnSpc>
                <a:spcPct val="140000"/>
              </a:lnSpc>
              <a:spcAft>
                <a:spcPts val="600"/>
              </a:spcAft>
              <a:buAutoNum type="alphaUcParenR"/>
            </a:pPr>
            <a:r>
              <a:rPr lang="en-US" sz="2800" b="1" dirty="0">
                <a:solidFill>
                  <a:schemeClr val="tx1"/>
                </a:solidFill>
                <a:latin typeface="Arial" panose="020B0604020202020204" pitchFamily="34" charset="0"/>
                <a:cs typeface="Arial" panose="020B0604020202020204" pitchFamily="34" charset="0"/>
              </a:rPr>
              <a:t>At least every </a:t>
            </a:r>
            <a:r>
              <a:rPr lang="en-US" b="1" dirty="0"/>
              <a:t>12</a:t>
            </a:r>
            <a:r>
              <a:rPr lang="en-US" sz="2800" b="1" dirty="0">
                <a:solidFill>
                  <a:schemeClr val="tx1"/>
                </a:solidFill>
                <a:latin typeface="Arial" panose="020B0604020202020204" pitchFamily="34" charset="0"/>
                <a:cs typeface="Arial" panose="020B0604020202020204" pitchFamily="34" charset="0"/>
              </a:rPr>
              <a:t> months.</a:t>
            </a:r>
          </a:p>
          <a:p>
            <a:pPr marL="514350" indent="-514350">
              <a:lnSpc>
                <a:spcPct val="140000"/>
              </a:lnSpc>
              <a:spcAft>
                <a:spcPts val="600"/>
              </a:spcAft>
              <a:buAutoNum type="alphaUcParenR"/>
            </a:pPr>
            <a:r>
              <a:rPr lang="en-US" sz="2800" b="1" dirty="0">
                <a:solidFill>
                  <a:schemeClr val="tx1"/>
                </a:solidFill>
                <a:latin typeface="Arial" panose="020B0604020202020204" pitchFamily="34" charset="0"/>
                <a:cs typeface="Arial" panose="020B0604020202020204" pitchFamily="34" charset="0"/>
              </a:rPr>
              <a:t>When the individual’s functional needs are reassessed.</a:t>
            </a:r>
          </a:p>
          <a:p>
            <a:pPr marL="514350" indent="-514350">
              <a:lnSpc>
                <a:spcPct val="140000"/>
              </a:lnSpc>
              <a:spcAft>
                <a:spcPts val="600"/>
              </a:spcAft>
              <a:buAutoNum type="alphaUcParenR"/>
            </a:pPr>
            <a:r>
              <a:rPr lang="en-US" sz="2800" dirty="0">
                <a:solidFill>
                  <a:schemeClr val="tx1"/>
                </a:solidFill>
                <a:latin typeface="Arial" panose="020B0604020202020204" pitchFamily="34" charset="0"/>
                <a:cs typeface="Arial" panose="020B0604020202020204" pitchFamily="34" charset="0"/>
              </a:rPr>
              <a:t>Only when requested by the individual.</a:t>
            </a:r>
          </a:p>
          <a:p>
            <a:pPr marL="514350" indent="-514350">
              <a:lnSpc>
                <a:spcPct val="140000"/>
              </a:lnSpc>
              <a:spcAft>
                <a:spcPts val="600"/>
              </a:spcAft>
              <a:buAutoNum type="alphaUcParenR"/>
            </a:pPr>
            <a:r>
              <a:rPr lang="en-US" b="1" dirty="0"/>
              <a:t>When the individual’s needs, wishes, or desires change.</a:t>
            </a:r>
            <a:br>
              <a:rPr lang="en-US" sz="2800" dirty="0">
                <a:solidFill>
                  <a:schemeClr val="tx1"/>
                </a:solidFill>
                <a:latin typeface="Arial" panose="020B0604020202020204" pitchFamily="34" charset="0"/>
                <a:cs typeface="Arial" panose="020B0604020202020204" pitchFamily="34" charset="0"/>
              </a:rPr>
            </a:br>
            <a:endParaRPr lang="en-US" dirty="0"/>
          </a:p>
        </p:txBody>
      </p:sp>
    </p:spTree>
    <p:extLst>
      <p:ext uri="{BB962C8B-B14F-4D97-AF65-F5344CB8AC3E}">
        <p14:creationId xmlns:p14="http://schemas.microsoft.com/office/powerpoint/2010/main" val="37168753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E7DA7-DCA3-C4D0-0B16-3D9BF4CFA5B8}"/>
              </a:ext>
            </a:extLst>
          </p:cNvPr>
          <p:cNvSpPr>
            <a:spLocks noGrp="1"/>
          </p:cNvSpPr>
          <p:nvPr>
            <p:ph type="title"/>
          </p:nvPr>
        </p:nvSpPr>
        <p:spPr>
          <a:xfrm>
            <a:off x="0" y="1"/>
            <a:ext cx="9876138" cy="1325564"/>
          </a:xfrm>
        </p:spPr>
        <p:txBody>
          <a:bodyPr>
            <a:normAutofit/>
          </a:bodyPr>
          <a:lstStyle/>
          <a:p>
            <a:r>
              <a:rPr lang="en-US" sz="4000" dirty="0"/>
              <a:t>   PCP and Dispute Resolution</a:t>
            </a:r>
          </a:p>
        </p:txBody>
      </p:sp>
      <p:sp>
        <p:nvSpPr>
          <p:cNvPr id="3" name="Content Placeholder 2">
            <a:extLst>
              <a:ext uri="{FF2B5EF4-FFF2-40B4-BE49-F238E27FC236}">
                <a16:creationId xmlns:a16="http://schemas.microsoft.com/office/drawing/2014/main" id="{38CD8728-28B6-0345-2FE9-AFD9218AECA2}"/>
              </a:ext>
            </a:extLst>
          </p:cNvPr>
          <p:cNvSpPr>
            <a:spLocks noGrp="1"/>
          </p:cNvSpPr>
          <p:nvPr>
            <p:ph idx="1"/>
          </p:nvPr>
        </p:nvSpPr>
        <p:spPr>
          <a:xfrm>
            <a:off x="208547" y="1491916"/>
            <a:ext cx="11774906" cy="5085347"/>
          </a:xfrm>
        </p:spPr>
        <p:txBody>
          <a:bodyPr>
            <a:normAutofit fontScale="92500" lnSpcReduction="10000"/>
          </a:bodyPr>
          <a:lstStyle/>
          <a:p>
            <a:r>
              <a:rPr lang="en-US" sz="2800" dirty="0">
                <a:solidFill>
                  <a:schemeClr val="tx1"/>
                </a:solidFill>
              </a:rPr>
              <a:t>CM/SCs and Customer Services at PIHP/CMHSPs must be prepared to help people understand and negotiate dispute resolution processes.</a:t>
            </a:r>
          </a:p>
          <a:p>
            <a:pPr marL="0" indent="0">
              <a:buNone/>
            </a:pPr>
            <a:endParaRPr lang="en-US" sz="2800" dirty="0">
              <a:solidFill>
                <a:schemeClr val="tx1"/>
              </a:solidFill>
            </a:endParaRPr>
          </a:p>
          <a:p>
            <a:r>
              <a:rPr lang="en-US" sz="2800" dirty="0">
                <a:solidFill>
                  <a:schemeClr val="tx1"/>
                </a:solidFill>
                <a:effectLst/>
              </a:rPr>
              <a:t>If there is a dispute with the IPOS that has been developed using the PCP process, individuals have the right to the Grievance and Appeal Process, as outlined in the MDHHS Policy (</a:t>
            </a:r>
            <a:r>
              <a:rPr lang="en-US" sz="2800" dirty="0">
                <a:solidFill>
                  <a:schemeClr val="tx1"/>
                </a:solidFill>
                <a:effectLst/>
                <a:hlinkClick r:id="rId2"/>
              </a:rPr>
              <a:t>Appeal and Grievance Resolution</a:t>
            </a:r>
            <a:r>
              <a:rPr lang="en-US" sz="2800" dirty="0">
                <a:solidFill>
                  <a:schemeClr val="tx1"/>
                </a:solidFill>
                <a:effectLst/>
              </a:rPr>
              <a:t>). Individuals also have rights to mediation, as defined in the “</a:t>
            </a:r>
            <a:r>
              <a:rPr lang="en-US" sz="2800" dirty="0">
                <a:solidFill>
                  <a:schemeClr val="tx1"/>
                </a:solidFill>
                <a:effectLst/>
                <a:hlinkClick r:id="rId3"/>
              </a:rPr>
              <a:t>Mediation in Mental Health Dispute Technical Requirement</a:t>
            </a:r>
            <a:r>
              <a:rPr lang="en-US" sz="2800" dirty="0">
                <a:solidFill>
                  <a:schemeClr val="tx1"/>
                </a:solidFill>
                <a:effectLst/>
              </a:rPr>
              <a:t>.”</a:t>
            </a:r>
          </a:p>
          <a:p>
            <a:endParaRPr lang="en-US" sz="2800" dirty="0">
              <a:solidFill>
                <a:schemeClr val="tx1"/>
              </a:solidFill>
              <a:effectLst/>
            </a:endParaRPr>
          </a:p>
          <a:p>
            <a:r>
              <a:rPr lang="en-US" sz="2800" dirty="0">
                <a:solidFill>
                  <a:schemeClr val="tx1"/>
                </a:solidFill>
                <a:effectLst/>
              </a:rPr>
              <a:t>It is the responsibility of the CMHSP to ensure all individuals receiving services are aware of their rights under this policy, and have the knowledge and support needed to access this process. The CMHSP must ensure the individual is effectively supported during the process of grieving or appealing a service decision. </a:t>
            </a:r>
          </a:p>
          <a:p>
            <a:endParaRPr lang="en-US" dirty="0"/>
          </a:p>
        </p:txBody>
      </p:sp>
    </p:spTree>
    <p:extLst>
      <p:ext uri="{BB962C8B-B14F-4D97-AF65-F5344CB8AC3E}">
        <p14:creationId xmlns:p14="http://schemas.microsoft.com/office/powerpoint/2010/main" val="3334149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D557-6FB7-829E-B970-DABC66F7BE3C}"/>
              </a:ext>
            </a:extLst>
          </p:cNvPr>
          <p:cNvSpPr>
            <a:spLocks noGrp="1"/>
          </p:cNvSpPr>
          <p:nvPr>
            <p:ph type="title"/>
          </p:nvPr>
        </p:nvSpPr>
        <p:spPr>
          <a:xfrm>
            <a:off x="0" y="1"/>
            <a:ext cx="9876138" cy="1325564"/>
          </a:xfrm>
        </p:spPr>
        <p:txBody>
          <a:bodyPr>
            <a:normAutofit/>
          </a:bodyPr>
          <a:lstStyle/>
          <a:p>
            <a:r>
              <a:rPr lang="en-US" sz="4000" dirty="0"/>
              <a:t>   Restrictions or Limitations</a:t>
            </a:r>
          </a:p>
        </p:txBody>
      </p:sp>
      <p:sp>
        <p:nvSpPr>
          <p:cNvPr id="3" name="Content Placeholder 2">
            <a:extLst>
              <a:ext uri="{FF2B5EF4-FFF2-40B4-BE49-F238E27FC236}">
                <a16:creationId xmlns:a16="http://schemas.microsoft.com/office/drawing/2014/main" id="{2728946B-5BCE-FB09-F4C5-2F8A0151F832}"/>
              </a:ext>
            </a:extLst>
          </p:cNvPr>
          <p:cNvSpPr>
            <a:spLocks noGrp="1"/>
          </p:cNvSpPr>
          <p:nvPr>
            <p:ph idx="1"/>
          </p:nvPr>
        </p:nvSpPr>
        <p:spPr>
          <a:xfrm>
            <a:off x="125731" y="1475117"/>
            <a:ext cx="11825638" cy="5072332"/>
          </a:xfrm>
        </p:spPr>
        <p:txBody>
          <a:bodyPr>
            <a:normAutofit/>
          </a:bodyPr>
          <a:lstStyle/>
          <a:p>
            <a:r>
              <a:rPr lang="en-US" sz="2700" b="1" dirty="0"/>
              <a:t>Restrictions upon an individual's rights can only be implemented when there is an HCBS compliant restriction in the IPOS.</a:t>
            </a:r>
            <a:endParaRPr lang="en-US" sz="2700" b="1" dirty="0">
              <a:solidFill>
                <a:schemeClr val="tx1"/>
              </a:solidFill>
              <a:latin typeface="Arial" panose="020B0604020202020204" pitchFamily="34" charset="0"/>
              <a:cs typeface="Arial" panose="020B0604020202020204" pitchFamily="34" charset="0"/>
            </a:endParaRPr>
          </a:p>
          <a:p>
            <a:r>
              <a:rPr lang="en-US" sz="2700" dirty="0">
                <a:solidFill>
                  <a:schemeClr val="tx1"/>
                </a:solidFill>
              </a:rPr>
              <a:t>The IPOS must identify/document:</a:t>
            </a:r>
          </a:p>
          <a:p>
            <a:pPr lvl="1"/>
            <a:r>
              <a:rPr lang="en-US" sz="2700" dirty="0">
                <a:solidFill>
                  <a:schemeClr val="tx1"/>
                </a:solidFill>
              </a:rPr>
              <a:t>The positive interventions and supports used prior to any restrictions, or additions to the IPOS, regarding health or safety needs.</a:t>
            </a:r>
          </a:p>
          <a:p>
            <a:pPr lvl="1"/>
            <a:r>
              <a:rPr lang="en-US" sz="2700" dirty="0">
                <a:solidFill>
                  <a:schemeClr val="tx1"/>
                </a:solidFill>
              </a:rPr>
              <a:t>Less intrusive methods of meeting the needs, that have been tried but were not successful.</a:t>
            </a:r>
          </a:p>
          <a:p>
            <a:pPr lvl="1"/>
            <a:r>
              <a:rPr lang="en-US" sz="2700" dirty="0">
                <a:solidFill>
                  <a:schemeClr val="tx1"/>
                </a:solidFill>
              </a:rPr>
              <a:t>A clear description of the condition that is directly proportionate to the specific, assessed health or safety need.</a:t>
            </a:r>
          </a:p>
          <a:p>
            <a:pPr lvl="1"/>
            <a:r>
              <a:rPr lang="en-US" sz="2700" dirty="0"/>
              <a:t>E</a:t>
            </a:r>
            <a:r>
              <a:rPr lang="en-US" sz="2700" dirty="0">
                <a:solidFill>
                  <a:schemeClr val="tx1"/>
                </a:solidFill>
              </a:rPr>
              <a:t>fforts that have been made to educate individuals, and improve their skill set(s), to decrease the need for restrictions. </a:t>
            </a:r>
          </a:p>
          <a:p>
            <a:endParaRPr lang="en-US" dirty="0"/>
          </a:p>
        </p:txBody>
      </p:sp>
    </p:spTree>
    <p:extLst>
      <p:ext uri="{BB962C8B-B14F-4D97-AF65-F5344CB8AC3E}">
        <p14:creationId xmlns:p14="http://schemas.microsoft.com/office/powerpoint/2010/main" val="12241362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4A481-37ED-34C9-5607-5BFBE08085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72B04-A728-53FE-72C9-0874325863C4}"/>
              </a:ext>
            </a:extLst>
          </p:cNvPr>
          <p:cNvSpPr>
            <a:spLocks noGrp="1"/>
          </p:cNvSpPr>
          <p:nvPr>
            <p:ph type="title"/>
          </p:nvPr>
        </p:nvSpPr>
        <p:spPr>
          <a:xfrm>
            <a:off x="0" y="1"/>
            <a:ext cx="9876138" cy="1325564"/>
          </a:xfrm>
        </p:spPr>
        <p:txBody>
          <a:bodyPr>
            <a:normAutofit/>
          </a:bodyPr>
          <a:lstStyle/>
          <a:p>
            <a:r>
              <a:rPr lang="en-US" sz="4000" dirty="0"/>
              <a:t>   Restrictions or Limitations</a:t>
            </a:r>
          </a:p>
        </p:txBody>
      </p:sp>
      <p:sp>
        <p:nvSpPr>
          <p:cNvPr id="3" name="Content Placeholder 2">
            <a:extLst>
              <a:ext uri="{FF2B5EF4-FFF2-40B4-BE49-F238E27FC236}">
                <a16:creationId xmlns:a16="http://schemas.microsoft.com/office/drawing/2014/main" id="{045ECA57-48F9-9C55-FE94-F1DDCDE956D2}"/>
              </a:ext>
            </a:extLst>
          </p:cNvPr>
          <p:cNvSpPr>
            <a:spLocks noGrp="1"/>
          </p:cNvSpPr>
          <p:nvPr>
            <p:ph idx="1"/>
          </p:nvPr>
        </p:nvSpPr>
        <p:spPr>
          <a:xfrm>
            <a:off x="125731" y="1475117"/>
            <a:ext cx="11825638" cy="5072332"/>
          </a:xfrm>
        </p:spPr>
        <p:txBody>
          <a:bodyPr>
            <a:normAutofit fontScale="92500" lnSpcReduction="10000"/>
          </a:bodyPr>
          <a:lstStyle/>
          <a:p>
            <a:r>
              <a:rPr lang="en-US" sz="2700" b="1" dirty="0"/>
              <a:t>Restrictions upon an individual's rights can only be implemented when there is an HCBS compliant restriction in the IPOS.</a:t>
            </a:r>
            <a:endParaRPr lang="en-US" sz="2700" b="1" dirty="0">
              <a:solidFill>
                <a:schemeClr val="tx1"/>
              </a:solidFill>
              <a:latin typeface="Arial" panose="020B0604020202020204" pitchFamily="34" charset="0"/>
              <a:cs typeface="Arial" panose="020B0604020202020204" pitchFamily="34" charset="0"/>
            </a:endParaRPr>
          </a:p>
          <a:p>
            <a:r>
              <a:rPr lang="en-US" sz="2700" dirty="0">
                <a:solidFill>
                  <a:schemeClr val="tx1"/>
                </a:solidFill>
              </a:rPr>
              <a:t>The IPOS must identify/document:</a:t>
            </a:r>
          </a:p>
          <a:p>
            <a:pPr lvl="1"/>
            <a:r>
              <a:rPr lang="en-US" sz="2700" kern="100" dirty="0">
                <a:ea typeface="Aptos" panose="020B0004020202020204" pitchFamily="34" charset="0"/>
              </a:rPr>
              <a:t>S</a:t>
            </a:r>
            <a:r>
              <a:rPr lang="en-US" sz="2700" kern="100" dirty="0">
                <a:effectLst/>
                <a:ea typeface="Aptos" panose="020B0004020202020204" pitchFamily="34" charset="0"/>
              </a:rPr>
              <a:t>ervices or supports that will be provided to support the development of skills to reduce the need for modification of the HCBS Final Rule.</a:t>
            </a:r>
          </a:p>
          <a:p>
            <a:pPr lvl="1"/>
            <a:r>
              <a:rPr lang="en-US" sz="2700" dirty="0">
                <a:solidFill>
                  <a:schemeClr val="tx1"/>
                </a:solidFill>
              </a:rPr>
              <a:t>Regular collection and review of data, to measure the ongoing effectiveness of the restriction.</a:t>
            </a:r>
          </a:p>
          <a:p>
            <a:pPr lvl="1"/>
            <a:r>
              <a:rPr lang="en-US" sz="2700" dirty="0">
                <a:solidFill>
                  <a:schemeClr val="tx1"/>
                </a:solidFill>
              </a:rPr>
              <a:t>Established time limits for periodic reviews, to determine if the restriction is still necessary or can be terminated.</a:t>
            </a:r>
          </a:p>
          <a:p>
            <a:pPr lvl="1"/>
            <a:r>
              <a:rPr lang="en-US" sz="2700" dirty="0">
                <a:solidFill>
                  <a:schemeClr val="tx1"/>
                </a:solidFill>
              </a:rPr>
              <a:t>A detailed fade or titration plan that identifies each step taken to decrease or eliminate the degree of restriction, and increase the level of independence, including timelines for movement from one phase to the next.</a:t>
            </a:r>
          </a:p>
          <a:p>
            <a:pPr lvl="1"/>
            <a:r>
              <a:rPr lang="en-US" sz="2700" dirty="0">
                <a:solidFill>
                  <a:schemeClr val="tx1"/>
                </a:solidFill>
              </a:rPr>
              <a:t>Informed consent of the person to the proposed restriction.</a:t>
            </a:r>
          </a:p>
          <a:p>
            <a:pPr lvl="1"/>
            <a:r>
              <a:rPr lang="en-US" sz="2700" dirty="0">
                <a:solidFill>
                  <a:schemeClr val="tx1"/>
                </a:solidFill>
              </a:rPr>
              <a:t>An assurance that the restriction itself will not cause harm to the person. </a:t>
            </a:r>
          </a:p>
          <a:p>
            <a:endParaRPr lang="en-US" dirty="0"/>
          </a:p>
        </p:txBody>
      </p:sp>
    </p:spTree>
    <p:extLst>
      <p:ext uri="{BB962C8B-B14F-4D97-AF65-F5344CB8AC3E}">
        <p14:creationId xmlns:p14="http://schemas.microsoft.com/office/powerpoint/2010/main" val="27092760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AF61-BA32-B0B3-8D9E-64941D6571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5C1B6-2732-79AC-6CF9-AB73E1FE3DEF}"/>
              </a:ext>
            </a:extLst>
          </p:cNvPr>
          <p:cNvSpPr>
            <a:spLocks noGrp="1"/>
          </p:cNvSpPr>
          <p:nvPr>
            <p:ph type="title"/>
          </p:nvPr>
        </p:nvSpPr>
        <p:spPr>
          <a:xfrm>
            <a:off x="0" y="1"/>
            <a:ext cx="9876138" cy="1325564"/>
          </a:xfrm>
        </p:spPr>
        <p:txBody>
          <a:bodyPr>
            <a:normAutofit/>
          </a:bodyPr>
          <a:lstStyle/>
          <a:p>
            <a:r>
              <a:rPr lang="en-US" sz="4000" dirty="0"/>
              <a:t>   Knowledge Checkpoint</a:t>
            </a:r>
          </a:p>
        </p:txBody>
      </p:sp>
      <p:sp>
        <p:nvSpPr>
          <p:cNvPr id="3" name="Content Placeholder 2">
            <a:extLst>
              <a:ext uri="{FF2B5EF4-FFF2-40B4-BE49-F238E27FC236}">
                <a16:creationId xmlns:a16="http://schemas.microsoft.com/office/drawing/2014/main" id="{6DA394A1-32A6-2D4A-B46D-A221853F8281}"/>
              </a:ext>
            </a:extLst>
          </p:cNvPr>
          <p:cNvSpPr>
            <a:spLocks noGrp="1"/>
          </p:cNvSpPr>
          <p:nvPr>
            <p:ph idx="1"/>
          </p:nvPr>
        </p:nvSpPr>
        <p:spPr>
          <a:xfrm>
            <a:off x="256675" y="1575582"/>
            <a:ext cx="11181346" cy="5113976"/>
          </a:xfrm>
        </p:spPr>
        <p:txBody>
          <a:bodyPr>
            <a:normAutofit/>
          </a:bodyPr>
          <a:lstStyle/>
          <a:p>
            <a:pPr marL="0" indent="0">
              <a:buNone/>
            </a:pPr>
            <a:r>
              <a:rPr lang="en-US" dirty="0">
                <a:solidFill>
                  <a:schemeClr val="tx1"/>
                </a:solidFill>
                <a:latin typeface="Arial" panose="020B0604020202020204" pitchFamily="34" charset="0"/>
                <a:cs typeface="Arial" panose="020B0604020202020204" pitchFamily="34" charset="0"/>
              </a:rPr>
              <a:t>Which of the following are restrictions? (select all that apply)</a:t>
            </a:r>
          </a:p>
          <a:p>
            <a:pPr marL="0" indent="0">
              <a:buNone/>
            </a:pPr>
            <a:endParaRPr lang="en-US" sz="2800" dirty="0">
              <a:solidFill>
                <a:schemeClr val="tx1"/>
              </a:solidFill>
              <a:latin typeface="Arial" panose="020B0604020202020204" pitchFamily="34" charset="0"/>
              <a:cs typeface="Arial" panose="020B0604020202020204" pitchFamily="34" charset="0"/>
            </a:endParaRPr>
          </a:p>
          <a:p>
            <a:pPr marL="514350" indent="-514350">
              <a:lnSpc>
                <a:spcPct val="140000"/>
              </a:lnSpc>
              <a:spcAft>
                <a:spcPts val="600"/>
              </a:spcAft>
              <a:buAutoNum type="alphaUcPeriod"/>
            </a:pPr>
            <a:r>
              <a:rPr lang="en-US" dirty="0"/>
              <a:t>Individuals are prevented from having alcohol.</a:t>
            </a:r>
          </a:p>
          <a:p>
            <a:pPr marL="514350" indent="-514350">
              <a:lnSpc>
                <a:spcPct val="140000"/>
              </a:lnSpc>
              <a:spcAft>
                <a:spcPts val="600"/>
              </a:spcAft>
              <a:buAutoNum type="alphaUcPeriod"/>
            </a:pPr>
            <a:r>
              <a:rPr lang="en-US" sz="2800" dirty="0">
                <a:solidFill>
                  <a:schemeClr val="tx1"/>
                </a:solidFill>
                <a:latin typeface="Arial" panose="020B0604020202020204" pitchFamily="34" charset="0"/>
                <a:cs typeface="Arial" panose="020B0604020202020204" pitchFamily="34" charset="0"/>
              </a:rPr>
              <a:t>Individuals do not have access to food outside of meals.</a:t>
            </a:r>
          </a:p>
          <a:p>
            <a:pPr marL="514350" indent="-514350">
              <a:lnSpc>
                <a:spcPct val="140000"/>
              </a:lnSpc>
              <a:spcAft>
                <a:spcPts val="600"/>
              </a:spcAft>
              <a:buAutoNum type="alphaUcPeriod"/>
            </a:pPr>
            <a:r>
              <a:rPr lang="en-US" dirty="0"/>
              <a:t>Individuals cannot have visitors in their bedroom.</a:t>
            </a:r>
          </a:p>
          <a:p>
            <a:pPr marL="514350" indent="-514350">
              <a:lnSpc>
                <a:spcPct val="140000"/>
              </a:lnSpc>
              <a:spcAft>
                <a:spcPts val="600"/>
              </a:spcAft>
              <a:buAutoNum type="alphaUcPeriod"/>
            </a:pPr>
            <a:r>
              <a:rPr lang="en-US" sz="2800" dirty="0">
                <a:solidFill>
                  <a:schemeClr val="tx1"/>
                </a:solidFill>
                <a:latin typeface="Arial" panose="020B0604020202020204" pitchFamily="34" charset="0"/>
                <a:cs typeface="Arial" panose="020B0604020202020204" pitchFamily="34" charset="0"/>
              </a:rPr>
              <a:t>Individuals are served meals at specific times.</a:t>
            </a:r>
            <a:br>
              <a:rPr lang="en-US" sz="2800" dirty="0">
                <a:solidFill>
                  <a:schemeClr val="tx1"/>
                </a:solidFill>
                <a:latin typeface="Arial" panose="020B0604020202020204" pitchFamily="34" charset="0"/>
                <a:cs typeface="Arial" panose="020B0604020202020204" pitchFamily="34" charset="0"/>
              </a:rPr>
            </a:br>
            <a:endParaRPr lang="en-US" dirty="0"/>
          </a:p>
        </p:txBody>
      </p:sp>
    </p:spTree>
    <p:extLst>
      <p:ext uri="{BB962C8B-B14F-4D97-AF65-F5344CB8AC3E}">
        <p14:creationId xmlns:p14="http://schemas.microsoft.com/office/powerpoint/2010/main" val="15516911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311D8-6E74-82D4-8DBD-8EF1ED6F3E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A1B5C-978A-BA0C-8ACF-C95F4C125A6D}"/>
              </a:ext>
            </a:extLst>
          </p:cNvPr>
          <p:cNvSpPr>
            <a:spLocks noGrp="1"/>
          </p:cNvSpPr>
          <p:nvPr>
            <p:ph type="title"/>
          </p:nvPr>
        </p:nvSpPr>
        <p:spPr>
          <a:xfrm>
            <a:off x="0" y="1"/>
            <a:ext cx="9876138" cy="1325564"/>
          </a:xfrm>
        </p:spPr>
        <p:txBody>
          <a:bodyPr>
            <a:normAutofit/>
          </a:bodyPr>
          <a:lstStyle/>
          <a:p>
            <a:r>
              <a:rPr lang="en-US" sz="4000" dirty="0"/>
              <a:t>   Knowledge</a:t>
            </a:r>
            <a:r>
              <a:rPr lang="en-US" sz="4000" b="1" dirty="0"/>
              <a:t> </a:t>
            </a:r>
            <a:r>
              <a:rPr lang="en-US" sz="4000" dirty="0"/>
              <a:t>Checkpoint</a:t>
            </a:r>
          </a:p>
        </p:txBody>
      </p:sp>
      <p:sp>
        <p:nvSpPr>
          <p:cNvPr id="3" name="Content Placeholder 2">
            <a:extLst>
              <a:ext uri="{FF2B5EF4-FFF2-40B4-BE49-F238E27FC236}">
                <a16:creationId xmlns:a16="http://schemas.microsoft.com/office/drawing/2014/main" id="{011E6E6E-3874-4842-B401-EFE5BE5BC0B7}"/>
              </a:ext>
            </a:extLst>
          </p:cNvPr>
          <p:cNvSpPr>
            <a:spLocks noGrp="1"/>
          </p:cNvSpPr>
          <p:nvPr>
            <p:ph idx="1"/>
          </p:nvPr>
        </p:nvSpPr>
        <p:spPr>
          <a:xfrm>
            <a:off x="256675" y="1575582"/>
            <a:ext cx="11181346" cy="5113976"/>
          </a:xfrm>
        </p:spPr>
        <p:txBody>
          <a:bodyPr>
            <a:normAutofit/>
          </a:bodyPr>
          <a:lstStyle/>
          <a:p>
            <a:pPr marL="0" indent="0">
              <a:buNone/>
            </a:pPr>
            <a:r>
              <a:rPr lang="en-US" dirty="0">
                <a:solidFill>
                  <a:schemeClr val="tx1"/>
                </a:solidFill>
                <a:latin typeface="Arial" panose="020B0604020202020204" pitchFamily="34" charset="0"/>
                <a:cs typeface="Arial" panose="020B0604020202020204" pitchFamily="34" charset="0"/>
              </a:rPr>
              <a:t>Which of the following are restrictions? </a:t>
            </a:r>
            <a:endParaRPr lang="en-US" sz="2800" dirty="0">
              <a:solidFill>
                <a:schemeClr val="tx1"/>
              </a:solidFill>
              <a:latin typeface="Arial" panose="020B0604020202020204" pitchFamily="34" charset="0"/>
              <a:cs typeface="Arial" panose="020B0604020202020204" pitchFamily="34" charset="0"/>
            </a:endParaRPr>
          </a:p>
          <a:p>
            <a:pPr marL="514350" indent="-514350">
              <a:lnSpc>
                <a:spcPct val="140000"/>
              </a:lnSpc>
              <a:spcAft>
                <a:spcPts val="600"/>
              </a:spcAft>
              <a:buAutoNum type="alphaUcParenR"/>
            </a:pPr>
            <a:r>
              <a:rPr lang="en-US" b="1" dirty="0"/>
              <a:t>Individuals are prevented from having alcohol.</a:t>
            </a:r>
          </a:p>
          <a:p>
            <a:pPr marL="514350" indent="-514350">
              <a:lnSpc>
                <a:spcPct val="140000"/>
              </a:lnSpc>
              <a:spcAft>
                <a:spcPts val="600"/>
              </a:spcAft>
              <a:buAutoNum type="alphaUcParenR"/>
            </a:pPr>
            <a:r>
              <a:rPr lang="en-US" sz="2800" b="1" dirty="0">
                <a:solidFill>
                  <a:schemeClr val="tx1"/>
                </a:solidFill>
                <a:latin typeface="Arial" panose="020B0604020202020204" pitchFamily="34" charset="0"/>
                <a:cs typeface="Arial" panose="020B0604020202020204" pitchFamily="34" charset="0"/>
              </a:rPr>
              <a:t>Individuals do not have access to food outside of meals</a:t>
            </a:r>
            <a:r>
              <a:rPr lang="en-US" sz="2800" dirty="0">
                <a:solidFill>
                  <a:schemeClr val="tx1"/>
                </a:solidFill>
                <a:latin typeface="Arial" panose="020B0604020202020204" pitchFamily="34" charset="0"/>
                <a:cs typeface="Arial" panose="020B0604020202020204" pitchFamily="34" charset="0"/>
              </a:rPr>
              <a:t>.</a:t>
            </a:r>
          </a:p>
          <a:p>
            <a:pPr marL="514350" indent="-514350">
              <a:lnSpc>
                <a:spcPct val="140000"/>
              </a:lnSpc>
              <a:spcAft>
                <a:spcPts val="600"/>
              </a:spcAft>
              <a:buAutoNum type="alphaUcParenR"/>
            </a:pPr>
            <a:r>
              <a:rPr lang="en-US" b="1" dirty="0"/>
              <a:t>Individuals cannot have visitors in their bedroom.</a:t>
            </a:r>
          </a:p>
          <a:p>
            <a:pPr marL="514350" indent="-514350">
              <a:lnSpc>
                <a:spcPct val="140000"/>
              </a:lnSpc>
              <a:spcAft>
                <a:spcPts val="600"/>
              </a:spcAft>
              <a:buAutoNum type="alphaUcParenR"/>
            </a:pPr>
            <a:r>
              <a:rPr lang="en-US" sz="2800" dirty="0">
                <a:solidFill>
                  <a:schemeClr val="tx1"/>
                </a:solidFill>
                <a:latin typeface="Arial" panose="020B0604020202020204" pitchFamily="34" charset="0"/>
                <a:cs typeface="Arial" panose="020B0604020202020204" pitchFamily="34" charset="0"/>
              </a:rPr>
              <a:t>Individuals are served meals at specific times.</a:t>
            </a:r>
          </a:p>
          <a:p>
            <a:pPr marL="0" indent="0">
              <a:lnSpc>
                <a:spcPct val="140000"/>
              </a:lnSpc>
              <a:spcAft>
                <a:spcPts val="600"/>
              </a:spcAft>
              <a:buNone/>
            </a:pPr>
            <a:r>
              <a:rPr lang="en-US" dirty="0"/>
              <a:t>Settings may provide meals at a specified time but must ensure access to food and drinks that the individual likes, always.</a:t>
            </a:r>
          </a:p>
        </p:txBody>
      </p:sp>
    </p:spTree>
    <p:extLst>
      <p:ext uri="{BB962C8B-B14F-4D97-AF65-F5344CB8AC3E}">
        <p14:creationId xmlns:p14="http://schemas.microsoft.com/office/powerpoint/2010/main" val="34036243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B02C1-0F3A-5761-A2B6-DA2401DE8AFA}"/>
              </a:ext>
            </a:extLst>
          </p:cNvPr>
          <p:cNvSpPr>
            <a:spLocks noGrp="1"/>
          </p:cNvSpPr>
          <p:nvPr>
            <p:ph type="title"/>
          </p:nvPr>
        </p:nvSpPr>
        <p:spPr>
          <a:xfrm>
            <a:off x="0" y="1"/>
            <a:ext cx="9876138" cy="1325564"/>
          </a:xfrm>
        </p:spPr>
        <p:txBody>
          <a:bodyPr>
            <a:normAutofit/>
          </a:bodyPr>
          <a:lstStyle/>
          <a:p>
            <a:r>
              <a:rPr lang="en-US" sz="4000" dirty="0"/>
              <a:t>   Additional Resources</a:t>
            </a:r>
          </a:p>
        </p:txBody>
      </p:sp>
      <p:sp>
        <p:nvSpPr>
          <p:cNvPr id="3" name="Content Placeholder 2">
            <a:extLst>
              <a:ext uri="{FF2B5EF4-FFF2-40B4-BE49-F238E27FC236}">
                <a16:creationId xmlns:a16="http://schemas.microsoft.com/office/drawing/2014/main" id="{467A624D-7158-BFB2-CBC1-5C60BC9EDE28}"/>
              </a:ext>
            </a:extLst>
          </p:cNvPr>
          <p:cNvSpPr>
            <a:spLocks noGrp="1"/>
          </p:cNvSpPr>
          <p:nvPr>
            <p:ph idx="1"/>
          </p:nvPr>
        </p:nvSpPr>
        <p:spPr/>
        <p:txBody>
          <a:bodyPr/>
          <a:lstStyle/>
          <a:p>
            <a:r>
              <a:rPr lang="en-US" sz="2800" dirty="0">
                <a:latin typeface="Arial" panose="020B0604020202020204" pitchFamily="34" charset="0"/>
                <a:cs typeface="Arial" panose="020B0604020202020204" pitchFamily="34" charset="0"/>
                <a:hlinkClick r:id="rId2"/>
              </a:rPr>
              <a:t>FY'21-MDHHS/CMHSP Managed Mental Health Supports and Services Contract</a:t>
            </a:r>
            <a:r>
              <a:rPr lang="en-US" sz="2800" dirty="0">
                <a:latin typeface="Arial" panose="020B0604020202020204" pitchFamily="34" charset="0"/>
                <a:cs typeface="Arial" panose="020B0604020202020204" pitchFamily="34" charset="0"/>
              </a:rPr>
              <a:t>.</a:t>
            </a:r>
          </a:p>
          <a:p>
            <a:pPr marL="0" indent="0">
              <a:buNone/>
            </a:pP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hlinkClick r:id="rId3"/>
              </a:rPr>
              <a:t>MDHHS- Behavior Treatment Plan Review Committee (BTPRC) FAQ Document</a:t>
            </a:r>
            <a:r>
              <a:rPr lang="en-US" sz="2800" dirty="0">
                <a:latin typeface="Arial" panose="020B0604020202020204" pitchFamily="34" charset="0"/>
                <a:cs typeface="Arial" panose="020B0604020202020204" pitchFamily="34" charset="0"/>
              </a:rPr>
              <a:t>.</a:t>
            </a:r>
          </a:p>
          <a:p>
            <a:pPr marL="0" indent="0">
              <a:buNone/>
            </a:pP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hlinkClick r:id="rId4"/>
              </a:rPr>
              <a:t>MDHHS- Technical Requirement for Behavior Treatment Plans</a:t>
            </a:r>
            <a:r>
              <a:rPr lang="en-US" sz="2800" dirty="0">
                <a:latin typeface="Arial" panose="020B0604020202020204" pitchFamily="34" charset="0"/>
                <a:cs typeface="Arial" panose="020B0604020202020204" pitchFamily="34" charset="0"/>
              </a:rPr>
              <a:t>.</a:t>
            </a:r>
          </a:p>
          <a:p>
            <a:endParaRPr lang="en-US" dirty="0"/>
          </a:p>
        </p:txBody>
      </p:sp>
    </p:spTree>
    <p:extLst>
      <p:ext uri="{BB962C8B-B14F-4D97-AF65-F5344CB8AC3E}">
        <p14:creationId xmlns:p14="http://schemas.microsoft.com/office/powerpoint/2010/main" val="4146794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26276-7926-E2AE-D561-F4A226BA03A3}"/>
              </a:ext>
            </a:extLst>
          </p:cNvPr>
          <p:cNvSpPr>
            <a:spLocks noGrp="1"/>
          </p:cNvSpPr>
          <p:nvPr>
            <p:ph type="title"/>
          </p:nvPr>
        </p:nvSpPr>
        <p:spPr>
          <a:xfrm>
            <a:off x="73090" y="136358"/>
            <a:ext cx="9268326" cy="1325564"/>
          </a:xfrm>
        </p:spPr>
        <p:txBody>
          <a:bodyPr>
            <a:normAutofit/>
          </a:bodyPr>
          <a:lstStyle/>
          <a:p>
            <a:r>
              <a:rPr lang="en-US" sz="4000" dirty="0"/>
              <a:t>   Characteristics of a HCBS Setting</a:t>
            </a:r>
          </a:p>
        </p:txBody>
      </p:sp>
      <p:sp>
        <p:nvSpPr>
          <p:cNvPr id="6" name="Content Placeholder 5">
            <a:extLst>
              <a:ext uri="{FF2B5EF4-FFF2-40B4-BE49-F238E27FC236}">
                <a16:creationId xmlns:a16="http://schemas.microsoft.com/office/drawing/2014/main" id="{ABCA74CD-9EAD-2F3C-136E-CB77EFA6D41C}"/>
              </a:ext>
            </a:extLst>
          </p:cNvPr>
          <p:cNvSpPr>
            <a:spLocks noGrp="1"/>
          </p:cNvSpPr>
          <p:nvPr>
            <p:ph idx="1"/>
          </p:nvPr>
        </p:nvSpPr>
        <p:spPr>
          <a:xfrm>
            <a:off x="336883" y="1572126"/>
            <a:ext cx="11710737" cy="5149516"/>
          </a:xfrm>
        </p:spPr>
        <p:txBody>
          <a:bodyPr>
            <a:normAutofit lnSpcReduction="10000"/>
          </a:bodyPr>
          <a:lstStyle/>
          <a:p>
            <a:pPr marL="0" indent="0">
              <a:buNone/>
            </a:pPr>
            <a:r>
              <a:rPr lang="en-US" sz="2800" dirty="0">
                <a:solidFill>
                  <a:schemeClr val="tx1"/>
                </a:solidFill>
                <a:latin typeface="Arial" panose="020B0604020202020204" pitchFamily="34" charset="0"/>
                <a:cs typeface="Arial" panose="020B0604020202020204" pitchFamily="34" charset="0"/>
              </a:rPr>
              <a:t>The HCBS setting:</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Is integrated in and supports access to the greater community in a way that honors individual choice. </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Provides opportunities to seek employment and work in competitive, integrated settings, engage in community life, and control personal resources.</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Ensures the individual has opportunities to receive services in the community to the same degree as individuals who do not receive Medicaid-funded services.</a:t>
            </a:r>
            <a:endParaRPr lang="en-US" dirty="0">
              <a:solidFill>
                <a:schemeClr val="tx1"/>
              </a:solidFill>
            </a:endParaRPr>
          </a:p>
          <a:p>
            <a:endParaRPr lang="en-US" dirty="0"/>
          </a:p>
        </p:txBody>
      </p:sp>
    </p:spTree>
    <p:extLst>
      <p:ext uri="{BB962C8B-B14F-4D97-AF65-F5344CB8AC3E}">
        <p14:creationId xmlns:p14="http://schemas.microsoft.com/office/powerpoint/2010/main" val="41619692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588AE-3834-DD57-9FE2-601BE37A5D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FE2BB-5DB5-D0C6-79FF-C3BAD80EC549}"/>
              </a:ext>
            </a:extLst>
          </p:cNvPr>
          <p:cNvSpPr>
            <a:spLocks noGrp="1"/>
          </p:cNvSpPr>
          <p:nvPr>
            <p:ph type="title"/>
          </p:nvPr>
        </p:nvSpPr>
        <p:spPr>
          <a:xfrm>
            <a:off x="1" y="1170883"/>
            <a:ext cx="4235570" cy="1325563"/>
          </a:xfrm>
        </p:spPr>
        <p:txBody>
          <a:bodyPr>
            <a:normAutofit/>
          </a:bodyPr>
          <a:lstStyle/>
          <a:p>
            <a:r>
              <a:rPr lang="en-US" b="1" dirty="0"/>
              <a:t>PART 3:</a:t>
            </a:r>
          </a:p>
        </p:txBody>
      </p:sp>
      <p:sp>
        <p:nvSpPr>
          <p:cNvPr id="3" name="TextBox 2">
            <a:extLst>
              <a:ext uri="{FF2B5EF4-FFF2-40B4-BE49-F238E27FC236}">
                <a16:creationId xmlns:a16="http://schemas.microsoft.com/office/drawing/2014/main" id="{4B17B7AE-A130-1587-2185-08080BA08649}"/>
              </a:ext>
            </a:extLst>
          </p:cNvPr>
          <p:cNvSpPr txBox="1"/>
          <p:nvPr/>
        </p:nvSpPr>
        <p:spPr>
          <a:xfrm>
            <a:off x="953311" y="2801566"/>
            <a:ext cx="10548878" cy="1446550"/>
          </a:xfrm>
          <a:prstGeom prst="rect">
            <a:avLst/>
          </a:prstGeom>
          <a:noFill/>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The Roles &amp; Responsibilities of the CM/SC</a:t>
            </a:r>
          </a:p>
        </p:txBody>
      </p:sp>
    </p:spTree>
    <p:extLst>
      <p:ext uri="{BB962C8B-B14F-4D97-AF65-F5344CB8AC3E}">
        <p14:creationId xmlns:p14="http://schemas.microsoft.com/office/powerpoint/2010/main" val="23378871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6B998-9DDF-91C8-53FB-824F3C75E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E2C9C-F838-1CB0-D7EE-0D184C9AEE80}"/>
              </a:ext>
            </a:extLst>
          </p:cNvPr>
          <p:cNvSpPr>
            <a:spLocks noGrp="1"/>
          </p:cNvSpPr>
          <p:nvPr>
            <p:ph type="title"/>
          </p:nvPr>
        </p:nvSpPr>
        <p:spPr>
          <a:xfrm>
            <a:off x="0" y="1"/>
            <a:ext cx="9876138" cy="1325564"/>
          </a:xfrm>
        </p:spPr>
        <p:txBody>
          <a:bodyPr>
            <a:normAutofit/>
          </a:bodyPr>
          <a:lstStyle/>
          <a:p>
            <a:r>
              <a:rPr lang="en-US" sz="4000" dirty="0"/>
              <a:t>   Roles &amp; Responsibilities of the CM/SC</a:t>
            </a:r>
          </a:p>
        </p:txBody>
      </p:sp>
      <p:sp>
        <p:nvSpPr>
          <p:cNvPr id="3" name="Content Placeholder 2">
            <a:extLst>
              <a:ext uri="{FF2B5EF4-FFF2-40B4-BE49-F238E27FC236}">
                <a16:creationId xmlns:a16="http://schemas.microsoft.com/office/drawing/2014/main" id="{8921DDDE-C089-4DF6-1A79-16D25D97317F}"/>
              </a:ext>
            </a:extLst>
          </p:cNvPr>
          <p:cNvSpPr>
            <a:spLocks noGrp="1"/>
          </p:cNvSpPr>
          <p:nvPr>
            <p:ph idx="1"/>
          </p:nvPr>
        </p:nvSpPr>
        <p:spPr>
          <a:xfrm>
            <a:off x="240631" y="1524000"/>
            <a:ext cx="11710737" cy="5502442"/>
          </a:xfrm>
        </p:spPr>
        <p:txBody>
          <a:bodyPr>
            <a:normAutofit fontScale="77500" lnSpcReduction="20000"/>
          </a:bodyPr>
          <a:lstStyle/>
          <a:p>
            <a:pPr marL="0" indent="0">
              <a:buNone/>
            </a:pPr>
            <a:r>
              <a:rPr lang="en-US" sz="2800" dirty="0">
                <a:solidFill>
                  <a:schemeClr val="tx1"/>
                </a:solidFill>
                <a:latin typeface="Arial"/>
                <a:ea typeface="ＭＳ Ｐゴシック"/>
                <a:cs typeface="Arial"/>
              </a:rPr>
              <a:t>The CM/SC:</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a:ea typeface="ＭＳ Ｐゴシック"/>
                <a:cs typeface="Arial"/>
              </a:rPr>
              <a:t>Assesses the need for service and support coordination and other ancillary services.</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a:ea typeface="ＭＳ Ｐゴシック"/>
                <a:cs typeface="Arial"/>
              </a:rPr>
              <a:t>Establishes and maintains constructive, collaborative,</a:t>
            </a:r>
            <a:r>
              <a:rPr lang="en-US" dirty="0">
                <a:latin typeface="Arial"/>
                <a:ea typeface="ＭＳ Ｐゴシック"/>
                <a:cs typeface="Arial"/>
              </a:rPr>
              <a:t> </a:t>
            </a:r>
            <a:r>
              <a:rPr lang="en-US" sz="2800" dirty="0">
                <a:solidFill>
                  <a:schemeClr val="tx1"/>
                </a:solidFill>
                <a:latin typeface="Arial"/>
                <a:ea typeface="ＭＳ Ｐゴシック"/>
                <a:cs typeface="Arial"/>
              </a:rPr>
              <a:t>and cooperative relationships with those they serve.</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a:ea typeface="ＭＳ Ｐゴシック"/>
                <a:cs typeface="Arial"/>
              </a:rPr>
              <a:t>Observes, receives,</a:t>
            </a:r>
            <a:r>
              <a:rPr lang="en-US" dirty="0">
                <a:latin typeface="Arial"/>
                <a:ea typeface="ＭＳ Ｐゴシック"/>
                <a:cs typeface="Arial"/>
              </a:rPr>
              <a:t> </a:t>
            </a:r>
            <a:r>
              <a:rPr lang="en-US" sz="2800" dirty="0">
                <a:solidFill>
                  <a:schemeClr val="tx1"/>
                </a:solidFill>
                <a:latin typeface="Arial"/>
                <a:ea typeface="ＭＳ Ｐゴシック"/>
                <a:cs typeface="Arial"/>
              </a:rPr>
              <a:t>and obtains information from all relevant sources to best serve assigned individuals.</a:t>
            </a:r>
            <a:r>
              <a:rPr lang="en-US" sz="2800" b="0" i="0" u="none" strike="noStrike" baseline="0" dirty="0">
                <a:solidFill>
                  <a:schemeClr val="tx1"/>
                </a:solidFill>
                <a:latin typeface="Arial"/>
                <a:ea typeface="ＭＳ Ｐゴシック"/>
              </a:rPr>
              <a:t> </a:t>
            </a:r>
          </a:p>
          <a:p>
            <a:endParaRPr lang="en-US" sz="2800" b="0" i="0" u="none" strike="noStrike" baseline="0" dirty="0">
              <a:solidFill>
                <a:schemeClr val="tx1"/>
              </a:solidFill>
              <a:latin typeface="Arial" panose="020B0604020202020204" pitchFamily="34" charset="0"/>
            </a:endParaRPr>
          </a:p>
          <a:p>
            <a:r>
              <a:rPr lang="en-US" sz="2800" dirty="0">
                <a:solidFill>
                  <a:schemeClr val="tx1"/>
                </a:solidFill>
                <a:latin typeface="Arial"/>
                <a:ea typeface="ＭＳ Ｐゴシック"/>
                <a:cs typeface="Arial"/>
              </a:rPr>
              <a:t>Develops an IPOS that complies with defined services specifications and the Mental Health Code with the individual, and their chosen supports. With approval from the individual served, all service providers should be invited to attend the PCP meeting.</a:t>
            </a:r>
            <a:endParaRPr lang="en-US" sz="2800" dirty="0">
              <a:solidFill>
                <a:schemeClr val="tx1"/>
              </a:solidFill>
              <a:latin typeface="Arial" panose="020B0604020202020204" pitchFamily="34" charset="0"/>
              <a:cs typeface="Arial" panose="020B0604020202020204" pitchFamily="34" charset="0"/>
            </a:endParaRP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a:ea typeface="ＭＳ Ｐゴシック"/>
                <a:cs typeface="Arial"/>
              </a:rPr>
              <a:t>Ensures all providers have a current signed copy of the person’s IPOS.</a:t>
            </a:r>
          </a:p>
          <a:p>
            <a:endParaRPr lang="en-US" dirty="0"/>
          </a:p>
        </p:txBody>
      </p:sp>
    </p:spTree>
    <p:extLst>
      <p:ext uri="{BB962C8B-B14F-4D97-AF65-F5344CB8AC3E}">
        <p14:creationId xmlns:p14="http://schemas.microsoft.com/office/powerpoint/2010/main" val="20155309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47D9F-B1DF-23A8-B6D9-FEFDC510D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C2D2B-CEB1-ECE0-D3C1-9A5E75722324}"/>
              </a:ext>
            </a:extLst>
          </p:cNvPr>
          <p:cNvSpPr>
            <a:spLocks noGrp="1"/>
          </p:cNvSpPr>
          <p:nvPr>
            <p:ph type="title"/>
          </p:nvPr>
        </p:nvSpPr>
        <p:spPr>
          <a:xfrm>
            <a:off x="1" y="1"/>
            <a:ext cx="10026316" cy="1325564"/>
          </a:xfrm>
        </p:spPr>
        <p:txBody>
          <a:bodyPr>
            <a:normAutofit/>
          </a:bodyPr>
          <a:lstStyle/>
          <a:p>
            <a:r>
              <a:rPr lang="en-US" sz="4000" dirty="0"/>
              <a:t>   Roles &amp; Responsibilities of the CM/SC</a:t>
            </a:r>
          </a:p>
        </p:txBody>
      </p:sp>
      <p:sp>
        <p:nvSpPr>
          <p:cNvPr id="3" name="Content Placeholder 2">
            <a:extLst>
              <a:ext uri="{FF2B5EF4-FFF2-40B4-BE49-F238E27FC236}">
                <a16:creationId xmlns:a16="http://schemas.microsoft.com/office/drawing/2014/main" id="{B8ED74D8-82ED-0C95-7FE5-5150ADEE2A9A}"/>
              </a:ext>
            </a:extLst>
          </p:cNvPr>
          <p:cNvSpPr>
            <a:spLocks noGrp="1"/>
          </p:cNvSpPr>
          <p:nvPr>
            <p:ph idx="1"/>
          </p:nvPr>
        </p:nvSpPr>
        <p:spPr>
          <a:xfrm>
            <a:off x="240631" y="1485986"/>
            <a:ext cx="11710737" cy="5120087"/>
          </a:xfrm>
        </p:spPr>
        <p:txBody>
          <a:bodyPr>
            <a:normAutofit lnSpcReduction="10000"/>
          </a:bodyPr>
          <a:lstStyle/>
          <a:p>
            <a:pPr marL="0" indent="0">
              <a:buNone/>
            </a:pPr>
            <a:r>
              <a:rPr lang="en-US" sz="2600" dirty="0">
                <a:solidFill>
                  <a:schemeClr val="tx1"/>
                </a:solidFill>
                <a:latin typeface="Arial" panose="020B0604020202020204" pitchFamily="34" charset="0"/>
                <a:cs typeface="Arial" panose="020B0604020202020204" pitchFamily="34" charset="0"/>
              </a:rPr>
              <a:t>The CM/SC:</a:t>
            </a:r>
          </a:p>
          <a:p>
            <a:pPr marL="0" indent="0">
              <a:buNone/>
            </a:pPr>
            <a:endParaRPr lang="en-US" sz="2600" dirty="0">
              <a:solidFill>
                <a:schemeClr val="tx1"/>
              </a:solidFill>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Shares information to ensure that the IPOS is conveyed appropriately, understood,</a:t>
            </a:r>
            <a:r>
              <a:rPr lang="en-US" sz="2600" dirty="0"/>
              <a:t> </a:t>
            </a:r>
            <a:r>
              <a:rPr lang="en-US" sz="2600" dirty="0">
                <a:solidFill>
                  <a:schemeClr val="tx1"/>
                </a:solidFill>
                <a:latin typeface="Arial" panose="020B0604020202020204" pitchFamily="34" charset="0"/>
                <a:cs typeface="Arial" panose="020B0604020202020204" pitchFamily="34" charset="0"/>
              </a:rPr>
              <a:t>and acted upon by the individual’s care team, and others as needed.</a:t>
            </a:r>
          </a:p>
          <a:p>
            <a:endParaRPr lang="en-US" sz="2600" dirty="0">
              <a:solidFill>
                <a:schemeClr val="tx1"/>
              </a:solidFill>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Communicates expectations and facilitates negotiations to ensure the individual’s care team can successfully implement the IPOS and provide effective services.</a:t>
            </a:r>
            <a:endParaRPr lang="en-US" sz="2600" b="0" i="0" u="none" strike="noStrike" baseline="0" dirty="0">
              <a:solidFill>
                <a:schemeClr val="tx1"/>
              </a:solidFill>
              <a:latin typeface="Arial" panose="020B0604020202020204" pitchFamily="34" charset="0"/>
            </a:endParaRPr>
          </a:p>
          <a:p>
            <a:endParaRPr lang="en-US" sz="2600" b="0" i="0" u="none" strike="noStrike" baseline="0" dirty="0">
              <a:solidFill>
                <a:schemeClr val="tx1"/>
              </a:solidFill>
              <a:latin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Monitors and identifies health changes according to the individual’s IPOS; updates the IPOS, and takes appropriate action as needed.</a:t>
            </a:r>
          </a:p>
          <a:p>
            <a:endParaRPr lang="en-US" dirty="0"/>
          </a:p>
        </p:txBody>
      </p:sp>
    </p:spTree>
    <p:extLst>
      <p:ext uri="{BB962C8B-B14F-4D97-AF65-F5344CB8AC3E}">
        <p14:creationId xmlns:p14="http://schemas.microsoft.com/office/powerpoint/2010/main" val="18821222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33A0C-EE11-280F-B664-C35EE13F3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DF05A6-037D-D08E-ACF4-CE9C81F1C142}"/>
              </a:ext>
            </a:extLst>
          </p:cNvPr>
          <p:cNvSpPr>
            <a:spLocks noGrp="1"/>
          </p:cNvSpPr>
          <p:nvPr>
            <p:ph type="title"/>
          </p:nvPr>
        </p:nvSpPr>
        <p:spPr>
          <a:xfrm>
            <a:off x="1" y="1"/>
            <a:ext cx="10026316" cy="1325564"/>
          </a:xfrm>
        </p:spPr>
        <p:txBody>
          <a:bodyPr>
            <a:normAutofit/>
          </a:bodyPr>
          <a:lstStyle/>
          <a:p>
            <a:r>
              <a:rPr lang="en-US" sz="4000" dirty="0"/>
              <a:t>   Roles &amp; Responsibilities of the CM/SC</a:t>
            </a:r>
          </a:p>
        </p:txBody>
      </p:sp>
      <p:sp>
        <p:nvSpPr>
          <p:cNvPr id="3" name="Content Placeholder 2">
            <a:extLst>
              <a:ext uri="{FF2B5EF4-FFF2-40B4-BE49-F238E27FC236}">
                <a16:creationId xmlns:a16="http://schemas.microsoft.com/office/drawing/2014/main" id="{1B23C808-2466-45D0-CEDC-33CC5A400E0A}"/>
              </a:ext>
            </a:extLst>
          </p:cNvPr>
          <p:cNvSpPr>
            <a:spLocks noGrp="1"/>
          </p:cNvSpPr>
          <p:nvPr>
            <p:ph idx="1"/>
          </p:nvPr>
        </p:nvSpPr>
        <p:spPr>
          <a:xfrm>
            <a:off x="240631" y="1485986"/>
            <a:ext cx="11710737" cy="5502442"/>
          </a:xfrm>
        </p:spPr>
        <p:txBody>
          <a:bodyPr>
            <a:normAutofit/>
          </a:bodyPr>
          <a:lstStyle/>
          <a:p>
            <a:pPr marL="0" indent="0">
              <a:buNone/>
            </a:pPr>
            <a:r>
              <a:rPr lang="en-US" sz="2800" dirty="0">
                <a:solidFill>
                  <a:schemeClr val="tx1"/>
                </a:solidFill>
                <a:latin typeface="Arial" panose="020B0604020202020204" pitchFamily="34" charset="0"/>
                <a:cs typeface="Arial" panose="020B0604020202020204" pitchFamily="34" charset="0"/>
              </a:rPr>
              <a:t>The CM/SC:</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Effectively problem solves and resolves conflict to ensure the individual maintains control of their decisions.</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Effectively interacts with individuals who are non-verbal or have limited verbal communication skills.</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Understands how behaviors are sometimes used to communicate feelings, and/or undiagnosed medical conditions or pain.</a:t>
            </a:r>
          </a:p>
          <a:p>
            <a:endParaRPr lang="en-US" dirty="0"/>
          </a:p>
        </p:txBody>
      </p:sp>
    </p:spTree>
    <p:extLst>
      <p:ext uri="{BB962C8B-B14F-4D97-AF65-F5344CB8AC3E}">
        <p14:creationId xmlns:p14="http://schemas.microsoft.com/office/powerpoint/2010/main" val="4672342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B04E6-BD8C-C0DF-4AA5-B5E01CA9B6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60D265-545A-868D-CFAF-36C05F4EFC9C}"/>
              </a:ext>
            </a:extLst>
          </p:cNvPr>
          <p:cNvSpPr>
            <a:spLocks noGrp="1"/>
          </p:cNvSpPr>
          <p:nvPr>
            <p:ph type="title"/>
          </p:nvPr>
        </p:nvSpPr>
        <p:spPr>
          <a:xfrm>
            <a:off x="1" y="1"/>
            <a:ext cx="10026316" cy="1325564"/>
          </a:xfrm>
        </p:spPr>
        <p:txBody>
          <a:bodyPr>
            <a:normAutofit/>
          </a:bodyPr>
          <a:lstStyle/>
          <a:p>
            <a:r>
              <a:rPr lang="en-US" sz="4000" dirty="0"/>
              <a:t>   Roles &amp; Responsibilities of the CM/SC</a:t>
            </a:r>
          </a:p>
        </p:txBody>
      </p:sp>
      <p:sp>
        <p:nvSpPr>
          <p:cNvPr id="3" name="Content Placeholder 2">
            <a:extLst>
              <a:ext uri="{FF2B5EF4-FFF2-40B4-BE49-F238E27FC236}">
                <a16:creationId xmlns:a16="http://schemas.microsoft.com/office/drawing/2014/main" id="{3B21C4E7-8BC8-92F3-B671-DB5135B0A76F}"/>
              </a:ext>
            </a:extLst>
          </p:cNvPr>
          <p:cNvSpPr>
            <a:spLocks noGrp="1"/>
          </p:cNvSpPr>
          <p:nvPr>
            <p:ph idx="1"/>
          </p:nvPr>
        </p:nvSpPr>
        <p:spPr>
          <a:xfrm>
            <a:off x="240631" y="1558175"/>
            <a:ext cx="11710738" cy="5299824"/>
          </a:xfrm>
        </p:spPr>
        <p:txBody>
          <a:bodyPr>
            <a:normAutofit fontScale="92500" lnSpcReduction="20000"/>
          </a:bodyPr>
          <a:lstStyle/>
          <a:p>
            <a:pPr marL="0" indent="0">
              <a:buNone/>
            </a:pPr>
            <a:r>
              <a:rPr lang="en-US" sz="2800" dirty="0">
                <a:solidFill>
                  <a:schemeClr val="tx1"/>
                </a:solidFill>
                <a:latin typeface="Arial" panose="020B0604020202020204" pitchFamily="34" charset="0"/>
                <a:cs typeface="Arial" panose="020B0604020202020204" pitchFamily="34" charset="0"/>
              </a:rPr>
              <a:t>The CM/SC assures:</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Person-centered principles are used to determine the desires and needs of the individual, including the use of independent facilitation for PCP.</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The IPOS is developed using the PCP process and ensures the individual’s desired services and supports are implemented and reviewed at the intervals indicated in the plan.</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Ensures the IPOS is written in language that is consistent with the person's  reading and comprehension abilities.</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The individual’s use of natural supports and other community resources are coordinated with other specialty services and supports.</a:t>
            </a:r>
          </a:p>
          <a:p>
            <a:endParaRPr lang="en-US" dirty="0"/>
          </a:p>
        </p:txBody>
      </p:sp>
    </p:spTree>
    <p:extLst>
      <p:ext uri="{BB962C8B-B14F-4D97-AF65-F5344CB8AC3E}">
        <p14:creationId xmlns:p14="http://schemas.microsoft.com/office/powerpoint/2010/main" val="9022615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BBD7D-ABCC-98B2-0E43-5EC53FA75D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A59E79-6C87-93A3-4051-3DBD76A059D5}"/>
              </a:ext>
            </a:extLst>
          </p:cNvPr>
          <p:cNvSpPr>
            <a:spLocks noGrp="1"/>
          </p:cNvSpPr>
          <p:nvPr>
            <p:ph type="title"/>
          </p:nvPr>
        </p:nvSpPr>
        <p:spPr>
          <a:xfrm>
            <a:off x="1" y="1"/>
            <a:ext cx="10026316" cy="1325564"/>
          </a:xfrm>
        </p:spPr>
        <p:txBody>
          <a:bodyPr>
            <a:normAutofit/>
          </a:bodyPr>
          <a:lstStyle/>
          <a:p>
            <a:r>
              <a:rPr lang="en-US" sz="4000" dirty="0"/>
              <a:t>   Roles &amp; Responsibilities of the CM/SC</a:t>
            </a:r>
          </a:p>
        </p:txBody>
      </p:sp>
      <p:sp>
        <p:nvSpPr>
          <p:cNvPr id="3" name="Content Placeholder 2">
            <a:extLst>
              <a:ext uri="{FF2B5EF4-FFF2-40B4-BE49-F238E27FC236}">
                <a16:creationId xmlns:a16="http://schemas.microsoft.com/office/drawing/2014/main" id="{C11F5D4E-BD1D-8BA2-0F6E-35E8E5059C4D}"/>
              </a:ext>
            </a:extLst>
          </p:cNvPr>
          <p:cNvSpPr>
            <a:spLocks noGrp="1"/>
          </p:cNvSpPr>
          <p:nvPr>
            <p:ph idx="1"/>
          </p:nvPr>
        </p:nvSpPr>
        <p:spPr>
          <a:xfrm>
            <a:off x="240631" y="1558175"/>
            <a:ext cx="11710738" cy="5299824"/>
          </a:xfrm>
        </p:spPr>
        <p:txBody>
          <a:bodyPr>
            <a:normAutofit/>
          </a:bodyPr>
          <a:lstStyle/>
          <a:p>
            <a:pPr marL="0" indent="0">
              <a:buNone/>
            </a:pPr>
            <a:r>
              <a:rPr lang="en-US" sz="2800" dirty="0">
                <a:solidFill>
                  <a:schemeClr val="tx1"/>
                </a:solidFill>
                <a:latin typeface="Arial" panose="020B0604020202020204" pitchFamily="34" charset="0"/>
                <a:cs typeface="Arial" panose="020B0604020202020204" pitchFamily="34" charset="0"/>
              </a:rPr>
              <a:t>The CM/SC:</a:t>
            </a:r>
          </a:p>
          <a:p>
            <a:r>
              <a:rPr lang="en-US" sz="2800" dirty="0">
                <a:solidFill>
                  <a:schemeClr val="tx1"/>
                </a:solidFill>
                <a:latin typeface="Arial" panose="020B0604020202020204" pitchFamily="34" charset="0"/>
                <a:cs typeface="Arial" panose="020B0604020202020204" pitchFamily="34" charset="0"/>
              </a:rPr>
              <a:t>Ensures meaningful community-based </a:t>
            </a:r>
            <a:r>
              <a:rPr lang="en-US" dirty="0"/>
              <a:t>a</a:t>
            </a:r>
            <a:r>
              <a:rPr lang="en-US" sz="2800" dirty="0">
                <a:solidFill>
                  <a:schemeClr val="tx1"/>
                </a:solidFill>
                <a:latin typeface="Arial" panose="020B0604020202020204" pitchFamily="34" charset="0"/>
                <a:cs typeface="Arial" panose="020B0604020202020204" pitchFamily="34" charset="0"/>
              </a:rPr>
              <a:t>ctivities are provided consistent with HCBS requirements, are consistently documented</a:t>
            </a:r>
            <a:r>
              <a:rPr lang="en-US" dirty="0"/>
              <a:t> </a:t>
            </a:r>
            <a:r>
              <a:rPr lang="en-US" sz="2800" dirty="0">
                <a:solidFill>
                  <a:schemeClr val="tx1"/>
                </a:solidFill>
                <a:latin typeface="Arial" panose="020B0604020202020204" pitchFamily="34" charset="0"/>
                <a:cs typeface="Arial" panose="020B0604020202020204" pitchFamily="34" charset="0"/>
              </a:rPr>
              <a:t>and reviewed regularly to ensure compliance.</a:t>
            </a:r>
            <a:br>
              <a:rPr lang="en-US" sz="2800" dirty="0">
                <a:solidFill>
                  <a:schemeClr val="tx1"/>
                </a:solidFill>
                <a:latin typeface="Arial" panose="020B0604020202020204" pitchFamily="34" charset="0"/>
                <a:cs typeface="Arial" panose="020B0604020202020204" pitchFamily="34" charset="0"/>
              </a:rPr>
            </a:b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 </a:t>
            </a:r>
            <a:r>
              <a:rPr lang="en-US" dirty="0"/>
              <a:t>Monitors the q</a:t>
            </a:r>
            <a:r>
              <a:rPr lang="en-US" sz="2800" dirty="0">
                <a:solidFill>
                  <a:schemeClr val="tx1"/>
                </a:solidFill>
                <a:latin typeface="Arial" panose="020B0604020202020204" pitchFamily="34" charset="0"/>
                <a:cs typeface="Arial" panose="020B0604020202020204" pitchFamily="34" charset="0"/>
              </a:rPr>
              <a:t>uality of services, and supports, as well as the individual’s health and safety.</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Support is provided for accessing entitlements and legal representation, addressing housing and employment concerns,</a:t>
            </a:r>
            <a:r>
              <a:rPr lang="en-US" dirty="0"/>
              <a:t> </a:t>
            </a:r>
            <a:r>
              <a:rPr lang="en-US" sz="2800" dirty="0">
                <a:solidFill>
                  <a:schemeClr val="tx1"/>
                </a:solidFill>
                <a:latin typeface="Arial" panose="020B0604020202020204" pitchFamily="34" charset="0"/>
                <a:cs typeface="Arial" panose="020B0604020202020204" pitchFamily="34" charset="0"/>
              </a:rPr>
              <a:t>and developing and sustaining social networks.</a:t>
            </a:r>
          </a:p>
          <a:p>
            <a:endParaRPr lang="en-US" dirty="0"/>
          </a:p>
        </p:txBody>
      </p:sp>
    </p:spTree>
    <p:extLst>
      <p:ext uri="{BB962C8B-B14F-4D97-AF65-F5344CB8AC3E}">
        <p14:creationId xmlns:p14="http://schemas.microsoft.com/office/powerpoint/2010/main" val="31870354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64A44-D235-2152-1E36-63494442CB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96070E-5E15-B8D8-B467-0BEA5A87F7CC}"/>
              </a:ext>
            </a:extLst>
          </p:cNvPr>
          <p:cNvSpPr>
            <a:spLocks noGrp="1"/>
          </p:cNvSpPr>
          <p:nvPr>
            <p:ph type="title"/>
          </p:nvPr>
        </p:nvSpPr>
        <p:spPr>
          <a:xfrm>
            <a:off x="1" y="1"/>
            <a:ext cx="10026316" cy="1325564"/>
          </a:xfrm>
        </p:spPr>
        <p:txBody>
          <a:bodyPr>
            <a:normAutofit/>
          </a:bodyPr>
          <a:lstStyle/>
          <a:p>
            <a:r>
              <a:rPr lang="en-US" sz="4000" dirty="0"/>
              <a:t>   Roles &amp; Responsibilities of the CM/SC</a:t>
            </a:r>
          </a:p>
        </p:txBody>
      </p:sp>
      <p:sp>
        <p:nvSpPr>
          <p:cNvPr id="3" name="Content Placeholder 2">
            <a:extLst>
              <a:ext uri="{FF2B5EF4-FFF2-40B4-BE49-F238E27FC236}">
                <a16:creationId xmlns:a16="http://schemas.microsoft.com/office/drawing/2014/main" id="{BE2AD2DA-086F-8E1E-DB67-E93E3178A2C0}"/>
              </a:ext>
            </a:extLst>
          </p:cNvPr>
          <p:cNvSpPr>
            <a:spLocks noGrp="1"/>
          </p:cNvSpPr>
          <p:nvPr>
            <p:ph idx="1"/>
          </p:nvPr>
        </p:nvSpPr>
        <p:spPr>
          <a:xfrm>
            <a:off x="240631" y="1558175"/>
            <a:ext cx="11710738" cy="5299824"/>
          </a:xfrm>
        </p:spPr>
        <p:txBody>
          <a:bodyPr>
            <a:normAutofit/>
          </a:bodyPr>
          <a:lstStyle/>
          <a:p>
            <a:pPr marL="0" indent="0">
              <a:buNone/>
            </a:pPr>
            <a:r>
              <a:rPr lang="en-US" sz="2600" dirty="0">
                <a:solidFill>
                  <a:schemeClr val="tx1"/>
                </a:solidFill>
                <a:latin typeface="Arial" panose="020B0604020202020204" pitchFamily="34" charset="0"/>
                <a:cs typeface="Arial" panose="020B0604020202020204" pitchFamily="34" charset="0"/>
              </a:rPr>
              <a:t>CM/SCs work with providers and the PIHP HCBS leads to address areas and rectify any identified non-compliance issues, ensuring all issues and corrections are thoroughly documented.</a:t>
            </a:r>
          </a:p>
          <a:p>
            <a:pPr marL="0" indent="0">
              <a:buNone/>
            </a:pPr>
            <a:endParaRPr lang="en-US" sz="2600" dirty="0">
              <a:solidFill>
                <a:schemeClr val="tx1"/>
              </a:solidFill>
              <a:latin typeface="Arial" panose="020B0604020202020204" pitchFamily="34" charset="0"/>
              <a:cs typeface="Arial" panose="020B0604020202020204" pitchFamily="34" charset="0"/>
            </a:endParaRPr>
          </a:p>
          <a:p>
            <a:pPr marL="0" indent="0">
              <a:buNone/>
            </a:pPr>
            <a:r>
              <a:rPr lang="en-US" sz="2600" dirty="0">
                <a:solidFill>
                  <a:schemeClr val="tx1"/>
                </a:solidFill>
                <a:latin typeface="Arial"/>
                <a:ea typeface="ＭＳ Ｐゴシック"/>
                <a:cs typeface="Arial"/>
              </a:rPr>
              <a:t>This must include verifying that individuals have been given choices regarding: </a:t>
            </a:r>
          </a:p>
          <a:p>
            <a:pPr marL="648970" lvl="1"/>
            <a:r>
              <a:rPr lang="en-US" sz="2600" dirty="0">
                <a:solidFill>
                  <a:schemeClr val="tx1"/>
                </a:solidFill>
                <a:latin typeface="Arial" panose="020B0604020202020204" pitchFamily="34" charset="0"/>
                <a:cs typeface="Arial" panose="020B0604020202020204" pitchFamily="34" charset="0"/>
              </a:rPr>
              <a:t>Their living arrangements.</a:t>
            </a:r>
          </a:p>
          <a:p>
            <a:pPr marL="648970" lvl="1"/>
            <a:r>
              <a:rPr lang="en-US" sz="2600" dirty="0">
                <a:solidFill>
                  <a:schemeClr val="tx1"/>
                </a:solidFill>
                <a:latin typeface="Arial" panose="020B0604020202020204" pitchFamily="34" charset="0"/>
                <a:cs typeface="Arial" panose="020B0604020202020204" pitchFamily="34" charset="0"/>
              </a:rPr>
              <a:t>Their roommates, if applicable.</a:t>
            </a:r>
          </a:p>
          <a:p>
            <a:pPr marL="648970" lvl="1"/>
            <a:r>
              <a:rPr lang="en-US" sz="2600" dirty="0">
                <a:solidFill>
                  <a:schemeClr val="tx1"/>
                </a:solidFill>
                <a:latin typeface="Arial" panose="020B0604020202020204" pitchFamily="34" charset="0"/>
                <a:cs typeface="Arial" panose="020B0604020202020204" pitchFamily="34" charset="0"/>
              </a:rPr>
              <a:t>Their community interactions and daily activities.</a:t>
            </a:r>
          </a:p>
          <a:p>
            <a:pPr marL="648970" lvl="1"/>
            <a:endParaRPr lang="en-US" sz="2600" dirty="0">
              <a:solidFill>
                <a:schemeClr val="tx1"/>
              </a:solidFill>
              <a:latin typeface="Arial" panose="020B0604020202020204" pitchFamily="34" charset="0"/>
              <a:cs typeface="Arial" panose="020B0604020202020204" pitchFamily="34" charset="0"/>
            </a:endParaRPr>
          </a:p>
          <a:p>
            <a:pPr marL="0" indent="0">
              <a:buNone/>
            </a:pPr>
            <a:r>
              <a:rPr lang="en-US" sz="2600" dirty="0">
                <a:solidFill>
                  <a:schemeClr val="tx1"/>
                </a:solidFill>
                <a:latin typeface="Arial" panose="020B0604020202020204" pitchFamily="34" charset="0"/>
                <a:cs typeface="Arial" panose="020B0604020202020204" pitchFamily="34" charset="0"/>
              </a:rPr>
              <a:t>Ensure any modifications adhere to requirements of the rule and are properly documented in the IPOS.</a:t>
            </a:r>
          </a:p>
          <a:p>
            <a:endParaRPr lang="en-US" dirty="0"/>
          </a:p>
        </p:txBody>
      </p:sp>
    </p:spTree>
    <p:extLst>
      <p:ext uri="{BB962C8B-B14F-4D97-AF65-F5344CB8AC3E}">
        <p14:creationId xmlns:p14="http://schemas.microsoft.com/office/powerpoint/2010/main" val="18569544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E5003-56D3-76E8-5F5E-E52A9E499C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0A1F08-3488-9CF0-6054-ADCC3B18DE29}"/>
              </a:ext>
            </a:extLst>
          </p:cNvPr>
          <p:cNvSpPr>
            <a:spLocks noGrp="1"/>
          </p:cNvSpPr>
          <p:nvPr>
            <p:ph type="title"/>
          </p:nvPr>
        </p:nvSpPr>
        <p:spPr>
          <a:xfrm>
            <a:off x="1" y="1"/>
            <a:ext cx="10026316" cy="1325564"/>
          </a:xfrm>
        </p:spPr>
        <p:txBody>
          <a:bodyPr>
            <a:normAutofit/>
          </a:bodyPr>
          <a:lstStyle/>
          <a:p>
            <a:r>
              <a:rPr lang="en-US" sz="4000" dirty="0"/>
              <a:t>   Roles &amp; Responsibilities of the CM/SC</a:t>
            </a:r>
          </a:p>
        </p:txBody>
      </p:sp>
      <p:sp>
        <p:nvSpPr>
          <p:cNvPr id="3" name="Content Placeholder 2">
            <a:extLst>
              <a:ext uri="{FF2B5EF4-FFF2-40B4-BE49-F238E27FC236}">
                <a16:creationId xmlns:a16="http://schemas.microsoft.com/office/drawing/2014/main" id="{76942921-7E5A-9AE1-3280-C4A9900B1724}"/>
              </a:ext>
            </a:extLst>
          </p:cNvPr>
          <p:cNvSpPr>
            <a:spLocks noGrp="1"/>
          </p:cNvSpPr>
          <p:nvPr>
            <p:ph idx="1"/>
          </p:nvPr>
        </p:nvSpPr>
        <p:spPr>
          <a:xfrm>
            <a:off x="137160" y="1508760"/>
            <a:ext cx="11814209" cy="5211367"/>
          </a:xfrm>
        </p:spPr>
        <p:txBody>
          <a:bodyPr>
            <a:normAutofit fontScale="25000" lnSpcReduction="20000"/>
          </a:bodyPr>
          <a:lstStyle/>
          <a:p>
            <a:pPr marL="0" indent="0">
              <a:buNone/>
            </a:pPr>
            <a:r>
              <a:rPr lang="en-US" sz="10400" dirty="0">
                <a:solidFill>
                  <a:schemeClr val="tx1"/>
                </a:solidFill>
                <a:ea typeface="ＭＳ Ｐゴシック"/>
              </a:rPr>
              <a:t>CM/SCs take the lead to assure all restrictions and modifications related to an individual’s preferences are clearly identified in the IPOS</a:t>
            </a:r>
            <a:r>
              <a:rPr lang="en-US" sz="10400" dirty="0">
                <a:ea typeface="ＭＳ Ｐゴシック"/>
              </a:rPr>
              <a:t> </a:t>
            </a:r>
            <a:r>
              <a:rPr lang="en-US" sz="10400" dirty="0">
                <a:solidFill>
                  <a:schemeClr val="tx1"/>
                </a:solidFill>
                <a:ea typeface="ＭＳ Ｐゴシック"/>
              </a:rPr>
              <a:t>and, where applicable, documented in a clinical health or behavioral assessment. Participants cannot be restricted as a function of living or receiving services in the setting. All restrictions/modifications must be developed individually. For example, a setting cannot say, "Our kitchen is locked for everyone who lives here, that is our rule."</a:t>
            </a:r>
            <a:endParaRPr lang="en-US" sz="10400" dirty="0">
              <a:solidFill>
                <a:schemeClr val="tx1"/>
              </a:solidFill>
            </a:endParaRPr>
          </a:p>
          <a:p>
            <a:pPr marL="0" indent="0">
              <a:buNone/>
            </a:pPr>
            <a:endParaRPr lang="en-US" sz="10400" dirty="0">
              <a:solidFill>
                <a:schemeClr val="tx1"/>
              </a:solidFill>
              <a:ea typeface="ＭＳ Ｐゴシック"/>
            </a:endParaRPr>
          </a:p>
          <a:p>
            <a:pPr marL="0" indent="0">
              <a:buNone/>
            </a:pPr>
            <a:r>
              <a:rPr lang="en-US" sz="10400" dirty="0">
                <a:solidFill>
                  <a:schemeClr val="tx1"/>
                </a:solidFill>
                <a:ea typeface="ＭＳ Ｐゴシック"/>
              </a:rPr>
              <a:t>Modifications must adhere to the following guidelines:</a:t>
            </a:r>
          </a:p>
          <a:p>
            <a:r>
              <a:rPr lang="en-US" sz="10400" dirty="0">
                <a:solidFill>
                  <a:schemeClr val="tx1"/>
                </a:solidFill>
                <a:ea typeface="ＭＳ Ｐゴシック"/>
              </a:rPr>
              <a:t>Identify and address a specific, individualized health-or-safety-related need.</a:t>
            </a:r>
          </a:p>
          <a:p>
            <a:r>
              <a:rPr lang="en-US" sz="10400" dirty="0">
                <a:solidFill>
                  <a:schemeClr val="tx1"/>
                </a:solidFill>
                <a:ea typeface="ＭＳ Ｐゴシック"/>
              </a:rPr>
              <a:t>Demonstrate that positive interventions and supports were used before implementing the modification.</a:t>
            </a:r>
          </a:p>
          <a:p>
            <a:r>
              <a:rPr lang="en-US" sz="10400" dirty="0">
                <a:solidFill>
                  <a:schemeClr val="tx1"/>
                </a:solidFill>
                <a:ea typeface="ＭＳ Ｐゴシック"/>
              </a:rPr>
              <a:t>Show that less intrusive methods were tried first.</a:t>
            </a:r>
          </a:p>
          <a:p>
            <a:endParaRPr lang="en-US" dirty="0"/>
          </a:p>
        </p:txBody>
      </p:sp>
    </p:spTree>
    <p:extLst>
      <p:ext uri="{BB962C8B-B14F-4D97-AF65-F5344CB8AC3E}">
        <p14:creationId xmlns:p14="http://schemas.microsoft.com/office/powerpoint/2010/main" val="14090753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20B87-8E59-58CB-B2CA-7FD14D0942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62A53-5139-162A-FA80-90AF121A306E}"/>
              </a:ext>
            </a:extLst>
          </p:cNvPr>
          <p:cNvSpPr>
            <a:spLocks noGrp="1"/>
          </p:cNvSpPr>
          <p:nvPr>
            <p:ph type="title"/>
          </p:nvPr>
        </p:nvSpPr>
        <p:spPr>
          <a:xfrm>
            <a:off x="1" y="1"/>
            <a:ext cx="10026316" cy="1325564"/>
          </a:xfrm>
        </p:spPr>
        <p:txBody>
          <a:bodyPr>
            <a:normAutofit/>
          </a:bodyPr>
          <a:lstStyle/>
          <a:p>
            <a:r>
              <a:rPr lang="en-US" sz="4000" dirty="0"/>
              <a:t>   Roles &amp; Responsibilities of the CM/SC </a:t>
            </a:r>
            <a:br>
              <a:rPr lang="en-US" sz="4000" dirty="0"/>
            </a:br>
            <a:r>
              <a:rPr lang="en-US" sz="4000" dirty="0"/>
              <a:t>   (Cont’d)</a:t>
            </a:r>
          </a:p>
        </p:txBody>
      </p:sp>
      <p:sp>
        <p:nvSpPr>
          <p:cNvPr id="3" name="Content Placeholder 2">
            <a:extLst>
              <a:ext uri="{FF2B5EF4-FFF2-40B4-BE49-F238E27FC236}">
                <a16:creationId xmlns:a16="http://schemas.microsoft.com/office/drawing/2014/main" id="{E09A5EBE-A153-A475-EE47-10CAFD7D70F3}"/>
              </a:ext>
            </a:extLst>
          </p:cNvPr>
          <p:cNvSpPr>
            <a:spLocks noGrp="1"/>
          </p:cNvSpPr>
          <p:nvPr>
            <p:ph idx="1"/>
          </p:nvPr>
        </p:nvSpPr>
        <p:spPr>
          <a:xfrm>
            <a:off x="240631" y="1639019"/>
            <a:ext cx="11710738" cy="5026244"/>
          </a:xfrm>
        </p:spPr>
        <p:txBody>
          <a:bodyPr>
            <a:normAutofit fontScale="25000" lnSpcReduction="20000"/>
          </a:bodyPr>
          <a:lstStyle/>
          <a:p>
            <a:pPr marL="0" indent="0">
              <a:lnSpc>
                <a:spcPct val="120000"/>
              </a:lnSpc>
              <a:buNone/>
            </a:pPr>
            <a:r>
              <a:rPr lang="en-US" sz="8400" dirty="0">
                <a:ea typeface="ＭＳ Ｐゴシック"/>
              </a:rPr>
              <a:t>Modifications must adhere to the following guidelines:</a:t>
            </a:r>
          </a:p>
          <a:p>
            <a:pPr>
              <a:lnSpc>
                <a:spcPct val="120000"/>
              </a:lnSpc>
            </a:pPr>
            <a:r>
              <a:rPr lang="en-US" sz="8400" dirty="0">
                <a:ea typeface="ＭＳ Ｐゴシック"/>
              </a:rPr>
              <a:t>Clearly describe the condition and how it is directly related to the specified need.</a:t>
            </a:r>
          </a:p>
          <a:p>
            <a:pPr>
              <a:lnSpc>
                <a:spcPct val="120000"/>
              </a:lnSpc>
            </a:pPr>
            <a:r>
              <a:rPr lang="en-US" sz="8400" dirty="0">
                <a:ea typeface="ＭＳ Ｐゴシック"/>
              </a:rPr>
              <a:t>Include regular data collection and review to assess the effectiveness of the modification.</a:t>
            </a:r>
          </a:p>
          <a:p>
            <a:pPr>
              <a:lnSpc>
                <a:spcPct val="120000"/>
              </a:lnSpc>
            </a:pPr>
            <a:r>
              <a:rPr lang="en-US" sz="8400" dirty="0">
                <a:solidFill>
                  <a:schemeClr val="tx1"/>
                </a:solidFill>
                <a:ea typeface="ＭＳ Ｐゴシック"/>
              </a:rPr>
              <a:t>Set established time limits for periodic reviews to determine if the modification remains necessary.</a:t>
            </a:r>
          </a:p>
          <a:p>
            <a:pPr>
              <a:lnSpc>
                <a:spcPct val="120000"/>
              </a:lnSpc>
            </a:pPr>
            <a:r>
              <a:rPr lang="en-US" sz="8400" kern="100" dirty="0">
                <a:effectLst/>
                <a:ea typeface="Aptos" panose="020B0004020202020204" pitchFamily="34" charset="0"/>
              </a:rPr>
              <a:t>Identify services or supports that will be provided to support the development of skills to reduce the need for modification of the HCBS Final Rule.</a:t>
            </a:r>
          </a:p>
          <a:p>
            <a:pPr>
              <a:lnSpc>
                <a:spcPct val="120000"/>
              </a:lnSpc>
            </a:pPr>
            <a:r>
              <a:rPr lang="en-US" sz="8400" dirty="0">
                <a:solidFill>
                  <a:schemeClr val="tx1"/>
                </a:solidFill>
                <a:ea typeface="ＭＳ Ｐゴシック"/>
              </a:rPr>
              <a:t>Include fade or titration plans that provide a blueprint for how each restriction will be reduced or eliminated over time.</a:t>
            </a:r>
          </a:p>
          <a:p>
            <a:pPr>
              <a:lnSpc>
                <a:spcPct val="120000"/>
              </a:lnSpc>
            </a:pPr>
            <a:r>
              <a:rPr lang="en-US" sz="8400" dirty="0">
                <a:solidFill>
                  <a:schemeClr val="tx1"/>
                </a:solidFill>
                <a:ea typeface="ＭＳ Ｐゴシック"/>
              </a:rPr>
              <a:t>Obtain informed consent from the individual.</a:t>
            </a:r>
          </a:p>
          <a:p>
            <a:pPr>
              <a:lnSpc>
                <a:spcPct val="120000"/>
              </a:lnSpc>
            </a:pPr>
            <a:r>
              <a:rPr lang="en-US" sz="8400" dirty="0">
                <a:solidFill>
                  <a:schemeClr val="tx1"/>
                </a:solidFill>
                <a:ea typeface="ＭＳ Ｐゴシック"/>
              </a:rPr>
              <a:t>Ensure that interventions and supports will not cause harm.</a:t>
            </a:r>
          </a:p>
          <a:p>
            <a:endParaRPr lang="en-US" dirty="0"/>
          </a:p>
        </p:txBody>
      </p:sp>
    </p:spTree>
    <p:extLst>
      <p:ext uri="{BB962C8B-B14F-4D97-AF65-F5344CB8AC3E}">
        <p14:creationId xmlns:p14="http://schemas.microsoft.com/office/powerpoint/2010/main" val="5048314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4FFE3-E89D-BF6B-E623-C362E5C7534A}"/>
              </a:ext>
            </a:extLst>
          </p:cNvPr>
          <p:cNvSpPr>
            <a:spLocks noGrp="1"/>
          </p:cNvSpPr>
          <p:nvPr>
            <p:ph type="title"/>
          </p:nvPr>
        </p:nvSpPr>
        <p:spPr>
          <a:xfrm>
            <a:off x="0" y="1"/>
            <a:ext cx="9876138" cy="1325564"/>
          </a:xfrm>
        </p:spPr>
        <p:txBody>
          <a:bodyPr>
            <a:normAutofit/>
          </a:bodyPr>
          <a:lstStyle/>
          <a:p>
            <a:r>
              <a:rPr lang="en-US" sz="4000" dirty="0"/>
              <a:t>   Summary</a:t>
            </a:r>
          </a:p>
        </p:txBody>
      </p:sp>
      <p:sp>
        <p:nvSpPr>
          <p:cNvPr id="3" name="Content Placeholder 2">
            <a:extLst>
              <a:ext uri="{FF2B5EF4-FFF2-40B4-BE49-F238E27FC236}">
                <a16:creationId xmlns:a16="http://schemas.microsoft.com/office/drawing/2014/main" id="{898AA486-F783-43F5-DC36-A2FBDEF88F8E}"/>
              </a:ext>
            </a:extLst>
          </p:cNvPr>
          <p:cNvSpPr>
            <a:spLocks noGrp="1"/>
          </p:cNvSpPr>
          <p:nvPr>
            <p:ph idx="1"/>
          </p:nvPr>
        </p:nvSpPr>
        <p:spPr>
          <a:xfrm>
            <a:off x="320842" y="1604211"/>
            <a:ext cx="11566358" cy="4973052"/>
          </a:xfrm>
        </p:spPr>
        <p:txBody>
          <a:bodyPr/>
          <a:lstStyle/>
          <a:p>
            <a:r>
              <a:rPr lang="en-US" sz="3200" b="0" i="0" u="none" strike="noStrike" dirty="0">
                <a:solidFill>
                  <a:schemeClr val="tx1"/>
                </a:solidFill>
                <a:effectLst/>
                <a:latin typeface="Arial" panose="020B0604020202020204" pitchFamily="34" charset="0"/>
                <a:cs typeface="Arial" panose="020B0604020202020204" pitchFamily="34" charset="0"/>
              </a:rPr>
              <a:t>The CM/SC serves as the vital link between an individual's wishes and</a:t>
            </a:r>
            <a:r>
              <a:rPr lang="en-US" sz="3200" dirty="0"/>
              <a:t> </a:t>
            </a:r>
            <a:r>
              <a:rPr lang="en-US" sz="3200" b="0" i="0" u="none" strike="noStrike" dirty="0">
                <a:solidFill>
                  <a:schemeClr val="tx1"/>
                </a:solidFill>
                <a:effectLst/>
                <a:latin typeface="Arial" panose="020B0604020202020204" pitchFamily="34" charset="0"/>
                <a:cs typeface="Arial" panose="020B0604020202020204" pitchFamily="34" charset="0"/>
              </a:rPr>
              <a:t>desires, and their lived experiences.</a:t>
            </a:r>
          </a:p>
          <a:p>
            <a:endParaRPr lang="en-US" sz="3200" b="0" i="0" u="none" strike="noStrike" dirty="0">
              <a:solidFill>
                <a:schemeClr val="tx1"/>
              </a:solidFill>
              <a:effectLst/>
              <a:latin typeface="Arial" panose="020B0604020202020204" pitchFamily="34" charset="0"/>
              <a:cs typeface="Arial" panose="020B0604020202020204" pitchFamily="34" charset="0"/>
            </a:endParaRPr>
          </a:p>
          <a:p>
            <a:r>
              <a:rPr lang="en-US" sz="3200" b="0" i="0" u="none" strike="noStrike" dirty="0">
                <a:solidFill>
                  <a:schemeClr val="tx1"/>
                </a:solidFill>
                <a:effectLst/>
                <a:latin typeface="Arial" panose="020B0604020202020204" pitchFamily="34" charset="0"/>
                <a:cs typeface="Arial" panose="020B0604020202020204" pitchFamily="34" charset="0"/>
              </a:rPr>
              <a:t>They ensure that services and essential components of the CMH/PIHP service delivery system meet both local and state requirements. </a:t>
            </a:r>
          </a:p>
          <a:p>
            <a:endParaRPr lang="en-US" sz="3200" b="0" i="0" u="none" strike="noStrike" dirty="0">
              <a:solidFill>
                <a:schemeClr val="tx1"/>
              </a:solidFill>
              <a:effectLst/>
              <a:latin typeface="Arial" panose="020B0604020202020204" pitchFamily="34" charset="0"/>
              <a:cs typeface="Arial" panose="020B0604020202020204" pitchFamily="34" charset="0"/>
            </a:endParaRPr>
          </a:p>
          <a:p>
            <a:r>
              <a:rPr lang="en-US" sz="3200" b="0" i="0" u="none" strike="noStrike" dirty="0">
                <a:solidFill>
                  <a:schemeClr val="tx1"/>
                </a:solidFill>
                <a:effectLst/>
                <a:latin typeface="Arial" panose="020B0604020202020204" pitchFamily="34" charset="0"/>
                <a:cs typeface="Arial" panose="020B0604020202020204" pitchFamily="34" charset="0"/>
              </a:rPr>
              <a:t>This significant responsibility will be explored further in Module 3.</a:t>
            </a:r>
            <a:endParaRPr lang="en-US" sz="32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563243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98573-7B69-9DD3-89B4-4D134BA03D60}"/>
              </a:ext>
            </a:extLst>
          </p:cNvPr>
          <p:cNvSpPr>
            <a:spLocks noGrp="1"/>
          </p:cNvSpPr>
          <p:nvPr>
            <p:ph type="title"/>
          </p:nvPr>
        </p:nvSpPr>
        <p:spPr>
          <a:xfrm>
            <a:off x="0" y="0"/>
            <a:ext cx="10030408" cy="1325564"/>
          </a:xfrm>
        </p:spPr>
        <p:txBody>
          <a:bodyPr>
            <a:normAutofit/>
          </a:bodyPr>
          <a:lstStyle/>
          <a:p>
            <a:pPr algn="ctr"/>
            <a:r>
              <a:rPr lang="en-US" sz="4000" dirty="0"/>
              <a:t>Settings that Are Not Considered HCBS</a:t>
            </a:r>
          </a:p>
        </p:txBody>
      </p:sp>
      <p:sp>
        <p:nvSpPr>
          <p:cNvPr id="3" name="Content Placeholder 2">
            <a:extLst>
              <a:ext uri="{FF2B5EF4-FFF2-40B4-BE49-F238E27FC236}">
                <a16:creationId xmlns:a16="http://schemas.microsoft.com/office/drawing/2014/main" id="{AB22A8D3-B3DA-3C8D-1D98-0CADE7E7EA9C}"/>
              </a:ext>
            </a:extLst>
          </p:cNvPr>
          <p:cNvSpPr>
            <a:spLocks noGrp="1"/>
          </p:cNvSpPr>
          <p:nvPr>
            <p:ph idx="1"/>
          </p:nvPr>
        </p:nvSpPr>
        <p:spPr>
          <a:xfrm>
            <a:off x="208547" y="1524000"/>
            <a:ext cx="11839074" cy="5101389"/>
          </a:xfrm>
        </p:spPr>
        <p:txBody>
          <a:bodyPr>
            <a:normAutofit/>
          </a:bodyPr>
          <a:lstStyle/>
          <a:p>
            <a:pPr marL="0" indent="0">
              <a:buNone/>
            </a:pPr>
            <a:r>
              <a:rPr lang="en-US" sz="2800" dirty="0">
                <a:solidFill>
                  <a:schemeClr val="tx1"/>
                </a:solidFill>
                <a:effectLst/>
                <a:latin typeface="Arial" panose="020B0604020202020204" pitchFamily="34" charset="0"/>
                <a:cs typeface="Arial" panose="020B0604020202020204" pitchFamily="34" charset="0"/>
              </a:rPr>
              <a:t>Settings that are presumed to not meet the HCBS settings requirements are:</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Those in a publicly-or privately-owned facility providing inpatient treatment.</a:t>
            </a:r>
          </a:p>
          <a:p>
            <a:endParaRPr lang="en-US" sz="2800"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On the grounds of, or adjacent to, a public institution</a:t>
            </a:r>
            <a:r>
              <a:rPr lang="en-US" dirty="0"/>
              <a:t>.</a:t>
            </a:r>
            <a:endParaRPr lang="en-US" sz="2800" dirty="0">
              <a:solidFill>
                <a:schemeClr val="tx1"/>
              </a:solidFill>
              <a:effectLst/>
              <a:latin typeface="Arial" panose="020B0604020202020204" pitchFamily="34" charset="0"/>
              <a:cs typeface="Arial" panose="020B0604020202020204" pitchFamily="34" charset="0"/>
            </a:endParaRP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Any that otherwise have the effects of isolating individuals from the broader community of individuals who are not receiving Medicaid HCBS. </a:t>
            </a:r>
          </a:p>
          <a:p>
            <a:endParaRPr lang="en-US" dirty="0"/>
          </a:p>
        </p:txBody>
      </p:sp>
    </p:spTree>
    <p:extLst>
      <p:ext uri="{BB962C8B-B14F-4D97-AF65-F5344CB8AC3E}">
        <p14:creationId xmlns:p14="http://schemas.microsoft.com/office/powerpoint/2010/main" val="34049262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31370-7EB5-E685-B0C3-BD6D00EF19E0}"/>
              </a:ext>
            </a:extLst>
          </p:cNvPr>
          <p:cNvSpPr>
            <a:spLocks noGrp="1"/>
          </p:cNvSpPr>
          <p:nvPr>
            <p:ph type="title"/>
          </p:nvPr>
        </p:nvSpPr>
        <p:spPr>
          <a:xfrm>
            <a:off x="0" y="1"/>
            <a:ext cx="9876138" cy="1325564"/>
          </a:xfrm>
        </p:spPr>
        <p:txBody>
          <a:bodyPr>
            <a:normAutofit/>
          </a:bodyPr>
          <a:lstStyle/>
          <a:p>
            <a:r>
              <a:rPr lang="en-US" sz="4000" dirty="0"/>
              <a:t>   Knowledge Checkpoint</a:t>
            </a:r>
          </a:p>
        </p:txBody>
      </p:sp>
      <p:sp>
        <p:nvSpPr>
          <p:cNvPr id="3" name="Content Placeholder 2">
            <a:extLst>
              <a:ext uri="{FF2B5EF4-FFF2-40B4-BE49-F238E27FC236}">
                <a16:creationId xmlns:a16="http://schemas.microsoft.com/office/drawing/2014/main" id="{951A00FD-6DA0-BB90-572C-C0078398C197}"/>
              </a:ext>
            </a:extLst>
          </p:cNvPr>
          <p:cNvSpPr>
            <a:spLocks noGrp="1"/>
          </p:cNvSpPr>
          <p:nvPr>
            <p:ph idx="1"/>
          </p:nvPr>
        </p:nvSpPr>
        <p:spPr/>
        <p:txBody>
          <a:bodyPr/>
          <a:lstStyle/>
          <a:p>
            <a:pPr marL="0" indent="0">
              <a:buNone/>
            </a:pPr>
            <a:r>
              <a:rPr lang="en-US" dirty="0">
                <a:solidFill>
                  <a:schemeClr val="tx1"/>
                </a:solidFill>
                <a:latin typeface="Arial" panose="020B0604020202020204" pitchFamily="34" charset="0"/>
                <a:cs typeface="Arial" panose="020B0604020202020204" pitchFamily="34" charset="0"/>
              </a:rPr>
              <a:t>True 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sz="2800" dirty="0">
                <a:solidFill>
                  <a:schemeClr val="tx1"/>
                </a:solidFill>
                <a:latin typeface="Arial" panose="020B0604020202020204" pitchFamily="34" charset="0"/>
                <a:cs typeface="Arial" panose="020B0604020202020204" pitchFamily="34" charset="0"/>
              </a:rPr>
              <a:t>CM/SCs work with providers and the CMH/PIHP HS leads to address areas and rectify any identified non-compliance issues, ensuring all issues and corrections are thoroughly documented.</a:t>
            </a:r>
          </a:p>
          <a:p>
            <a:pPr marL="0" indent="0">
              <a:buNone/>
            </a:pPr>
            <a:endParaRPr lang="en-US" dirty="0"/>
          </a:p>
        </p:txBody>
      </p:sp>
    </p:spTree>
    <p:extLst>
      <p:ext uri="{BB962C8B-B14F-4D97-AF65-F5344CB8AC3E}">
        <p14:creationId xmlns:p14="http://schemas.microsoft.com/office/powerpoint/2010/main" val="27106172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4860A-AE51-F276-D7DA-41AEAFF39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E04ED-508C-D0B0-BB6B-599CA1D3BC84}"/>
              </a:ext>
            </a:extLst>
          </p:cNvPr>
          <p:cNvSpPr>
            <a:spLocks noGrp="1"/>
          </p:cNvSpPr>
          <p:nvPr>
            <p:ph type="title"/>
          </p:nvPr>
        </p:nvSpPr>
        <p:spPr>
          <a:xfrm>
            <a:off x="0" y="1"/>
            <a:ext cx="9876138" cy="1325564"/>
          </a:xfrm>
        </p:spPr>
        <p:txBody>
          <a:bodyPr>
            <a:normAutofit/>
          </a:bodyPr>
          <a:lstStyle/>
          <a:p>
            <a:r>
              <a:rPr lang="en-US" sz="4000" b="1" dirty="0"/>
              <a:t>   Knowledge Checkpoint</a:t>
            </a:r>
          </a:p>
        </p:txBody>
      </p:sp>
      <p:sp>
        <p:nvSpPr>
          <p:cNvPr id="3" name="Content Placeholder 2">
            <a:extLst>
              <a:ext uri="{FF2B5EF4-FFF2-40B4-BE49-F238E27FC236}">
                <a16:creationId xmlns:a16="http://schemas.microsoft.com/office/drawing/2014/main" id="{1A95A47E-C834-5DC9-AC10-70508DB0A916}"/>
              </a:ext>
            </a:extLst>
          </p:cNvPr>
          <p:cNvSpPr>
            <a:spLocks noGrp="1"/>
          </p:cNvSpPr>
          <p:nvPr>
            <p:ph idx="1"/>
          </p:nvPr>
        </p:nvSpPr>
        <p:spPr/>
        <p:txBody>
          <a:bodyPr/>
          <a:lstStyle/>
          <a:p>
            <a:pPr marL="0" indent="0">
              <a:buNone/>
            </a:pPr>
            <a:r>
              <a:rPr lang="en-US" dirty="0">
                <a:solidFill>
                  <a:schemeClr val="tx1"/>
                </a:solidFill>
                <a:latin typeface="Arial" panose="020B0604020202020204" pitchFamily="34" charset="0"/>
                <a:cs typeface="Arial" panose="020B0604020202020204" pitchFamily="34" charset="0"/>
              </a:rPr>
              <a:t>True 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sz="2800" dirty="0">
                <a:solidFill>
                  <a:schemeClr val="tx1"/>
                </a:solidFill>
                <a:latin typeface="Arial" panose="020B0604020202020204" pitchFamily="34" charset="0"/>
                <a:cs typeface="Arial" panose="020B0604020202020204" pitchFamily="34" charset="0"/>
              </a:rPr>
              <a:t>CM/SCs work with providers and the CMH/PIHP HS leads to address areas and rectify any identified non-compliance issues, ensuring all issues and corrections are thoroughly documented.</a:t>
            </a:r>
          </a:p>
          <a:p>
            <a:pPr marL="0" indent="0">
              <a:buNone/>
            </a:pPr>
            <a:endParaRPr lang="en-US" dirty="0"/>
          </a:p>
          <a:p>
            <a:pPr marL="0" indent="0">
              <a:buNone/>
            </a:pPr>
            <a:endParaRPr lang="en-US" sz="2800" dirty="0">
              <a:solidFill>
                <a:schemeClr val="tx1"/>
              </a:solidFill>
              <a:latin typeface="Arial" panose="020B0604020202020204" pitchFamily="34" charset="0"/>
              <a:cs typeface="Arial" panose="020B0604020202020204" pitchFamily="34" charset="0"/>
            </a:endParaRPr>
          </a:p>
          <a:p>
            <a:pPr marL="0" indent="0">
              <a:buNone/>
            </a:pPr>
            <a:r>
              <a:rPr lang="en-US" b="1" dirty="0"/>
              <a:t>True</a:t>
            </a:r>
            <a:endParaRPr lang="en-US" sz="2800" b="1" dirty="0">
              <a:solidFill>
                <a:schemeClr val="tx1"/>
              </a:solidFill>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871429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E10C5C-7B01-3D24-D2EF-CCEFBAD48852}"/>
              </a:ext>
            </a:extLst>
          </p:cNvPr>
          <p:cNvSpPr>
            <a:spLocks noGrp="1"/>
          </p:cNvSpPr>
          <p:nvPr>
            <p:ph idx="1"/>
          </p:nvPr>
        </p:nvSpPr>
        <p:spPr>
          <a:xfrm>
            <a:off x="128297" y="2122098"/>
            <a:ext cx="12063703" cy="4140679"/>
          </a:xfrm>
        </p:spPr>
        <p:txBody>
          <a:bodyPr>
            <a:normAutofit/>
          </a:bodyPr>
          <a:lstStyle/>
          <a:p>
            <a:pPr marL="0" indent="0" algn="ctr">
              <a:buNone/>
            </a:pPr>
            <a:r>
              <a:rPr lang="en-US" sz="4400" b="1" dirty="0">
                <a:latin typeface="Arial" pitchFamily="34" charset="0"/>
                <a:ea typeface="Gotham-Bold" charset="0"/>
                <a:cs typeface="Arial" pitchFamily="34" charset="0"/>
              </a:rPr>
              <a:t>Congratulations! </a:t>
            </a:r>
            <a:br>
              <a:rPr lang="en-US" sz="6000" b="1" dirty="0">
                <a:latin typeface="Arial" pitchFamily="34" charset="0"/>
                <a:ea typeface="Gotham-Bold" charset="0"/>
                <a:cs typeface="Arial" pitchFamily="34" charset="0"/>
              </a:rPr>
            </a:br>
            <a:br>
              <a:rPr lang="en-US" sz="6000" b="1" dirty="0">
                <a:latin typeface="Arial" pitchFamily="34" charset="0"/>
                <a:ea typeface="Gotham-Bold" charset="0"/>
                <a:cs typeface="Arial" pitchFamily="34" charset="0"/>
              </a:rPr>
            </a:br>
            <a:r>
              <a:rPr lang="en-US" sz="4400" b="1" dirty="0">
                <a:latin typeface="Arial" pitchFamily="34" charset="0"/>
                <a:ea typeface="Gotham-Bold" charset="0"/>
                <a:cs typeface="Arial" pitchFamily="34" charset="0"/>
              </a:rPr>
              <a:t>You have completed Module 2!</a:t>
            </a:r>
            <a:endParaRPr lang="en-US" sz="4400" dirty="0"/>
          </a:p>
        </p:txBody>
      </p:sp>
      <p:sp>
        <p:nvSpPr>
          <p:cNvPr id="2" name="TextBox 1">
            <a:extLst>
              <a:ext uri="{FF2B5EF4-FFF2-40B4-BE49-F238E27FC236}">
                <a16:creationId xmlns:a16="http://schemas.microsoft.com/office/drawing/2014/main" id="{0D9B16E6-C7CD-CF16-A221-2C74110DFB3D}"/>
              </a:ext>
            </a:extLst>
          </p:cNvPr>
          <p:cNvSpPr txBox="1"/>
          <p:nvPr/>
        </p:nvSpPr>
        <p:spPr>
          <a:xfrm>
            <a:off x="128297" y="6388264"/>
            <a:ext cx="609755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MDHHS-Pub-2248 (8-25)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2184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97169-CC2C-98B3-9543-706F6F5A13EF}"/>
              </a:ext>
            </a:extLst>
          </p:cNvPr>
          <p:cNvSpPr>
            <a:spLocks noGrp="1"/>
          </p:cNvSpPr>
          <p:nvPr>
            <p:ph type="title"/>
          </p:nvPr>
        </p:nvSpPr>
        <p:spPr>
          <a:xfrm>
            <a:off x="110412" y="0"/>
            <a:ext cx="9037938" cy="1325564"/>
          </a:xfrm>
        </p:spPr>
        <p:txBody>
          <a:bodyPr>
            <a:normAutofit/>
          </a:bodyPr>
          <a:lstStyle/>
          <a:p>
            <a:r>
              <a:rPr lang="en-US" sz="4000" dirty="0"/>
              <a:t>   Settings That Are Not HCBS</a:t>
            </a:r>
          </a:p>
        </p:txBody>
      </p:sp>
      <p:sp>
        <p:nvSpPr>
          <p:cNvPr id="3" name="Content Placeholder 2">
            <a:extLst>
              <a:ext uri="{FF2B5EF4-FFF2-40B4-BE49-F238E27FC236}">
                <a16:creationId xmlns:a16="http://schemas.microsoft.com/office/drawing/2014/main" id="{9F7D0387-C1FE-A4C8-4D64-8551E2F39E37}"/>
              </a:ext>
            </a:extLst>
          </p:cNvPr>
          <p:cNvSpPr>
            <a:spLocks noGrp="1"/>
          </p:cNvSpPr>
          <p:nvPr>
            <p:ph idx="1"/>
          </p:nvPr>
        </p:nvSpPr>
        <p:spPr>
          <a:xfrm>
            <a:off x="208547" y="1475874"/>
            <a:ext cx="11806990" cy="5382125"/>
          </a:xfrm>
        </p:spPr>
        <p:txBody>
          <a:bodyPr>
            <a:normAutofit fontScale="92500" lnSpcReduction="20000"/>
          </a:bodyPr>
          <a:lstStyle/>
          <a:p>
            <a:pPr marL="0" indent="0">
              <a:buNone/>
            </a:pPr>
            <a:r>
              <a:rPr lang="en-US" sz="2700" dirty="0">
                <a:solidFill>
                  <a:schemeClr val="tx1"/>
                </a:solidFill>
                <a:effectLst/>
                <a:latin typeface="Arial" panose="020B0604020202020204" pitchFamily="34" charset="0"/>
                <a:cs typeface="Arial" panose="020B0604020202020204" pitchFamily="34" charset="0"/>
              </a:rPr>
              <a:t>Some settings have been identified by the Centers for Medicare and Medicaid (CMS) as not HCBS due to institutional status and will never be considered HCBS. These settings are: </a:t>
            </a:r>
          </a:p>
          <a:p>
            <a:pPr marL="0" indent="0">
              <a:buNone/>
            </a:pPr>
            <a:endParaRPr lang="en-US" sz="2700" dirty="0">
              <a:solidFill>
                <a:schemeClr val="tx1"/>
              </a:solidFill>
              <a:latin typeface="Arial" panose="020B0604020202020204" pitchFamily="34" charset="0"/>
              <a:cs typeface="Arial" panose="020B0604020202020204" pitchFamily="34" charset="0"/>
            </a:endParaRPr>
          </a:p>
          <a:p>
            <a:r>
              <a:rPr lang="en-US" sz="2700" dirty="0">
                <a:solidFill>
                  <a:schemeClr val="tx1"/>
                </a:solidFill>
                <a:effectLst/>
                <a:latin typeface="Arial" panose="020B0604020202020204" pitchFamily="34" charset="0"/>
                <a:cs typeface="Arial" panose="020B0604020202020204" pitchFamily="34" charset="0"/>
              </a:rPr>
              <a:t>Nursing facilities.</a:t>
            </a:r>
          </a:p>
          <a:p>
            <a:endParaRPr lang="en-US" sz="2700" dirty="0">
              <a:solidFill>
                <a:schemeClr val="tx1"/>
              </a:solidFill>
              <a:latin typeface="Arial" panose="020B0604020202020204" pitchFamily="34" charset="0"/>
              <a:cs typeface="Arial" panose="020B0604020202020204" pitchFamily="34" charset="0"/>
            </a:endParaRPr>
          </a:p>
          <a:p>
            <a:r>
              <a:rPr lang="en-US" sz="2700" dirty="0">
                <a:solidFill>
                  <a:schemeClr val="tx1"/>
                </a:solidFill>
                <a:effectLst/>
                <a:latin typeface="Arial" panose="020B0604020202020204" pitchFamily="34" charset="0"/>
                <a:cs typeface="Arial" panose="020B0604020202020204" pitchFamily="34" charset="0"/>
              </a:rPr>
              <a:t>Institutions for mental disease.</a:t>
            </a:r>
          </a:p>
          <a:p>
            <a:endParaRPr lang="en-US" sz="2700" dirty="0">
              <a:solidFill>
                <a:schemeClr val="tx1"/>
              </a:solidFill>
              <a:latin typeface="Arial" panose="020B0604020202020204" pitchFamily="34" charset="0"/>
              <a:cs typeface="Arial" panose="020B0604020202020204" pitchFamily="34" charset="0"/>
            </a:endParaRPr>
          </a:p>
          <a:p>
            <a:r>
              <a:rPr lang="en-US" sz="2700" dirty="0">
                <a:solidFill>
                  <a:schemeClr val="tx1"/>
                </a:solidFill>
                <a:effectLst/>
                <a:latin typeface="Arial" panose="020B0604020202020204" pitchFamily="34" charset="0"/>
                <a:cs typeface="Arial" panose="020B0604020202020204" pitchFamily="34" charset="0"/>
              </a:rPr>
              <a:t>Intermediate Care Facility for Individuals with Intellectual Disability (ICF/IID).</a:t>
            </a:r>
          </a:p>
          <a:p>
            <a:endParaRPr lang="en-US" sz="2700" dirty="0">
              <a:solidFill>
                <a:schemeClr val="tx1"/>
              </a:solidFill>
              <a:latin typeface="Arial" panose="020B0604020202020204" pitchFamily="34" charset="0"/>
              <a:cs typeface="Arial" panose="020B0604020202020204" pitchFamily="34" charset="0"/>
            </a:endParaRPr>
          </a:p>
          <a:p>
            <a:r>
              <a:rPr lang="en-US" sz="2700" dirty="0">
                <a:solidFill>
                  <a:schemeClr val="tx1"/>
                </a:solidFill>
                <a:effectLst/>
                <a:latin typeface="Arial" panose="020B0604020202020204" pitchFamily="34" charset="0"/>
                <a:cs typeface="Arial" panose="020B0604020202020204" pitchFamily="34" charset="0"/>
              </a:rPr>
              <a:t>Hospitals.</a:t>
            </a:r>
          </a:p>
          <a:p>
            <a:endParaRPr lang="en-US" sz="2700" dirty="0">
              <a:solidFill>
                <a:schemeClr val="tx1"/>
              </a:solidFill>
              <a:effectLst/>
              <a:latin typeface="Arial" panose="020B0604020202020204" pitchFamily="34" charset="0"/>
              <a:cs typeface="Arial" panose="020B0604020202020204" pitchFamily="34" charset="0"/>
            </a:endParaRPr>
          </a:p>
          <a:p>
            <a:r>
              <a:rPr lang="en-US" sz="2700" dirty="0">
                <a:solidFill>
                  <a:schemeClr val="tx1"/>
                </a:solidFill>
                <a:effectLst/>
                <a:latin typeface="Arial" panose="020B0604020202020204" pitchFamily="34" charset="0"/>
                <a:cs typeface="Arial" panose="020B0604020202020204" pitchFamily="34" charset="0"/>
              </a:rPr>
              <a:t>Other locations that have characteristics of an institution (e.g., Child Caring Institutions (CCI)</a:t>
            </a:r>
            <a:r>
              <a:rPr lang="en-US" sz="2700" dirty="0"/>
              <a:t>).</a:t>
            </a:r>
            <a:r>
              <a:rPr lang="en-US" sz="2700" dirty="0">
                <a:solidFill>
                  <a:schemeClr val="tx1"/>
                </a:solidFill>
                <a:effectLst/>
                <a:latin typeface="Arial" panose="020B0604020202020204" pitchFamily="34" charset="0"/>
                <a:cs typeface="Arial" panose="020B0604020202020204" pitchFamily="34" charset="0"/>
              </a:rPr>
              <a:t> </a:t>
            </a:r>
            <a:endParaRPr lang="en-US" sz="27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255976867"/>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c0d83692-8000-456c-81e0-753272234f01" ContentTypeId="0x010100D80FC88A48A3EA4889EF01C87FCFD42A" PreviousValue="false"/>
</file>

<file path=customXml/item2.xml><?xml version="1.0" encoding="utf-8"?>
<p:properties xmlns:p="http://schemas.microsoft.com/office/2006/metadata/properties" xmlns:xsi="http://www.w3.org/2001/XMLSchema-instance" xmlns:pc="http://schemas.microsoft.com/office/infopath/2007/PartnerControls">
  <documentManagement>
    <kfc2e9f34b584e09a4dfad45193fd617 xmlns="e4664c3e-f049-4574-bd7d-7499d2032cca">
      <Terms xmlns="http://schemas.microsoft.com/office/infopath/2007/PartnerControls">
        <TermInfo xmlns="http://schemas.microsoft.com/office/infopath/2007/PartnerControls">
          <TermName xmlns="http://schemas.microsoft.com/office/infopath/2007/PartnerControls">All Employees</TermName>
          <TermId xmlns="http://schemas.microsoft.com/office/infopath/2007/PartnerControls">6bc884fa-9dfb-49ce-af07-824c4a8a1ac0</TermId>
        </TermInfo>
      </Terms>
    </kfc2e9f34b584e09a4dfad45193fd617>
    <d8220c9e1229488886af245725860cbe xmlns="e4664c3e-f049-4574-bd7d-7499d2032cca">
      <Terms xmlns="http://schemas.microsoft.com/office/infopath/2007/PartnerControls"/>
    </d8220c9e1229488886af245725860cbe>
    <lcf76f155ced4ddcb4097134ff3c332f xmlns="2e98a9ed-903a-4bd6-a896-1915695c2f25">
      <Terms xmlns="http://schemas.microsoft.com/office/infopath/2007/PartnerControls"/>
    </lcf76f155ced4ddcb4097134ff3c332f>
    <Page_x0020_Sort_x0020_Order xmlns="e4664c3e-f049-4574-bd7d-7499d2032cca" xsi:nil="true"/>
    <Fillable xmlns="e4664c3e-f049-4574-bd7d-7499d2032cca" xsi:nil="true"/>
    <Document_x0020_Description xmlns="e4664c3e-f049-4574-bd7d-7499d2032cca" xsi:nil="true"/>
    <TaxCatchAll xmlns="e4664c3e-f049-4574-bd7d-7499d2032cca">
      <Value>1</Value>
    </TaxCatchAll>
    <Sort_x0020_Order xmlns="e4664c3e-f049-4574-bd7d-7499d2032cca" xsi:nil="true"/>
    <som_IsOpenInNewTab xmlns="e4664c3e-f049-4574-bd7d-7499d2032cca">false</som_IsOpenInNewTab>
    <k34b14aa96934db7a6567dc83a5ee0ba xmlns="e4664c3e-f049-4574-bd7d-7499d2032cca">
      <Terms xmlns="http://schemas.microsoft.com/office/infopath/2007/PartnerControls"/>
    </k34b14aa96934db7a6567dc83a5ee0ba>
    <Document_x0020_Number xmlns="e4664c3e-f049-4574-bd7d-7499d2032cc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SOM Document" ma:contentTypeID="0x010100D80FC88A48A3EA4889EF01C87FCFD42A00243C14779FEA2F42A557E2184FC98439" ma:contentTypeVersion="79" ma:contentTypeDescription="" ma:contentTypeScope="" ma:versionID="38b649522c3e17ae7e9e8204d5173fca">
  <xsd:schema xmlns:xsd="http://www.w3.org/2001/XMLSchema" xmlns:xs="http://www.w3.org/2001/XMLSchema" xmlns:p="http://schemas.microsoft.com/office/2006/metadata/properties" xmlns:ns2="e4664c3e-f049-4574-bd7d-7499d2032cca" xmlns:ns3="d125b1c7-4def-4c17-bd53-bec34a62c486" xmlns:ns4="2e98a9ed-903a-4bd6-a896-1915695c2f25" targetNamespace="http://schemas.microsoft.com/office/2006/metadata/properties" ma:root="true" ma:fieldsID="c01a2bd3b939408b8cdc29460febc1e9" ns2:_="" ns3:_="" ns4:_="">
    <xsd:import namespace="e4664c3e-f049-4574-bd7d-7499d2032cca"/>
    <xsd:import namespace="d125b1c7-4def-4c17-bd53-bec34a62c486"/>
    <xsd:import namespace="2e98a9ed-903a-4bd6-a896-1915695c2f25"/>
    <xsd:element name="properties">
      <xsd:complexType>
        <xsd:sequence>
          <xsd:element name="documentManagement">
            <xsd:complexType>
              <xsd:all>
                <xsd:element ref="ns2:Document_x0020_Number" minOccurs="0"/>
                <xsd:element ref="ns2:Document_x0020_Description" minOccurs="0"/>
                <xsd:element ref="ns2:Page_x0020_Sort_x0020_Order" minOccurs="0"/>
                <xsd:element ref="ns2:Sort_x0020_Order" minOccurs="0"/>
                <xsd:element ref="ns2:Fillable" minOccurs="0"/>
                <xsd:element ref="ns2:som_IsOpenInNewTab" minOccurs="0"/>
                <xsd:element ref="ns2:kfc2e9f34b584e09a4dfad45193fd617" minOccurs="0"/>
                <xsd:element ref="ns2:k34b14aa96934db7a6567dc83a5ee0ba" minOccurs="0"/>
                <xsd:element ref="ns2:d8220c9e1229488886af245725860cbe" minOccurs="0"/>
                <xsd:element ref="ns2:TaxCatchAll" minOccurs="0"/>
                <xsd:element ref="ns2:TaxCatchAllLabel" minOccurs="0"/>
                <xsd:element ref="ns3:SharedWithUsers" minOccurs="0"/>
                <xsd:element ref="ns3:SharedWithDetails" minOccurs="0"/>
                <xsd:element ref="ns4:MediaServiceMetadata" minOccurs="0"/>
                <xsd:element ref="ns4:MediaServiceOCR" minOccurs="0"/>
                <xsd:element ref="ns4:MediaServiceGenerationTime" minOccurs="0"/>
                <xsd:element ref="ns4:MediaServiceEventHashCode" minOccurs="0"/>
                <xsd:element ref="ns4:lcf76f155ced4ddcb4097134ff3c332f"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664c3e-f049-4574-bd7d-7499d2032cca" elementFormDefault="qualified">
    <xsd:import namespace="http://schemas.microsoft.com/office/2006/documentManagement/types"/>
    <xsd:import namespace="http://schemas.microsoft.com/office/infopath/2007/PartnerControls"/>
    <xsd:element name="Document_x0020_Number" ma:index="2" nillable="true" ma:displayName="Document Number" ma:internalName="Document_x0020_Number">
      <xsd:simpleType>
        <xsd:restriction base="dms:Text">
          <xsd:maxLength value="255"/>
        </xsd:restriction>
      </xsd:simpleType>
    </xsd:element>
    <xsd:element name="Document_x0020_Description" ma:index="3" nillable="true" ma:displayName="Document Description" ma:internalName="Document_x0020_Description">
      <xsd:simpleType>
        <xsd:restriction base="dms:Note">
          <xsd:maxLength value="255"/>
        </xsd:restriction>
      </xsd:simpleType>
    </xsd:element>
    <xsd:element name="Page_x0020_Sort_x0020_Order" ma:index="6" nillable="true" ma:displayName="Page Sort Order" ma:internalName="Page_x0020_Sort_x0020_Order">
      <xsd:simpleType>
        <xsd:restriction base="dms:Number"/>
      </xsd:simpleType>
    </xsd:element>
    <xsd:element name="Sort_x0020_Order" ma:index="7" nillable="true" ma:displayName="Sort Order" ma:internalName="Sort_x0020_Order">
      <xsd:simpleType>
        <xsd:restriction base="dms:Number"/>
      </xsd:simpleType>
    </xsd:element>
    <xsd:element name="Fillable" ma:index="8" nillable="true" ma:displayName="Fillable" ma:format="Dropdown" ma:internalName="Fillable">
      <xsd:simpleType>
        <xsd:restriction base="dms:Choice">
          <xsd:enumeration value="Nonfillable"/>
          <xsd:enumeration value="Fillable"/>
        </xsd:restriction>
      </xsd:simpleType>
    </xsd:element>
    <xsd:element name="som_IsOpenInNewTab" ma:index="9" nillable="true" ma:displayName="Open Link In New Tab" ma:default="0" ma:internalName="som_IsOpenInNewTab">
      <xsd:simpleType>
        <xsd:restriction base="dms:Boolean"/>
      </xsd:simpleType>
    </xsd:element>
    <xsd:element name="kfc2e9f34b584e09a4dfad45193fd617" ma:index="11" nillable="true" ma:taxonomy="true" ma:internalName="kfc2e9f34b584e09a4dfad45193fd617" ma:taxonomyFieldName="Content_x0020_Audience" ma:displayName="Content Audience" ma:default="1;#All Employees|6bc884fa-9dfb-49ce-af07-824c4a8a1ac0" ma:fieldId="{4fc2e9f3-4b58-4e09-a4df-ad45193fd617}" ma:sspId="c0d83692-8000-456c-81e0-753272234f01" ma:termSetId="1b6069bf-5926-44b7-98d6-cc0bec659d35" ma:anchorId="00000000-0000-0000-0000-000000000000" ma:open="false" ma:isKeyword="false">
      <xsd:complexType>
        <xsd:sequence>
          <xsd:element ref="pc:Terms" minOccurs="0" maxOccurs="1"/>
        </xsd:sequence>
      </xsd:complexType>
    </xsd:element>
    <xsd:element name="k34b14aa96934db7a6567dc83a5ee0ba" ma:index="12" nillable="true" ma:taxonomy="true" ma:internalName="k34b14aa96934db7a6567dc83a5ee0ba" ma:taxonomyFieldName="Topic_x0020_Keyword" ma:displayName="Topic Keyword" ma:default="" ma:fieldId="{434b14aa-9693-4db7-a656-7dc83a5ee0ba}" ma:taxonomyMulti="true" ma:sspId="c0d83692-8000-456c-81e0-753272234f01" ma:termSetId="327cd3ef-44fa-40bc-92ad-acd4fab1e856" ma:anchorId="00000000-0000-0000-0000-000000000000" ma:open="false" ma:isKeyword="false">
      <xsd:complexType>
        <xsd:sequence>
          <xsd:element ref="pc:Terms" minOccurs="0" maxOccurs="1"/>
        </xsd:sequence>
      </xsd:complexType>
    </xsd:element>
    <xsd:element name="d8220c9e1229488886af245725860cbe" ma:index="14" nillable="true" ma:taxonomy="true" ma:internalName="d8220c9e1229488886af245725860cbe" ma:taxonomyFieldName="Type_x0020_Keyword" ma:displayName="Type Keyword" ma:default="" ma:fieldId="{d8220c9e-1229-4888-86af-245725860cbe}" ma:taxonomyMulti="true" ma:sspId="c0d83692-8000-456c-81e0-753272234f01" ma:termSetId="18693f18-3c31-473d-87dc-6b6a3b715b36" ma:anchorId="00000000-0000-0000-0000-000000000000" ma:open="false" ma:isKeyword="false">
      <xsd:complexType>
        <xsd:sequence>
          <xsd:element ref="pc:Terms" minOccurs="0" maxOccurs="1"/>
        </xsd:sequence>
      </xsd:complexType>
    </xsd:element>
    <xsd:element name="TaxCatchAll" ma:index="20" nillable="true" ma:displayName="Taxonomy Catch All Column" ma:description="" ma:hidden="true" ma:list="{7f7b6bad-8f56-4d5c-83fc-fb4457ffa153}" ma:internalName="TaxCatchAll" ma:showField="CatchAllData" ma:web="b0f9a085-db03-407c-a150-e76dea02d7d1">
      <xsd:complexType>
        <xsd:complexContent>
          <xsd:extension base="dms:MultiChoiceLookup">
            <xsd:sequence>
              <xsd:element name="Value" type="dms:Lookup" maxOccurs="unbounded" minOccurs="0" nillable="true"/>
            </xsd:sequence>
          </xsd:extension>
        </xsd:complexContent>
      </xsd:complexType>
    </xsd:element>
    <xsd:element name="TaxCatchAllLabel" ma:index="21" nillable="true" ma:displayName="Taxonomy Catch All Column1" ma:description="" ma:hidden="true" ma:list="{7f7b6bad-8f56-4d5c-83fc-fb4457ffa153}" ma:internalName="TaxCatchAllLabel" ma:readOnly="true" ma:showField="CatchAllDataLabel" ma:web="b0f9a085-db03-407c-a150-e76dea02d7d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125b1c7-4def-4c17-bd53-bec34a62c486"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98a9ed-903a-4bd6-a896-1915695c2f25" elementFormDefault="qualified">
    <xsd:import namespace="http://schemas.microsoft.com/office/2006/documentManagement/types"/>
    <xsd:import namespace="http://schemas.microsoft.com/office/infopath/2007/PartnerControls"/>
    <xsd:element name="MediaServiceMetadata" ma:index="24" nillable="true" ma:displayName="MediaServiceMetadata" ma:description="" ma:hidden="true" ma:internalName="MediaServiceMetadata" ma:readOnly="true">
      <xsd:simpleType>
        <xsd:restriction base="dms:Note"/>
      </xsd:simpleType>
    </xsd:element>
    <xsd:element name="MediaServiceOCR" ma:index="25" nillable="true" ma:displayName="Extracted Text" ma:internalName="MediaServiceOCR" ma:readOnly="true">
      <xsd:simpleType>
        <xsd:restriction base="dms:Note">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c0d83692-8000-456c-81e0-753272234f01" ma:termSetId="09814cd3-568e-fe90-9814-8d621ff8fb84" ma:anchorId="fba54fb3-c3e1-fe81-a776-ca4b69148c4d" ma:open="true" ma:isKeyword="false">
      <xsd:complexType>
        <xsd:sequence>
          <xsd:element ref="pc:Terms" minOccurs="0" maxOccurs="1"/>
        </xsd:sequence>
      </xsd:complexType>
    </xsd:element>
    <xsd:element name="MediaServiceFastMetadata" ma:index="30"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DD1CE3-8F54-4D7C-B954-BFC16B7C6DBC}">
  <ds:schemaRefs>
    <ds:schemaRef ds:uri="Microsoft.SharePoint.Taxonomy.ContentTypeSync"/>
  </ds:schemaRefs>
</ds:datastoreItem>
</file>

<file path=customXml/itemProps2.xml><?xml version="1.0" encoding="utf-8"?>
<ds:datastoreItem xmlns:ds="http://schemas.openxmlformats.org/officeDocument/2006/customXml" ds:itemID="{3352D83C-18C1-479F-99FC-608D316E7C14}">
  <ds:schemaRefs>
    <ds:schemaRef ds:uri="http://schemas.microsoft.com/office/2006/metadata/properties"/>
    <ds:schemaRef ds:uri="http://schemas.microsoft.com/office/infopath/2007/PartnerControls"/>
    <ds:schemaRef ds:uri="e4664c3e-f049-4574-bd7d-7499d2032cca"/>
    <ds:schemaRef ds:uri="2e98a9ed-903a-4bd6-a896-1915695c2f25"/>
  </ds:schemaRefs>
</ds:datastoreItem>
</file>

<file path=customXml/itemProps3.xml><?xml version="1.0" encoding="utf-8"?>
<ds:datastoreItem xmlns:ds="http://schemas.openxmlformats.org/officeDocument/2006/customXml" ds:itemID="{3C025E6F-3E50-4E10-BC95-30D9B4B33FE5}">
  <ds:schemaRefs>
    <ds:schemaRef ds:uri="http://schemas.microsoft.com/sharepoint/v3/contenttype/forms"/>
  </ds:schemaRefs>
</ds:datastoreItem>
</file>

<file path=customXml/itemProps4.xml><?xml version="1.0" encoding="utf-8"?>
<ds:datastoreItem xmlns:ds="http://schemas.openxmlformats.org/officeDocument/2006/customXml" ds:itemID="{3BCE8960-E208-40A8-A158-C528184B35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664c3e-f049-4574-bd7d-7499d2032cca"/>
    <ds:schemaRef ds:uri="d125b1c7-4def-4c17-bd53-bec34a62c486"/>
    <ds:schemaRef ds:uri="2e98a9ed-903a-4bd6-a896-1915695c2f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10565</TotalTime>
  <Words>7603</Words>
  <Application>Microsoft Office PowerPoint</Application>
  <PresentationFormat>Widescreen</PresentationFormat>
  <Paragraphs>590</Paragraphs>
  <Slides>82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82</vt:i4>
      </vt:variant>
    </vt:vector>
  </HeadingPairs>
  <TitlesOfParts>
    <vt:vector size="88" baseType="lpstr">
      <vt:lpstr>ＭＳ Ｐゴシック</vt:lpstr>
      <vt:lpstr>Aptos</vt:lpstr>
      <vt:lpstr>Arial</vt:lpstr>
      <vt:lpstr>Calibri</vt:lpstr>
      <vt:lpstr>Times New Roman</vt:lpstr>
      <vt:lpstr>Office Theme</vt:lpstr>
      <vt:lpstr>Home and Community Based Services Case Manager/Supports Coordinator Training</vt:lpstr>
      <vt:lpstr>  Learning Objectives</vt:lpstr>
      <vt:lpstr>  PART 1:</vt:lpstr>
      <vt:lpstr>   HCBS Final Rule</vt:lpstr>
      <vt:lpstr>   HCBS Final Rule Rights &amp; Freedoms</vt:lpstr>
      <vt:lpstr>   HCBS Setting Requirements</vt:lpstr>
      <vt:lpstr>   Characteristics of a HCBS Setting</vt:lpstr>
      <vt:lpstr>Settings that Are Not Considered HCBS</vt:lpstr>
      <vt:lpstr>   Settings That Are Not HCBS</vt:lpstr>
      <vt:lpstr>   Knowledge Checkpoint</vt:lpstr>
      <vt:lpstr>   Knowledge Checkpoint</vt:lpstr>
      <vt:lpstr>   Joint Guidance Document (JGD)</vt:lpstr>
      <vt:lpstr>   Locked/Lockable Doors</vt:lpstr>
      <vt:lpstr>   Locked/Lockable Doors</vt:lpstr>
      <vt:lpstr>   Visiting Hours</vt:lpstr>
      <vt:lpstr>   House Rules</vt:lpstr>
      <vt:lpstr>   Resident Care Agreement (RCA)</vt:lpstr>
      <vt:lpstr>   Residency Agreement and Landlord-      Tenant Law </vt:lpstr>
      <vt:lpstr>   Summary of Resident Rights: Discharge        and Complaints</vt:lpstr>
      <vt:lpstr>   Summary of Resident Rights: Discharge       and Complaints (Cont’d)</vt:lpstr>
      <vt:lpstr>   Summary of Resident Rights: Discharge       and Complaints (Cont’d)</vt:lpstr>
      <vt:lpstr>   Tenancy Rights</vt:lpstr>
      <vt:lpstr>   Choice of Providers</vt:lpstr>
      <vt:lpstr>   Choice of Providers</vt:lpstr>
      <vt:lpstr>   Freedom of Movement</vt:lpstr>
      <vt:lpstr>   Freedom of Movement</vt:lpstr>
      <vt:lpstr>   Access to the Community</vt:lpstr>
      <vt:lpstr>   Choice of Roommate</vt:lpstr>
      <vt:lpstr>   Access to Earned and Unearned Income</vt:lpstr>
      <vt:lpstr>   Modifications/Restrictions</vt:lpstr>
      <vt:lpstr>   Modifications/Restrictions</vt:lpstr>
      <vt:lpstr>   Modifications/Restrictions</vt:lpstr>
      <vt:lpstr>   Joint Guidance Document- 2024</vt:lpstr>
      <vt:lpstr>   Joint Guidance Document- 2024 (Cont’d)</vt:lpstr>
      <vt:lpstr>Knowledge Checkpoint</vt:lpstr>
      <vt:lpstr>   Knowledge Checkpoint</vt:lpstr>
      <vt:lpstr>   Examples of Problematic Setting     Practices</vt:lpstr>
      <vt:lpstr>   Examples of Problematic Setting     Practices</vt:lpstr>
      <vt:lpstr>    Application Process for New HCBS         Providers</vt:lpstr>
      <vt:lpstr>   Application Process for New HCBS      Providers</vt:lpstr>
      <vt:lpstr>   Application Process for New HCBS     Providers</vt:lpstr>
      <vt:lpstr>   Specific Case Related Questions</vt:lpstr>
      <vt:lpstr>   Transitioning from a Secured Setting to a       Standard HCBS Residential Setting</vt:lpstr>
      <vt:lpstr>   Transitioning from a Secured Setting to a     Standard HCBS Residential Setting</vt:lpstr>
      <vt:lpstr>   HCBS Final Rule Set- Additional     Resources</vt:lpstr>
      <vt:lpstr>PART 2:</vt:lpstr>
      <vt:lpstr>   Michigan Mental Health Code-Definition</vt:lpstr>
      <vt:lpstr>   Introduction to the PCP Process</vt:lpstr>
      <vt:lpstr>   Introduction to the PCP Process</vt:lpstr>
      <vt:lpstr>   Introduction to the PCP Process</vt:lpstr>
      <vt:lpstr>   Introduction to the PCP Process</vt:lpstr>
      <vt:lpstr>   Knowledge Checkpoint</vt:lpstr>
      <vt:lpstr>   Knowledge Checkpoint</vt:lpstr>
      <vt:lpstr>   PCP and the IPOS</vt:lpstr>
      <vt:lpstr>   PCP and the IPOS</vt:lpstr>
      <vt:lpstr>   Essential Components of the IPOS</vt:lpstr>
      <vt:lpstr>   Essential Components of the IPOS</vt:lpstr>
      <vt:lpstr>   Essential Components of the IPOS</vt:lpstr>
      <vt:lpstr>   Essential Components of the IPOS</vt:lpstr>
      <vt:lpstr>   Essential Components of the IPOS</vt:lpstr>
      <vt:lpstr>   IPOS: Ongoing Review and Updates</vt:lpstr>
      <vt:lpstr>   Knowledge Checkpoint</vt:lpstr>
      <vt:lpstr>   Knowledge Checkpoint</vt:lpstr>
      <vt:lpstr>   PCP and Dispute Resolution</vt:lpstr>
      <vt:lpstr>   Restrictions or Limitations</vt:lpstr>
      <vt:lpstr>   Restrictions or Limitations</vt:lpstr>
      <vt:lpstr>   Knowledge Checkpoint</vt:lpstr>
      <vt:lpstr>   Knowledge Checkpoint</vt:lpstr>
      <vt:lpstr>   Additional Resources</vt:lpstr>
      <vt:lpstr>PART 3:</vt:lpstr>
      <vt:lpstr>   Roles &amp; Responsibilities of the CM/SC</vt:lpstr>
      <vt:lpstr>   Roles &amp; Responsibilities of the CM/SC</vt:lpstr>
      <vt:lpstr>   Roles &amp; Responsibilities of the CM/SC</vt:lpstr>
      <vt:lpstr>   Roles &amp; Responsibilities of the CM/SC</vt:lpstr>
      <vt:lpstr>   Roles &amp; Responsibilities of the CM/SC</vt:lpstr>
      <vt:lpstr>   Roles &amp; Responsibilities of the CM/SC</vt:lpstr>
      <vt:lpstr>   Roles &amp; Responsibilities of the CM/SC</vt:lpstr>
      <vt:lpstr>   Roles &amp; Responsibilities of the CM/SC     (Cont’d)</vt:lpstr>
      <vt:lpstr>   Summary</vt:lpstr>
      <vt:lpstr>   Knowledge Checkpoint</vt:lpstr>
      <vt:lpstr>   Knowledge Checkpoint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dc:title>
  <dc:creator>Lee, Vong</dc:creator>
  <cp:lastModifiedBy>Hart, Kara (DHHS)</cp:lastModifiedBy>
  <cp:revision>48</cp:revision>
  <dcterms:created xsi:type="dcterms:W3CDTF">2023-02-06T16:32:06Z</dcterms:created>
  <dcterms:modified xsi:type="dcterms:W3CDTF">2026-05-29T19:21:17Z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a2fed65-62e7-46ea-af74-187e0c17143a_Enabled">
    <vt:lpwstr>true</vt:lpwstr>
  </property>
  <property fmtid="{D5CDD505-2E9C-101B-9397-08002B2CF9AE}" pid="3" name="MSIP_Label_3a2fed65-62e7-46ea-af74-187e0c17143a_SetDate">
    <vt:lpwstr>2023-03-21T16:21:15Z</vt:lpwstr>
  </property>
  <property fmtid="{D5CDD505-2E9C-101B-9397-08002B2CF9AE}" pid="4" name="MSIP_Label_3a2fed65-62e7-46ea-af74-187e0c17143a_Method">
    <vt:lpwstr>Privileged</vt:lpwstr>
  </property>
  <property fmtid="{D5CDD505-2E9C-101B-9397-08002B2CF9AE}" pid="5" name="MSIP_Label_3a2fed65-62e7-46ea-af74-187e0c17143a_Name">
    <vt:lpwstr>3a2fed65-62e7-46ea-af74-187e0c17143a</vt:lpwstr>
  </property>
  <property fmtid="{D5CDD505-2E9C-101B-9397-08002B2CF9AE}" pid="6" name="MSIP_Label_3a2fed65-62e7-46ea-af74-187e0c17143a_SiteId">
    <vt:lpwstr>d5fb7087-3777-42ad-966a-892ef47225d1</vt:lpwstr>
  </property>
  <property fmtid="{D5CDD505-2E9C-101B-9397-08002B2CF9AE}" pid="7" name="MSIP_Label_3a2fed65-62e7-46ea-af74-187e0c17143a_ActionId">
    <vt:lpwstr>58ac1235-80af-4f2d-b87b-9b7eea05dab5</vt:lpwstr>
  </property>
  <property fmtid="{D5CDD505-2E9C-101B-9397-08002B2CF9AE}" pid="8" name="MSIP_Label_3a2fed65-62e7-46ea-af74-187e0c17143a_ContentBits">
    <vt:lpwstr>0</vt:lpwstr>
  </property>
  <property fmtid="{D5CDD505-2E9C-101B-9397-08002B2CF9AE}" pid="9" name="ContentTypeId">
    <vt:lpwstr>0x010100D80FC88A48A3EA4889EF01C87FCFD42A00243C14779FEA2F42A557E2184FC98439</vt:lpwstr>
  </property>
</Properties>
</file>