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0" r:id="rId2"/>
    <p:sldId id="389" r:id="rId3"/>
    <p:sldId id="303" r:id="rId4"/>
    <p:sldId id="286" r:id="rId5"/>
    <p:sldId id="285" r:id="rId6"/>
    <p:sldId id="308" r:id="rId7"/>
    <p:sldId id="323" r:id="rId8"/>
    <p:sldId id="324" r:id="rId9"/>
    <p:sldId id="289" r:id="rId10"/>
    <p:sldId id="328" r:id="rId11"/>
    <p:sldId id="330" r:id="rId12"/>
    <p:sldId id="332" r:id="rId13"/>
    <p:sldId id="333" r:id="rId14"/>
    <p:sldId id="336" r:id="rId15"/>
    <p:sldId id="337" r:id="rId16"/>
    <p:sldId id="338" r:id="rId17"/>
    <p:sldId id="340" r:id="rId18"/>
    <p:sldId id="351" r:id="rId19"/>
    <p:sldId id="353" r:id="rId20"/>
    <p:sldId id="354" r:id="rId21"/>
    <p:sldId id="357" r:id="rId22"/>
    <p:sldId id="360" r:id="rId23"/>
    <p:sldId id="271" r:id="rId24"/>
    <p:sldId id="277" r:id="rId25"/>
    <p:sldId id="375" r:id="rId26"/>
    <p:sldId id="378" r:id="rId27"/>
    <p:sldId id="386"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194" autoAdjust="0"/>
  </p:normalViewPr>
  <p:slideViewPr>
    <p:cSldViewPr snapToGrid="0">
      <p:cViewPr varScale="1">
        <p:scale>
          <a:sx n="91" d="100"/>
          <a:sy n="91"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540DB-CFDA-4205-BD71-59A35D602503}" type="doc">
      <dgm:prSet loTypeId="urn:microsoft.com/office/officeart/2005/8/layout/venn2" loCatId="relationship" qsTypeId="urn:microsoft.com/office/officeart/2005/8/quickstyle/3d3" qsCatId="3D" csTypeId="urn:microsoft.com/office/officeart/2005/8/colors/colorful1" csCatId="colorful" phldr="1"/>
      <dgm:spPr/>
      <dgm:t>
        <a:bodyPr/>
        <a:lstStyle/>
        <a:p>
          <a:endParaRPr lang="en-US"/>
        </a:p>
      </dgm:t>
    </dgm:pt>
    <dgm:pt modelId="{C0A87F2D-502D-42D7-8AE2-D20D3877EF6E}">
      <dgm:prSet/>
      <dgm:spPr/>
      <dgm:t>
        <a:bodyPr/>
        <a:lstStyle/>
        <a:p>
          <a:pPr rtl="0"/>
          <a:r>
            <a:rPr lang="en-US" b="1" dirty="0">
              <a:latin typeface="Arial" panose="020B0604020202020204" pitchFamily="34" charset="0"/>
              <a:cs typeface="Arial" panose="020B0604020202020204" pitchFamily="34" charset="0"/>
            </a:rPr>
            <a:t>Complaint Resolution</a:t>
          </a:r>
        </a:p>
      </dgm:t>
    </dgm:pt>
    <dgm:pt modelId="{78EFAD88-ADE1-4EE9-AA78-DEAFDD58FEE0}" type="parTrans" cxnId="{2853DFD9-7EFF-4DA1-B03F-F08806A4CCB4}">
      <dgm:prSet/>
      <dgm:spPr/>
      <dgm:t>
        <a:bodyPr/>
        <a:lstStyle/>
        <a:p>
          <a:endParaRPr lang="en-US">
            <a:latin typeface="Arial" panose="020B0604020202020204" pitchFamily="34" charset="0"/>
            <a:cs typeface="Arial" panose="020B0604020202020204" pitchFamily="34" charset="0"/>
          </a:endParaRPr>
        </a:p>
      </dgm:t>
    </dgm:pt>
    <dgm:pt modelId="{50FC7667-A1C1-4FCC-A6D5-E6F3286DE78F}" type="sibTrans" cxnId="{2853DFD9-7EFF-4DA1-B03F-F08806A4CCB4}">
      <dgm:prSet/>
      <dgm:spPr/>
      <dgm:t>
        <a:bodyPr/>
        <a:lstStyle/>
        <a:p>
          <a:endParaRPr lang="en-US">
            <a:latin typeface="Arial" panose="020B0604020202020204" pitchFamily="34" charset="0"/>
            <a:cs typeface="Arial" panose="020B0604020202020204" pitchFamily="34" charset="0"/>
          </a:endParaRPr>
        </a:p>
      </dgm:t>
    </dgm:pt>
    <dgm:pt modelId="{5933D4A9-2FAE-45D5-9148-72D0273E2E08}">
      <dgm:prSet/>
      <dgm:spPr/>
      <dgm:t>
        <a:bodyPr/>
        <a:lstStyle/>
        <a:p>
          <a:pPr rtl="0"/>
          <a:r>
            <a:rPr lang="en-US" b="1" dirty="0">
              <a:latin typeface="Arial" panose="020B0604020202020204" pitchFamily="34" charset="0"/>
              <a:cs typeface="Arial" panose="020B0604020202020204" pitchFamily="34" charset="0"/>
            </a:rPr>
            <a:t>Consultation</a:t>
          </a:r>
        </a:p>
      </dgm:t>
    </dgm:pt>
    <dgm:pt modelId="{C5BA1B62-5097-4526-B6F8-BA37041DDD93}" type="parTrans" cxnId="{DBA00869-7CF7-4EF1-967F-FA34196A6A4E}">
      <dgm:prSet/>
      <dgm:spPr/>
      <dgm:t>
        <a:bodyPr/>
        <a:lstStyle/>
        <a:p>
          <a:endParaRPr lang="en-US">
            <a:latin typeface="Arial" panose="020B0604020202020204" pitchFamily="34" charset="0"/>
            <a:cs typeface="Arial" panose="020B0604020202020204" pitchFamily="34" charset="0"/>
          </a:endParaRPr>
        </a:p>
      </dgm:t>
    </dgm:pt>
    <dgm:pt modelId="{C17183EB-0072-46EF-87E9-44DB5C258FFC}" type="sibTrans" cxnId="{DBA00869-7CF7-4EF1-967F-FA34196A6A4E}">
      <dgm:prSet/>
      <dgm:spPr/>
      <dgm:t>
        <a:bodyPr/>
        <a:lstStyle/>
        <a:p>
          <a:endParaRPr lang="en-US">
            <a:latin typeface="Arial" panose="020B0604020202020204" pitchFamily="34" charset="0"/>
            <a:cs typeface="Arial" panose="020B0604020202020204" pitchFamily="34" charset="0"/>
          </a:endParaRPr>
        </a:p>
      </dgm:t>
    </dgm:pt>
    <dgm:pt modelId="{F9375342-48BE-4F46-9D1D-9435C49D4FA1}">
      <dgm:prSet/>
      <dgm:spPr/>
      <dgm:t>
        <a:bodyPr/>
        <a:lstStyle/>
        <a:p>
          <a:pPr rtl="0"/>
          <a:r>
            <a:rPr lang="en-US" b="1" dirty="0">
              <a:latin typeface="Arial" panose="020B0604020202020204" pitchFamily="34" charset="0"/>
              <a:cs typeface="Arial" panose="020B0604020202020204" pitchFamily="34" charset="0"/>
            </a:rPr>
            <a:t>Monitoring</a:t>
          </a:r>
        </a:p>
      </dgm:t>
    </dgm:pt>
    <dgm:pt modelId="{F25946D0-2464-4A83-AC8F-D7FD1CE3A89F}" type="parTrans" cxnId="{3A60092C-C3E6-4E35-801B-38AA292A4CD5}">
      <dgm:prSet/>
      <dgm:spPr/>
      <dgm:t>
        <a:bodyPr/>
        <a:lstStyle/>
        <a:p>
          <a:endParaRPr lang="en-US">
            <a:latin typeface="Arial" panose="020B0604020202020204" pitchFamily="34" charset="0"/>
            <a:cs typeface="Arial" panose="020B0604020202020204" pitchFamily="34" charset="0"/>
          </a:endParaRPr>
        </a:p>
      </dgm:t>
    </dgm:pt>
    <dgm:pt modelId="{A24019F5-BF66-4043-B9E8-6844603A4331}" type="sibTrans" cxnId="{3A60092C-C3E6-4E35-801B-38AA292A4CD5}">
      <dgm:prSet/>
      <dgm:spPr/>
      <dgm:t>
        <a:bodyPr/>
        <a:lstStyle/>
        <a:p>
          <a:endParaRPr lang="en-US">
            <a:latin typeface="Arial" panose="020B0604020202020204" pitchFamily="34" charset="0"/>
            <a:cs typeface="Arial" panose="020B0604020202020204" pitchFamily="34" charset="0"/>
          </a:endParaRPr>
        </a:p>
      </dgm:t>
    </dgm:pt>
    <dgm:pt modelId="{44B937F2-7F2A-4ED0-A2DE-ECCF4735BB1F}">
      <dgm:prSet/>
      <dgm:spPr/>
      <dgm:t>
        <a:bodyPr/>
        <a:lstStyle/>
        <a:p>
          <a:pPr rtl="0"/>
          <a:r>
            <a:rPr lang="en-US" b="1" dirty="0">
              <a:latin typeface="Arial" panose="020B0604020202020204" pitchFamily="34" charset="0"/>
              <a:cs typeface="Arial" panose="020B0604020202020204" pitchFamily="34" charset="0"/>
            </a:rPr>
            <a:t>Education</a:t>
          </a:r>
        </a:p>
      </dgm:t>
    </dgm:pt>
    <dgm:pt modelId="{4C0B5211-5B90-44CF-B2EF-A5E47C17A1AB}" type="parTrans" cxnId="{86BFB6DB-F23D-4669-B630-6EE5F818E070}">
      <dgm:prSet/>
      <dgm:spPr/>
      <dgm:t>
        <a:bodyPr/>
        <a:lstStyle/>
        <a:p>
          <a:endParaRPr lang="en-US">
            <a:latin typeface="Arial" panose="020B0604020202020204" pitchFamily="34" charset="0"/>
            <a:cs typeface="Arial" panose="020B0604020202020204" pitchFamily="34" charset="0"/>
          </a:endParaRPr>
        </a:p>
      </dgm:t>
    </dgm:pt>
    <dgm:pt modelId="{64B398D2-B2EF-4BCD-8D36-113705475CF2}" type="sibTrans" cxnId="{86BFB6DB-F23D-4669-B630-6EE5F818E070}">
      <dgm:prSet/>
      <dgm:spPr/>
      <dgm:t>
        <a:bodyPr/>
        <a:lstStyle/>
        <a:p>
          <a:endParaRPr lang="en-US">
            <a:latin typeface="Arial" panose="020B0604020202020204" pitchFamily="34" charset="0"/>
            <a:cs typeface="Arial" panose="020B0604020202020204" pitchFamily="34" charset="0"/>
          </a:endParaRPr>
        </a:p>
      </dgm:t>
    </dgm:pt>
    <dgm:pt modelId="{0CE530BE-0FF3-4436-AABC-D75F0C11D228}" type="pres">
      <dgm:prSet presAssocID="{11A540DB-CFDA-4205-BD71-59A35D602503}" presName="Name0" presStyleCnt="0">
        <dgm:presLayoutVars>
          <dgm:chMax val="7"/>
          <dgm:resizeHandles val="exact"/>
        </dgm:presLayoutVars>
      </dgm:prSet>
      <dgm:spPr/>
    </dgm:pt>
    <dgm:pt modelId="{C16A16A0-DBCC-410F-BCAD-0CF88ACF66C7}" type="pres">
      <dgm:prSet presAssocID="{11A540DB-CFDA-4205-BD71-59A35D602503}" presName="comp1" presStyleCnt="0"/>
      <dgm:spPr/>
    </dgm:pt>
    <dgm:pt modelId="{1237697A-6FF5-4418-81DB-C78F6B596522}" type="pres">
      <dgm:prSet presAssocID="{11A540DB-CFDA-4205-BD71-59A35D602503}" presName="circle1" presStyleLbl="node1" presStyleIdx="0" presStyleCnt="4"/>
      <dgm:spPr/>
    </dgm:pt>
    <dgm:pt modelId="{06DC34E3-2342-4E8B-96DD-A8DFB744C205}" type="pres">
      <dgm:prSet presAssocID="{11A540DB-CFDA-4205-BD71-59A35D602503}" presName="c1text" presStyleLbl="node1" presStyleIdx="0" presStyleCnt="4">
        <dgm:presLayoutVars>
          <dgm:bulletEnabled val="1"/>
        </dgm:presLayoutVars>
      </dgm:prSet>
      <dgm:spPr/>
    </dgm:pt>
    <dgm:pt modelId="{145B7F6C-870E-4351-AC0D-1D6F9EF7CCB3}" type="pres">
      <dgm:prSet presAssocID="{11A540DB-CFDA-4205-BD71-59A35D602503}" presName="comp2" presStyleCnt="0"/>
      <dgm:spPr/>
    </dgm:pt>
    <dgm:pt modelId="{2184B4A8-3830-4E65-A5BB-8B616DBCD751}" type="pres">
      <dgm:prSet presAssocID="{11A540DB-CFDA-4205-BD71-59A35D602503}" presName="circle2" presStyleLbl="node1" presStyleIdx="1" presStyleCnt="4"/>
      <dgm:spPr/>
    </dgm:pt>
    <dgm:pt modelId="{A25BB8AF-79E7-4D53-811F-59EDF4EF6BC2}" type="pres">
      <dgm:prSet presAssocID="{11A540DB-CFDA-4205-BD71-59A35D602503}" presName="c2text" presStyleLbl="node1" presStyleIdx="1" presStyleCnt="4">
        <dgm:presLayoutVars>
          <dgm:bulletEnabled val="1"/>
        </dgm:presLayoutVars>
      </dgm:prSet>
      <dgm:spPr/>
    </dgm:pt>
    <dgm:pt modelId="{B77B3C5E-2998-4AE8-90CF-8436C2895931}" type="pres">
      <dgm:prSet presAssocID="{11A540DB-CFDA-4205-BD71-59A35D602503}" presName="comp3" presStyleCnt="0"/>
      <dgm:spPr/>
    </dgm:pt>
    <dgm:pt modelId="{A267F8B8-C5CD-4118-8BD8-570028935073}" type="pres">
      <dgm:prSet presAssocID="{11A540DB-CFDA-4205-BD71-59A35D602503}" presName="circle3" presStyleLbl="node1" presStyleIdx="2" presStyleCnt="4"/>
      <dgm:spPr/>
    </dgm:pt>
    <dgm:pt modelId="{D45FDFAE-68A5-4127-A17A-8266678089BD}" type="pres">
      <dgm:prSet presAssocID="{11A540DB-CFDA-4205-BD71-59A35D602503}" presName="c3text" presStyleLbl="node1" presStyleIdx="2" presStyleCnt="4">
        <dgm:presLayoutVars>
          <dgm:bulletEnabled val="1"/>
        </dgm:presLayoutVars>
      </dgm:prSet>
      <dgm:spPr/>
    </dgm:pt>
    <dgm:pt modelId="{963C3582-5C22-436B-B849-8C7D09B90BF3}" type="pres">
      <dgm:prSet presAssocID="{11A540DB-CFDA-4205-BD71-59A35D602503}" presName="comp4" presStyleCnt="0"/>
      <dgm:spPr/>
    </dgm:pt>
    <dgm:pt modelId="{6C782696-50F5-4428-9A8A-53E8B22FAD34}" type="pres">
      <dgm:prSet presAssocID="{11A540DB-CFDA-4205-BD71-59A35D602503}" presName="circle4" presStyleLbl="node1" presStyleIdx="3" presStyleCnt="4"/>
      <dgm:spPr/>
    </dgm:pt>
    <dgm:pt modelId="{140F6FFE-449E-4511-B48C-8778B3899E15}" type="pres">
      <dgm:prSet presAssocID="{11A540DB-CFDA-4205-BD71-59A35D602503}" presName="c4text" presStyleLbl="node1" presStyleIdx="3" presStyleCnt="4">
        <dgm:presLayoutVars>
          <dgm:bulletEnabled val="1"/>
        </dgm:presLayoutVars>
      </dgm:prSet>
      <dgm:spPr/>
    </dgm:pt>
  </dgm:ptLst>
  <dgm:cxnLst>
    <dgm:cxn modelId="{5807DD01-BDFB-4B90-B504-63B8B10C8EF0}" type="presOf" srcId="{C0A87F2D-502D-42D7-8AE2-D20D3877EF6E}" destId="{1237697A-6FF5-4418-81DB-C78F6B596522}" srcOrd="0" destOrd="0" presId="urn:microsoft.com/office/officeart/2005/8/layout/venn2"/>
    <dgm:cxn modelId="{786AD218-658C-4421-AEF4-29EE812E70CE}" type="presOf" srcId="{44B937F2-7F2A-4ED0-A2DE-ECCF4735BB1F}" destId="{140F6FFE-449E-4511-B48C-8778B3899E15}" srcOrd="1" destOrd="0" presId="urn:microsoft.com/office/officeart/2005/8/layout/venn2"/>
    <dgm:cxn modelId="{3A60092C-C3E6-4E35-801B-38AA292A4CD5}" srcId="{11A540DB-CFDA-4205-BD71-59A35D602503}" destId="{F9375342-48BE-4F46-9D1D-9435C49D4FA1}" srcOrd="2" destOrd="0" parTransId="{F25946D0-2464-4A83-AC8F-D7FD1CE3A89F}" sibTransId="{A24019F5-BF66-4043-B9E8-6844603A4331}"/>
    <dgm:cxn modelId="{DBA00869-7CF7-4EF1-967F-FA34196A6A4E}" srcId="{11A540DB-CFDA-4205-BD71-59A35D602503}" destId="{5933D4A9-2FAE-45D5-9148-72D0273E2E08}" srcOrd="1" destOrd="0" parTransId="{C5BA1B62-5097-4526-B6F8-BA37041DDD93}" sibTransId="{C17183EB-0072-46EF-87E9-44DB5C258FFC}"/>
    <dgm:cxn modelId="{7FB0B54D-A419-4127-884F-CE4203419AD7}" type="presOf" srcId="{5933D4A9-2FAE-45D5-9148-72D0273E2E08}" destId="{A25BB8AF-79E7-4D53-811F-59EDF4EF6BC2}" srcOrd="1" destOrd="0" presId="urn:microsoft.com/office/officeart/2005/8/layout/venn2"/>
    <dgm:cxn modelId="{AB3DA99F-23FA-4C1A-AE8A-E4EF162A4C20}" type="presOf" srcId="{44B937F2-7F2A-4ED0-A2DE-ECCF4735BB1F}" destId="{6C782696-50F5-4428-9A8A-53E8B22FAD34}" srcOrd="0" destOrd="0" presId="urn:microsoft.com/office/officeart/2005/8/layout/venn2"/>
    <dgm:cxn modelId="{8F289BAA-5B2F-4312-9C59-32427375C244}" type="presOf" srcId="{C0A87F2D-502D-42D7-8AE2-D20D3877EF6E}" destId="{06DC34E3-2342-4E8B-96DD-A8DFB744C205}" srcOrd="1" destOrd="0" presId="urn:microsoft.com/office/officeart/2005/8/layout/venn2"/>
    <dgm:cxn modelId="{553075BB-E7EB-41C3-812D-804880A43B27}" type="presOf" srcId="{11A540DB-CFDA-4205-BD71-59A35D602503}" destId="{0CE530BE-0FF3-4436-AABC-D75F0C11D228}" srcOrd="0" destOrd="0" presId="urn:microsoft.com/office/officeart/2005/8/layout/venn2"/>
    <dgm:cxn modelId="{44B9A9BB-86DB-481E-9339-6CDF3F8A51C0}" type="presOf" srcId="{F9375342-48BE-4F46-9D1D-9435C49D4FA1}" destId="{A267F8B8-C5CD-4118-8BD8-570028935073}" srcOrd="0" destOrd="0" presId="urn:microsoft.com/office/officeart/2005/8/layout/venn2"/>
    <dgm:cxn modelId="{F2317ED1-EABB-451B-A114-36F06DEC137C}" type="presOf" srcId="{5933D4A9-2FAE-45D5-9148-72D0273E2E08}" destId="{2184B4A8-3830-4E65-A5BB-8B616DBCD751}" srcOrd="0" destOrd="0" presId="urn:microsoft.com/office/officeart/2005/8/layout/venn2"/>
    <dgm:cxn modelId="{2853DFD9-7EFF-4DA1-B03F-F08806A4CCB4}" srcId="{11A540DB-CFDA-4205-BD71-59A35D602503}" destId="{C0A87F2D-502D-42D7-8AE2-D20D3877EF6E}" srcOrd="0" destOrd="0" parTransId="{78EFAD88-ADE1-4EE9-AA78-DEAFDD58FEE0}" sibTransId="{50FC7667-A1C1-4FCC-A6D5-E6F3286DE78F}"/>
    <dgm:cxn modelId="{BE2968DB-7DA3-4210-836D-424F196EF26B}" type="presOf" srcId="{F9375342-48BE-4F46-9D1D-9435C49D4FA1}" destId="{D45FDFAE-68A5-4127-A17A-8266678089BD}" srcOrd="1" destOrd="0" presId="urn:microsoft.com/office/officeart/2005/8/layout/venn2"/>
    <dgm:cxn modelId="{86BFB6DB-F23D-4669-B630-6EE5F818E070}" srcId="{11A540DB-CFDA-4205-BD71-59A35D602503}" destId="{44B937F2-7F2A-4ED0-A2DE-ECCF4735BB1F}" srcOrd="3" destOrd="0" parTransId="{4C0B5211-5B90-44CF-B2EF-A5E47C17A1AB}" sibTransId="{64B398D2-B2EF-4BCD-8D36-113705475CF2}"/>
    <dgm:cxn modelId="{345CC5B0-D77D-47B9-84B4-50F8DD005C42}" type="presParOf" srcId="{0CE530BE-0FF3-4436-AABC-D75F0C11D228}" destId="{C16A16A0-DBCC-410F-BCAD-0CF88ACF66C7}" srcOrd="0" destOrd="0" presId="urn:microsoft.com/office/officeart/2005/8/layout/venn2"/>
    <dgm:cxn modelId="{E4B2A27C-C27A-4167-8E6D-769B9CC5C6C7}" type="presParOf" srcId="{C16A16A0-DBCC-410F-BCAD-0CF88ACF66C7}" destId="{1237697A-6FF5-4418-81DB-C78F6B596522}" srcOrd="0" destOrd="0" presId="urn:microsoft.com/office/officeart/2005/8/layout/venn2"/>
    <dgm:cxn modelId="{25565915-714D-42A4-A8DE-1C8CC74B51E0}" type="presParOf" srcId="{C16A16A0-DBCC-410F-BCAD-0CF88ACF66C7}" destId="{06DC34E3-2342-4E8B-96DD-A8DFB744C205}" srcOrd="1" destOrd="0" presId="urn:microsoft.com/office/officeart/2005/8/layout/venn2"/>
    <dgm:cxn modelId="{639161FB-805C-456B-9642-CC4A45540A88}" type="presParOf" srcId="{0CE530BE-0FF3-4436-AABC-D75F0C11D228}" destId="{145B7F6C-870E-4351-AC0D-1D6F9EF7CCB3}" srcOrd="1" destOrd="0" presId="urn:microsoft.com/office/officeart/2005/8/layout/venn2"/>
    <dgm:cxn modelId="{4D0570CB-DB60-4857-A2DB-D875B0A0F216}" type="presParOf" srcId="{145B7F6C-870E-4351-AC0D-1D6F9EF7CCB3}" destId="{2184B4A8-3830-4E65-A5BB-8B616DBCD751}" srcOrd="0" destOrd="0" presId="urn:microsoft.com/office/officeart/2005/8/layout/venn2"/>
    <dgm:cxn modelId="{13856876-133D-403B-9AFE-FD86D892FA40}" type="presParOf" srcId="{145B7F6C-870E-4351-AC0D-1D6F9EF7CCB3}" destId="{A25BB8AF-79E7-4D53-811F-59EDF4EF6BC2}" srcOrd="1" destOrd="0" presId="urn:microsoft.com/office/officeart/2005/8/layout/venn2"/>
    <dgm:cxn modelId="{4B408F96-0CA6-47CA-8DB1-FF9744EE463F}" type="presParOf" srcId="{0CE530BE-0FF3-4436-AABC-D75F0C11D228}" destId="{B77B3C5E-2998-4AE8-90CF-8436C2895931}" srcOrd="2" destOrd="0" presId="urn:microsoft.com/office/officeart/2005/8/layout/venn2"/>
    <dgm:cxn modelId="{A548F30C-9D6A-463D-98FB-145B794EBF7E}" type="presParOf" srcId="{B77B3C5E-2998-4AE8-90CF-8436C2895931}" destId="{A267F8B8-C5CD-4118-8BD8-570028935073}" srcOrd="0" destOrd="0" presId="urn:microsoft.com/office/officeart/2005/8/layout/venn2"/>
    <dgm:cxn modelId="{6A864600-D9AD-434E-B643-75ADE5B62A18}" type="presParOf" srcId="{B77B3C5E-2998-4AE8-90CF-8436C2895931}" destId="{D45FDFAE-68A5-4127-A17A-8266678089BD}" srcOrd="1" destOrd="0" presId="urn:microsoft.com/office/officeart/2005/8/layout/venn2"/>
    <dgm:cxn modelId="{5263ECE2-7A1F-4CEC-8150-F26F67A885DA}" type="presParOf" srcId="{0CE530BE-0FF3-4436-AABC-D75F0C11D228}" destId="{963C3582-5C22-436B-B849-8C7D09B90BF3}" srcOrd="3" destOrd="0" presId="urn:microsoft.com/office/officeart/2005/8/layout/venn2"/>
    <dgm:cxn modelId="{46AB8A5D-992E-40DD-AAD3-7F505A7C5AE6}" type="presParOf" srcId="{963C3582-5C22-436B-B849-8C7D09B90BF3}" destId="{6C782696-50F5-4428-9A8A-53E8B22FAD34}" srcOrd="0" destOrd="0" presId="urn:microsoft.com/office/officeart/2005/8/layout/venn2"/>
    <dgm:cxn modelId="{36B63E56-9CD1-497C-B9C6-4077B68007CD}" type="presParOf" srcId="{963C3582-5C22-436B-B849-8C7D09B90BF3}" destId="{140F6FFE-449E-4511-B48C-8778B3899E1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7697A-6FF5-4418-81DB-C78F6B596522}">
      <dsp:nvSpPr>
        <dsp:cNvPr id="0" name=""/>
        <dsp:cNvSpPr/>
      </dsp:nvSpPr>
      <dsp:spPr>
        <a:xfrm>
          <a:off x="2220661" y="0"/>
          <a:ext cx="5179472" cy="5179472"/>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Complaint Resolution</a:t>
          </a:r>
        </a:p>
      </dsp:txBody>
      <dsp:txXfrm>
        <a:off x="4086306" y="258973"/>
        <a:ext cx="1448180" cy="776920"/>
      </dsp:txXfrm>
    </dsp:sp>
    <dsp:sp modelId="{2184B4A8-3830-4E65-A5BB-8B616DBCD751}">
      <dsp:nvSpPr>
        <dsp:cNvPr id="0" name=""/>
        <dsp:cNvSpPr/>
      </dsp:nvSpPr>
      <dsp:spPr>
        <a:xfrm>
          <a:off x="2738608" y="1035894"/>
          <a:ext cx="4143577" cy="414357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Consultation</a:t>
          </a:r>
        </a:p>
      </dsp:txBody>
      <dsp:txXfrm>
        <a:off x="4086306" y="1284509"/>
        <a:ext cx="1448180" cy="745843"/>
      </dsp:txXfrm>
    </dsp:sp>
    <dsp:sp modelId="{A267F8B8-C5CD-4118-8BD8-570028935073}">
      <dsp:nvSpPr>
        <dsp:cNvPr id="0" name=""/>
        <dsp:cNvSpPr/>
      </dsp:nvSpPr>
      <dsp:spPr>
        <a:xfrm>
          <a:off x="3256555" y="2071788"/>
          <a:ext cx="3107683" cy="310768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Monitoring</a:t>
          </a:r>
        </a:p>
      </dsp:txBody>
      <dsp:txXfrm>
        <a:off x="4086306" y="2304865"/>
        <a:ext cx="1448180" cy="699228"/>
      </dsp:txXfrm>
    </dsp:sp>
    <dsp:sp modelId="{6C782696-50F5-4428-9A8A-53E8B22FAD34}">
      <dsp:nvSpPr>
        <dsp:cNvPr id="0" name=""/>
        <dsp:cNvSpPr/>
      </dsp:nvSpPr>
      <dsp:spPr>
        <a:xfrm>
          <a:off x="3774502" y="3107683"/>
          <a:ext cx="2071788" cy="207178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Education</a:t>
          </a:r>
        </a:p>
      </dsp:txBody>
      <dsp:txXfrm>
        <a:off x="4077909" y="3625630"/>
        <a:ext cx="1464975" cy="103589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81CF4-D1D3-4E02-8266-082B5A52FE47}"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2EF5D-51B7-40F8-9DF1-CDCAC9D0041E}" type="slidenum">
              <a:rPr lang="en-US" smtClean="0"/>
              <a:t>‹#›</a:t>
            </a:fld>
            <a:endParaRPr lang="en-US"/>
          </a:p>
        </p:txBody>
      </p:sp>
    </p:spTree>
    <p:extLst>
      <p:ext uri="{BB962C8B-B14F-4D97-AF65-F5344CB8AC3E}">
        <p14:creationId xmlns:p14="http://schemas.microsoft.com/office/powerpoint/2010/main" val="128440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 Resolution: Receive, review and investigate complaints … Often is what people think of 1</a:t>
            </a:r>
            <a:r>
              <a:rPr lang="en-US" baseline="30000" dirty="0"/>
              <a:t>st</a:t>
            </a:r>
            <a:r>
              <a:rPr lang="en-US" dirty="0"/>
              <a:t> when thinking of the ORR</a:t>
            </a:r>
          </a:p>
          <a:p>
            <a:endParaRPr lang="en-US" dirty="0"/>
          </a:p>
          <a:p>
            <a:r>
              <a:rPr lang="en-US" dirty="0"/>
              <a:t>Consultation: Questions, policy/procedure, a lot of prevention and troubleshooting happens in consultation as well</a:t>
            </a:r>
          </a:p>
          <a:p>
            <a:endParaRPr lang="en-US" dirty="0"/>
          </a:p>
          <a:p>
            <a:r>
              <a:rPr lang="en-US" dirty="0"/>
              <a:t>Monitor- Visit all provider sites annually; Review all incident reports, that is my job. All IR’s that come in for every NCCMH recipient, I review on a daily basis. I monitor for rights related issues, sometimes complaints come in through IR’s (not recommended, but it happens). I look for instances where guidelines were not followed or where safety was compromised, suspicious situations.</a:t>
            </a:r>
          </a:p>
          <a:p>
            <a:endParaRPr lang="en-US" dirty="0"/>
          </a:p>
          <a:p>
            <a:r>
              <a:rPr lang="en-US" dirty="0"/>
              <a:t>Education: Train NCCMH/Contract staff, train Recipient Rights Advisory Committee, receive annual training in rights protection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4</a:t>
            </a:fld>
            <a:endParaRPr lang="en-US"/>
          </a:p>
        </p:txBody>
      </p:sp>
    </p:spTree>
    <p:extLst>
      <p:ext uri="{BB962C8B-B14F-4D97-AF65-F5344CB8AC3E}">
        <p14:creationId xmlns:p14="http://schemas.microsoft.com/office/powerpoint/2010/main" val="205796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2EF5D-51B7-40F8-9DF1-CDCAC9D0041E}" type="slidenum">
              <a:rPr lang="en-US" smtClean="0"/>
              <a:t>25</a:t>
            </a:fld>
            <a:endParaRPr lang="en-US"/>
          </a:p>
        </p:txBody>
      </p:sp>
    </p:spTree>
    <p:extLst>
      <p:ext uri="{BB962C8B-B14F-4D97-AF65-F5344CB8AC3E}">
        <p14:creationId xmlns:p14="http://schemas.microsoft.com/office/powerpoint/2010/main" val="337793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understand what rights are, where they come from and what the additional rights granted under the MHC to recipients are and what your role is in providing and protecting those rights to the people you serve. </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6</a:t>
            </a:fld>
            <a:endParaRPr lang="en-US"/>
          </a:p>
        </p:txBody>
      </p:sp>
    </p:spTree>
    <p:extLst>
      <p:ext uri="{BB962C8B-B14F-4D97-AF65-F5344CB8AC3E}">
        <p14:creationId xmlns:p14="http://schemas.microsoft.com/office/powerpoint/2010/main" val="228409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Rule: Do unto others a </a:t>
            </a:r>
            <a:r>
              <a:rPr lang="en-US" b="1" dirty="0"/>
              <a:t>you </a:t>
            </a:r>
            <a:r>
              <a:rPr lang="en-US" b="0" u="none" dirty="0"/>
              <a:t>would have them do unto you</a:t>
            </a:r>
          </a:p>
          <a:p>
            <a:r>
              <a:rPr lang="en-US" b="0" u="none" dirty="0"/>
              <a:t>Platinum Rule: Do unto others as </a:t>
            </a:r>
            <a:r>
              <a:rPr lang="en-US" b="1" u="none" dirty="0"/>
              <a:t>they</a:t>
            </a:r>
            <a:r>
              <a:rPr lang="en-US" b="0" u="none" dirty="0"/>
              <a:t> would want done unto them</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7</a:t>
            </a:fld>
            <a:endParaRPr lang="en-US"/>
          </a:p>
        </p:txBody>
      </p:sp>
    </p:spTree>
    <p:extLst>
      <p:ext uri="{BB962C8B-B14F-4D97-AF65-F5344CB8AC3E}">
        <p14:creationId xmlns:p14="http://schemas.microsoft.com/office/powerpoint/2010/main" val="7752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disrespect is unintentional, and you may slip into some poor practices without realizing it. </a:t>
            </a:r>
          </a:p>
          <a:p>
            <a:endParaRPr lang="en-US" dirty="0"/>
          </a:p>
          <a:p>
            <a:r>
              <a:rPr lang="en-US" dirty="0"/>
              <a:t>Ask questions seeing if allegations of D&amp;R were substantiated or not. </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8</a:t>
            </a:fld>
            <a:endParaRPr lang="en-US"/>
          </a:p>
        </p:txBody>
      </p:sp>
    </p:spTree>
    <p:extLst>
      <p:ext uri="{BB962C8B-B14F-4D97-AF65-F5344CB8AC3E}">
        <p14:creationId xmlns:p14="http://schemas.microsoft.com/office/powerpoint/2010/main" val="3399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info, not confidential without consent.</a:t>
            </a:r>
          </a:p>
        </p:txBody>
      </p:sp>
      <p:sp>
        <p:nvSpPr>
          <p:cNvPr id="4" name="Slide Number Placeholder 3"/>
          <p:cNvSpPr>
            <a:spLocks noGrp="1"/>
          </p:cNvSpPr>
          <p:nvPr>
            <p:ph type="sldNum" sz="quarter" idx="5"/>
          </p:nvPr>
        </p:nvSpPr>
        <p:spPr/>
        <p:txBody>
          <a:bodyPr/>
          <a:lstStyle/>
          <a:p>
            <a:fld id="{1C3C6452-6D37-4FBE-8F53-857EA6F8BC31}" type="slidenum">
              <a:rPr lang="en-US" smtClean="0"/>
              <a:t>9</a:t>
            </a:fld>
            <a:endParaRPr lang="en-US"/>
          </a:p>
        </p:txBody>
      </p:sp>
    </p:spTree>
    <p:extLst>
      <p:ext uri="{BB962C8B-B14F-4D97-AF65-F5344CB8AC3E}">
        <p14:creationId xmlns:p14="http://schemas.microsoft.com/office/powerpoint/2010/main" val="115141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0" lvl="1" indent="-533400">
              <a:buNone/>
            </a:pPr>
            <a:r>
              <a:rPr lang="en-US" altLang="en-US" dirty="0"/>
              <a:t>Documentation must include:</a:t>
            </a:r>
          </a:p>
          <a:p>
            <a:pPr marL="1282700" lvl="1" indent="-533400">
              <a:buFontTx/>
              <a:buAutoNum type="alphaLcParenR"/>
            </a:pPr>
            <a:r>
              <a:rPr lang="en-US" altLang="en-US" dirty="0"/>
              <a:t>Attempts made to avoid the restriction</a:t>
            </a:r>
          </a:p>
          <a:p>
            <a:pPr marL="1282700" lvl="1" indent="-533400">
              <a:buFontTx/>
              <a:buAutoNum type="alphaLcParenR"/>
            </a:pPr>
            <a:r>
              <a:rPr lang="en-US" altLang="en-US" dirty="0"/>
              <a:t>A plan to eliminate the restriction</a:t>
            </a:r>
          </a:p>
          <a:p>
            <a:pPr marL="1282700" lvl="1" indent="-533400">
              <a:buFontTx/>
              <a:buAutoNum type="alphaLcParenR"/>
            </a:pPr>
            <a:r>
              <a:rPr lang="en-US" altLang="en-US" dirty="0"/>
              <a:t>Review and approval by Behavior Treatment Committee members</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12</a:t>
            </a:fld>
            <a:endParaRPr lang="en-US"/>
          </a:p>
        </p:txBody>
      </p:sp>
    </p:spTree>
    <p:extLst>
      <p:ext uri="{BB962C8B-B14F-4D97-AF65-F5344CB8AC3E}">
        <p14:creationId xmlns:p14="http://schemas.microsoft.com/office/powerpoint/2010/main" val="234323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if a recipient wishes to consume adult material, and there is no written restriction in an IPOS or Behavior Treatment Plan, it cannot be censored by staff/provider. A guardian cannot tell staff to censor the material in their place, as that is a violation of the recipient rights. Remember, if I can consume this material, and you can consume this material, then a resident can consume the same material as long as there is no written restriction). </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13</a:t>
            </a:fld>
            <a:endParaRPr lang="en-US"/>
          </a:p>
        </p:txBody>
      </p:sp>
    </p:spTree>
    <p:extLst>
      <p:ext uri="{BB962C8B-B14F-4D97-AF65-F5344CB8AC3E}">
        <p14:creationId xmlns:p14="http://schemas.microsoft.com/office/powerpoint/2010/main" val="428683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2EF5D-51B7-40F8-9DF1-CDCAC9D0041E}" type="slidenum">
              <a:rPr lang="en-US" smtClean="0"/>
              <a:t>20</a:t>
            </a:fld>
            <a:endParaRPr lang="en-US"/>
          </a:p>
        </p:txBody>
      </p:sp>
    </p:spTree>
    <p:extLst>
      <p:ext uri="{BB962C8B-B14F-4D97-AF65-F5344CB8AC3E}">
        <p14:creationId xmlns:p14="http://schemas.microsoft.com/office/powerpoint/2010/main" val="44515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important rights granted to recipients!</a:t>
            </a:r>
          </a:p>
          <a:p>
            <a:endParaRPr lang="en-US" dirty="0"/>
          </a:p>
          <a:p>
            <a:r>
              <a:rPr lang="en-US" sz="1200" b="0" i="0" dirty="0">
                <a:solidFill>
                  <a:srgbClr val="000000"/>
                </a:solidFill>
                <a:effectLst/>
                <a:latin typeface="Calibri" panose="020F0502020204030204" pitchFamily="34" charset="0"/>
              </a:rPr>
              <a:t>Protecting confidentiality means that, when you are not at work, you cannot talk to anyone about what happened with a recipient. When at work, you cannot discuss any information with those who are not authorized to receive it. This also means you have a responsibility to make sure that unauthorized persons are not able to identify recipients.  </a:t>
            </a:r>
            <a:endParaRPr lang="en-US" dirty="0"/>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21</a:t>
            </a:fld>
            <a:endParaRPr lang="en-US"/>
          </a:p>
        </p:txBody>
      </p:sp>
    </p:spTree>
    <p:extLst>
      <p:ext uri="{BB962C8B-B14F-4D97-AF65-F5344CB8AC3E}">
        <p14:creationId xmlns:p14="http://schemas.microsoft.com/office/powerpoint/2010/main" val="83525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15AF-69D2-C3C4-EB30-D01BF64FBF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7DF01-19B4-5DD3-BC0F-94F5D739B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CAC01-A284-CAAE-8D7D-5A04AE1DB0B5}"/>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5" name="Footer Placeholder 4">
            <a:extLst>
              <a:ext uri="{FF2B5EF4-FFF2-40B4-BE49-F238E27FC236}">
                <a16:creationId xmlns:a16="http://schemas.microsoft.com/office/drawing/2014/main" id="{ECE49EA6-3D0E-E6DF-2941-BD4543802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759F4-E0EA-CEDE-2622-B5DA448787CE}"/>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89814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2E55-9964-CC98-65CD-87619BF44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CD9D43-AE99-4152-6A94-C35D2CC2A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1516D-F240-A87B-9EA8-648B61246ACE}"/>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5" name="Footer Placeholder 4">
            <a:extLst>
              <a:ext uri="{FF2B5EF4-FFF2-40B4-BE49-F238E27FC236}">
                <a16:creationId xmlns:a16="http://schemas.microsoft.com/office/drawing/2014/main" id="{CDC6006E-730A-4C3C-80C4-02A469BD3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084F8-5AD9-0F5C-C494-39C7E3DE9AFB}"/>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11042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C9660-11C8-F3B5-06BA-CF1F8563C1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725C7-F8AB-3551-C960-B57AFD4A5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A2A7D-5696-EF91-C75A-C15B3412B36F}"/>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5" name="Footer Placeholder 4">
            <a:extLst>
              <a:ext uri="{FF2B5EF4-FFF2-40B4-BE49-F238E27FC236}">
                <a16:creationId xmlns:a16="http://schemas.microsoft.com/office/drawing/2014/main" id="{3AEB4A19-8EBF-374F-A0BE-CCDDADD12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1E3CC-80BE-B6BB-973F-03A8F6E56D39}"/>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48774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1">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F2726E-967B-8E3E-0ACD-C9C77E117310}"/>
              </a:ext>
            </a:extLst>
          </p:cNvPr>
          <p:cNvSpPr>
            <a:spLocks noGrp="1"/>
          </p:cNvSpPr>
          <p:nvPr>
            <p:ph type="pic" sz="quarter" idx="10"/>
          </p:nvPr>
        </p:nvSpPr>
        <p:spPr>
          <a:xfrm>
            <a:off x="0" y="0"/>
            <a:ext cx="12191999"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0B0BF0CC-A8DE-AC63-BA6C-A458051DB4B9}"/>
              </a:ext>
            </a:extLst>
          </p:cNvPr>
          <p:cNvSpPr>
            <a:spLocks noGrp="1"/>
          </p:cNvSpPr>
          <p:nvPr>
            <p:ph type="ctrTitle" hasCustomPrompt="1"/>
          </p:nvPr>
        </p:nvSpPr>
        <p:spPr>
          <a:xfrm>
            <a:off x="457200" y="1773936"/>
            <a:ext cx="5284381" cy="1655064"/>
          </a:xfrm>
          <a:prstGeom prst="rect">
            <a:avLst/>
          </a:prstGeom>
        </p:spPr>
        <p:txBody>
          <a:bodyPr lIns="0" tIns="0" rIns="0" bIns="0" anchor="t">
            <a:noAutofit/>
          </a:bodyPr>
          <a:lstStyle>
            <a:lvl1pPr algn="l">
              <a:lnSpc>
                <a:spcPct val="80000"/>
              </a:lnSpc>
              <a:defRPr sz="6000">
                <a:solidFill>
                  <a:srgbClr val="17723C"/>
                </a:solidFill>
              </a:defRPr>
            </a:lvl1pPr>
          </a:lstStyle>
          <a:p>
            <a:r>
              <a:rPr lang="en-US" dirty="0"/>
              <a:t>CLICK TO ADD TITLE</a:t>
            </a:r>
          </a:p>
        </p:txBody>
      </p:sp>
      <p:sp>
        <p:nvSpPr>
          <p:cNvPr id="3" name="Subtitle 2">
            <a:extLst>
              <a:ext uri="{FF2B5EF4-FFF2-40B4-BE49-F238E27FC236}">
                <a16:creationId xmlns:a16="http://schemas.microsoft.com/office/drawing/2014/main" id="{3282BC23-5D95-BE27-1933-E99D0FF2BA2C}"/>
              </a:ext>
            </a:extLst>
          </p:cNvPr>
          <p:cNvSpPr>
            <a:spLocks noGrp="1"/>
          </p:cNvSpPr>
          <p:nvPr>
            <p:ph type="subTitle" idx="1" hasCustomPrompt="1"/>
          </p:nvPr>
        </p:nvSpPr>
        <p:spPr>
          <a:xfrm>
            <a:off x="457200" y="3429000"/>
            <a:ext cx="5284381" cy="1655064"/>
          </a:xfrm>
          <a:prstGeom prst="rect">
            <a:avLst/>
          </a:prstGeom>
        </p:spPr>
        <p:txBody>
          <a:bodyPr lIns="0" tIns="0" rIns="0" bIns="0">
            <a:noAutofit/>
          </a:bodyPr>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Rectangle 7">
            <a:extLst>
              <a:ext uri="{FF2B5EF4-FFF2-40B4-BE49-F238E27FC236}">
                <a16:creationId xmlns:a16="http://schemas.microsoft.com/office/drawing/2014/main" id="{10104119-4A1E-3EF6-BB8A-424F1D4016D5}"/>
              </a:ext>
            </a:extLst>
          </p:cNvPr>
          <p:cNvSpPr/>
          <p:nvPr userDrawn="1"/>
        </p:nvSpPr>
        <p:spPr>
          <a:xfrm>
            <a:off x="12312078" y="766482"/>
            <a:ext cx="3178934" cy="6091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US" sz="1600" dirty="0"/>
              <a:t>Instructions for swapping background photo:</a:t>
            </a:r>
          </a:p>
          <a:p>
            <a:pPr algn="l"/>
            <a:endParaRPr lang="en-US" dirty="0"/>
          </a:p>
          <a:p>
            <a:pPr marL="342900" indent="-342900" algn="l">
              <a:spcAft>
                <a:spcPts val="600"/>
              </a:spcAft>
              <a:buAutoNum type="arabicPeriod"/>
            </a:pPr>
            <a:r>
              <a:rPr lang="en-US" sz="1400" dirty="0"/>
              <a:t>Select and delete current </a:t>
            </a:r>
            <a:br>
              <a:rPr lang="en-US" sz="1400" dirty="0"/>
            </a:br>
            <a:r>
              <a:rPr lang="en-US" sz="1400" dirty="0"/>
              <a:t>picture (or keep it if it works </a:t>
            </a:r>
            <a:br>
              <a:rPr lang="en-US" sz="1400" dirty="0"/>
            </a:br>
            <a:r>
              <a:rPr lang="en-US" sz="1400" dirty="0"/>
              <a:t>for your presentation!) </a:t>
            </a:r>
            <a:br>
              <a:rPr lang="en-US" sz="1400" dirty="0"/>
            </a:br>
            <a:r>
              <a:rPr lang="en-US" sz="1400" i="1" dirty="0"/>
              <a:t>Skip step if no image is present.</a:t>
            </a:r>
          </a:p>
          <a:p>
            <a:pPr marL="342900" indent="-342900" algn="l">
              <a:spcAft>
                <a:spcPts val="600"/>
              </a:spcAft>
              <a:buAutoNum type="arabicPeriod"/>
            </a:pPr>
            <a:r>
              <a:rPr lang="en-US" sz="1400" dirty="0"/>
              <a:t>Click icon in center of slide </a:t>
            </a:r>
            <a:br>
              <a:rPr lang="en-US" sz="1400" dirty="0"/>
            </a:br>
            <a:r>
              <a:rPr lang="en-US" sz="1400" dirty="0"/>
              <a:t>and choose a new photo </a:t>
            </a:r>
            <a:br>
              <a:rPr lang="en-US" sz="1400" dirty="0"/>
            </a:br>
            <a:r>
              <a:rPr lang="en-US" sz="1400" dirty="0"/>
              <a:t>from your drive.</a:t>
            </a:r>
          </a:p>
          <a:p>
            <a:pPr marL="342900" indent="-342900" algn="l">
              <a:spcAft>
                <a:spcPts val="600"/>
              </a:spcAft>
              <a:buAutoNum type="arabicPeriod"/>
            </a:pPr>
            <a:r>
              <a:rPr lang="en-US" sz="1400" i="1" dirty="0"/>
              <a:t>Important: </a:t>
            </a:r>
            <a:r>
              <a:rPr lang="en-US" sz="1400" dirty="0"/>
              <a:t>select your new photo, right click and select </a:t>
            </a:r>
            <a:br>
              <a:rPr lang="en-US" sz="1400" dirty="0"/>
            </a:br>
            <a:r>
              <a:rPr lang="en-US" sz="1400" dirty="0"/>
              <a:t>Send to Back &gt; Send to Back. </a:t>
            </a:r>
            <a:br>
              <a:rPr lang="en-US" sz="1400" dirty="0"/>
            </a:br>
            <a:r>
              <a:rPr lang="en-US" sz="1400" dirty="0"/>
              <a:t>This way the slide text and logo become visible again.</a:t>
            </a:r>
            <a:br>
              <a:rPr lang="en-US" sz="1400" dirty="0"/>
            </a:br>
            <a:endParaRPr lang="en-US" sz="1400" dirty="0"/>
          </a:p>
          <a:p>
            <a:pPr marL="0" indent="0" algn="l">
              <a:spcAft>
                <a:spcPts val="600"/>
              </a:spcAft>
              <a:buNone/>
            </a:pPr>
            <a:r>
              <a:rPr lang="en-US" sz="1200" b="1" dirty="0"/>
              <a:t>Tip: </a:t>
            </a:r>
            <a:r>
              <a:rPr lang="en-US" sz="1200" dirty="0"/>
              <a:t>Depending on your chosen photo, </a:t>
            </a:r>
            <a:br>
              <a:rPr lang="en-US" sz="1200" dirty="0"/>
            </a:br>
            <a:r>
              <a:rPr lang="en-US" sz="1200" dirty="0"/>
              <a:t>the vertical position of the title/subtitle </a:t>
            </a:r>
            <a:br>
              <a:rPr lang="en-US" sz="1200" dirty="0"/>
            </a:br>
            <a:r>
              <a:rPr lang="en-US" sz="1200" dirty="0"/>
              <a:t>may need to be adjusted. </a:t>
            </a:r>
          </a:p>
          <a:p>
            <a:pPr marL="0" indent="0" algn="l">
              <a:spcAft>
                <a:spcPts val="600"/>
              </a:spcAft>
              <a:buNone/>
            </a:pPr>
            <a:r>
              <a:rPr lang="en-US" sz="1200" dirty="0"/>
              <a:t>Hold down Shift as you move them to lock their horizontal position (or vertical position if moving horizontally) and move to a position that makes them more legible.</a:t>
            </a:r>
          </a:p>
          <a:p>
            <a:pPr marL="0" indent="0" algn="l">
              <a:spcAft>
                <a:spcPts val="600"/>
              </a:spcAft>
              <a:buNone/>
            </a:pPr>
            <a:endParaRPr lang="en-US" sz="1200" dirty="0"/>
          </a:p>
          <a:p>
            <a:pPr marL="0" indent="0" algn="l">
              <a:spcAft>
                <a:spcPts val="600"/>
              </a:spcAft>
              <a:buNone/>
            </a:pPr>
            <a:r>
              <a:rPr lang="en-US" sz="1200" dirty="0"/>
              <a:t>Add photo first, send to back, THEN change </a:t>
            </a:r>
            <a:r>
              <a:rPr lang="en-US" sz="1200"/>
              <a:t>copy. </a:t>
            </a:r>
            <a:endParaRPr lang="en-US" sz="1200" dirty="0"/>
          </a:p>
          <a:p>
            <a:pPr algn="l"/>
            <a:endParaRPr lang="en-US" dirty="0"/>
          </a:p>
        </p:txBody>
      </p:sp>
      <p:pic>
        <p:nvPicPr>
          <p:cNvPr id="7" name="Picture 6" descr="A picture containing text, sign&#10;&#10;Description automatically generated">
            <a:extLst>
              <a:ext uri="{FF2B5EF4-FFF2-40B4-BE49-F238E27FC236}">
                <a16:creationId xmlns:a16="http://schemas.microsoft.com/office/drawing/2014/main" id="{6D68D8C2-8A18-06F8-2F7D-69BFDB14088C}"/>
              </a:ext>
            </a:extLst>
          </p:cNvPr>
          <p:cNvPicPr>
            <a:picLocks noChangeAspect="1"/>
          </p:cNvPicPr>
          <p:nvPr userDrawn="1"/>
        </p:nvPicPr>
        <p:blipFill>
          <a:blip r:embed="rId2"/>
          <a:stretch>
            <a:fillRect/>
          </a:stretch>
        </p:blipFill>
        <p:spPr>
          <a:xfrm>
            <a:off x="7212344" y="5761173"/>
            <a:ext cx="4717473" cy="827840"/>
          </a:xfrm>
          <a:prstGeom prst="rect">
            <a:avLst/>
          </a:prstGeom>
        </p:spPr>
      </p:pic>
      <p:sp>
        <p:nvSpPr>
          <p:cNvPr id="10" name="Rectangle 9">
            <a:extLst>
              <a:ext uri="{FF2B5EF4-FFF2-40B4-BE49-F238E27FC236}">
                <a16:creationId xmlns:a16="http://schemas.microsoft.com/office/drawing/2014/main" id="{52397F2F-9B55-F83E-A2C3-715DEAB10129}"/>
              </a:ext>
            </a:extLst>
          </p:cNvPr>
          <p:cNvSpPr/>
          <p:nvPr userDrawn="1"/>
        </p:nvSpPr>
        <p:spPr>
          <a:xfrm>
            <a:off x="12312077" y="0"/>
            <a:ext cx="3178935"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US" sz="1600" dirty="0"/>
              <a:t>Cover Option w/ logo on bottom</a:t>
            </a:r>
            <a:endParaRPr lang="en-US" dirty="0"/>
          </a:p>
        </p:txBody>
      </p:sp>
    </p:spTree>
    <p:extLst>
      <p:ext uri="{BB962C8B-B14F-4D97-AF65-F5344CB8AC3E}">
        <p14:creationId xmlns:p14="http://schemas.microsoft.com/office/powerpoint/2010/main" val="440975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EDCC480-F099-46EB-530C-A899186D3C50}"/>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12/9/2025</a:t>
            </a:fld>
            <a:endParaRPr lang="en-US" dirty="0"/>
          </a:p>
        </p:txBody>
      </p:sp>
      <p:sp>
        <p:nvSpPr>
          <p:cNvPr id="7" name="Slide Number Placeholder 5">
            <a:extLst>
              <a:ext uri="{FF2B5EF4-FFF2-40B4-BE49-F238E27FC236}">
                <a16:creationId xmlns:a16="http://schemas.microsoft.com/office/drawing/2014/main" id="{E70B7D4E-CC24-FEF1-843F-8862B27ADB6A}"/>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sp>
        <p:nvSpPr>
          <p:cNvPr id="2" name="Title Placeholder 3">
            <a:extLst>
              <a:ext uri="{FF2B5EF4-FFF2-40B4-BE49-F238E27FC236}">
                <a16:creationId xmlns:a16="http://schemas.microsoft.com/office/drawing/2014/main" id="{2073E3F1-ADD2-FE2F-10ED-AF2A1C15A0C0}"/>
              </a:ext>
            </a:extLst>
          </p:cNvPr>
          <p:cNvSpPr>
            <a:spLocks noGrp="1"/>
          </p:cNvSpPr>
          <p:nvPr>
            <p:ph type="title"/>
          </p:nvPr>
        </p:nvSpPr>
        <p:spPr>
          <a:xfrm>
            <a:off x="365760" y="365760"/>
            <a:ext cx="10515600" cy="690563"/>
          </a:xfrm>
          <a:prstGeom prst="rect">
            <a:avLst/>
          </a:prstGeom>
        </p:spPr>
        <p:txBody>
          <a:bodyPr vert="horz" lIns="91440" tIns="45720" rIns="91440" bIns="45720" rtlCol="0" anchor="t">
            <a:normAutofit/>
          </a:bodyPr>
          <a:lstStyle/>
          <a:p>
            <a:r>
              <a:rPr lang="en-US" dirty="0"/>
              <a:t>Click to edit Master title style</a:t>
            </a:r>
          </a:p>
        </p:txBody>
      </p:sp>
      <p:sp>
        <p:nvSpPr>
          <p:cNvPr id="3" name="Rectangle 2">
            <a:extLst>
              <a:ext uri="{FF2B5EF4-FFF2-40B4-BE49-F238E27FC236}">
                <a16:creationId xmlns:a16="http://schemas.microsoft.com/office/drawing/2014/main" id="{7ADFEF8C-1F25-983F-8C4F-95EE66512477}"/>
              </a:ext>
            </a:extLst>
          </p:cNvPr>
          <p:cNvSpPr/>
          <p:nvPr userDrawn="1"/>
        </p:nvSpPr>
        <p:spPr>
          <a:xfrm>
            <a:off x="0" y="0"/>
            <a:ext cx="115007" cy="6858000"/>
          </a:xfrm>
          <a:prstGeom prst="rect">
            <a:avLst/>
          </a:prstGeom>
          <a:solidFill>
            <a:srgbClr val="27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37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Callout Green">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AC2B64A5-E2A6-B9B2-61A9-0366A364685E}"/>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12/9/2025</a:t>
            </a:fld>
            <a:endParaRPr lang="en-US" dirty="0"/>
          </a:p>
        </p:txBody>
      </p:sp>
      <p:sp>
        <p:nvSpPr>
          <p:cNvPr id="8" name="Slide Number Placeholder 5">
            <a:extLst>
              <a:ext uri="{FF2B5EF4-FFF2-40B4-BE49-F238E27FC236}">
                <a16:creationId xmlns:a16="http://schemas.microsoft.com/office/drawing/2014/main" id="{206399F1-BF3B-C279-6048-AAB7050C0728}"/>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pic>
        <p:nvPicPr>
          <p:cNvPr id="4" name="Picture 3" descr="A picture containing text, sign&#10;&#10;Description automatically generated">
            <a:extLst>
              <a:ext uri="{FF2B5EF4-FFF2-40B4-BE49-F238E27FC236}">
                <a16:creationId xmlns:a16="http://schemas.microsoft.com/office/drawing/2014/main" id="{F3CE4393-7997-D01F-0489-E39F6E2370D9}"/>
              </a:ext>
            </a:extLst>
          </p:cNvPr>
          <p:cNvPicPr>
            <a:picLocks noChangeAspect="1"/>
          </p:cNvPicPr>
          <p:nvPr userDrawn="1"/>
        </p:nvPicPr>
        <p:blipFill>
          <a:blip r:embed="rId2"/>
          <a:stretch>
            <a:fillRect/>
          </a:stretch>
        </p:blipFill>
        <p:spPr>
          <a:xfrm>
            <a:off x="5091180" y="6343798"/>
            <a:ext cx="2009640" cy="352659"/>
          </a:xfrm>
          <a:prstGeom prst="rect">
            <a:avLst/>
          </a:prstGeom>
        </p:spPr>
      </p:pic>
      <p:sp>
        <p:nvSpPr>
          <p:cNvPr id="2" name="Title Placeholder 3">
            <a:extLst>
              <a:ext uri="{FF2B5EF4-FFF2-40B4-BE49-F238E27FC236}">
                <a16:creationId xmlns:a16="http://schemas.microsoft.com/office/drawing/2014/main" id="{C041852E-91CD-A308-C558-76C6A1A9F0E9}"/>
              </a:ext>
            </a:extLst>
          </p:cNvPr>
          <p:cNvSpPr>
            <a:spLocks noGrp="1"/>
          </p:cNvSpPr>
          <p:nvPr>
            <p:ph type="title" hasCustomPrompt="1"/>
          </p:nvPr>
        </p:nvSpPr>
        <p:spPr>
          <a:xfrm>
            <a:off x="548640" y="571976"/>
            <a:ext cx="11490960" cy="365125"/>
          </a:xfrm>
          <a:prstGeom prst="rect">
            <a:avLst/>
          </a:prstGeom>
        </p:spPr>
        <p:txBody>
          <a:bodyPr vert="horz" lIns="91440" tIns="45720" rIns="91440" bIns="45720" rtlCol="0" anchor="t">
            <a:noAutofit/>
          </a:bodyPr>
          <a:lstStyle>
            <a:lvl1pPr>
              <a:defRPr sz="2000"/>
            </a:lvl1pPr>
          </a:lstStyle>
          <a:p>
            <a:r>
              <a:rPr lang="en-US" dirty="0"/>
              <a:t>Subtitle</a:t>
            </a:r>
          </a:p>
        </p:txBody>
      </p:sp>
      <p:sp>
        <p:nvSpPr>
          <p:cNvPr id="9" name="Text Placeholder 9">
            <a:extLst>
              <a:ext uri="{FF2B5EF4-FFF2-40B4-BE49-F238E27FC236}">
                <a16:creationId xmlns:a16="http://schemas.microsoft.com/office/drawing/2014/main" id="{3776A9FA-F3AA-C625-6B62-5D5F5AC26039}"/>
              </a:ext>
            </a:extLst>
          </p:cNvPr>
          <p:cNvSpPr>
            <a:spLocks noGrp="1"/>
          </p:cNvSpPr>
          <p:nvPr>
            <p:ph type="body" sz="quarter" idx="13" hasCustomPrompt="1"/>
          </p:nvPr>
        </p:nvSpPr>
        <p:spPr>
          <a:xfrm>
            <a:off x="548640" y="856693"/>
            <a:ext cx="11490960" cy="914400"/>
          </a:xfrm>
        </p:spPr>
        <p:txBody>
          <a:bodyPr anchor="ctr"/>
          <a:lstStyle>
            <a:lvl1pPr>
              <a:defRPr sz="6000">
                <a:solidFill>
                  <a:schemeClr val="accent2"/>
                </a:solidFill>
              </a:defRPr>
            </a:lvl1pPr>
          </a:lstStyle>
          <a:p>
            <a:pPr lvl="0"/>
            <a:r>
              <a:rPr lang="en-US" dirty="0"/>
              <a:t>Big Callout One</a:t>
            </a:r>
          </a:p>
        </p:txBody>
      </p:sp>
      <p:sp>
        <p:nvSpPr>
          <p:cNvPr id="10" name="Text Placeholder 11">
            <a:extLst>
              <a:ext uri="{FF2B5EF4-FFF2-40B4-BE49-F238E27FC236}">
                <a16:creationId xmlns:a16="http://schemas.microsoft.com/office/drawing/2014/main" id="{F656A49C-7B6D-53B9-08A7-991F3905FC74}"/>
              </a:ext>
            </a:extLst>
          </p:cNvPr>
          <p:cNvSpPr>
            <a:spLocks noGrp="1"/>
          </p:cNvSpPr>
          <p:nvPr>
            <p:ph type="body" sz="quarter" idx="14"/>
          </p:nvPr>
        </p:nvSpPr>
        <p:spPr>
          <a:xfrm>
            <a:off x="548641" y="3103342"/>
            <a:ext cx="5193254" cy="2897966"/>
          </a:xfrm>
          <a:prstGeom prst="rect">
            <a:avLst/>
          </a:prstGeom>
        </p:spPr>
        <p:txBody>
          <a:bodyPr anchor="t"/>
          <a:lstStyle>
            <a:lvl1pPr marL="342900" indent="-342900" rtl="0">
              <a:spcBef>
                <a:spcPts val="1200"/>
              </a:spcBef>
              <a:buClr>
                <a:schemeClr val="accent2"/>
              </a:buClr>
              <a:buFont typeface="+mj-lt"/>
              <a:buAutoNum type="arabicPeriod"/>
              <a:defRPr sz="1600" b="0">
                <a:solidFill>
                  <a:schemeClr val="tx1"/>
                </a:solidFill>
              </a:defRPr>
            </a:lvl1pPr>
            <a:lvl2pPr marL="635000" indent="-171450">
              <a:buClr>
                <a:schemeClr val="accent2"/>
              </a:buClr>
              <a:buFont typeface="Arial" panose="020B0604020202020204" pitchFamily="34" charset="0"/>
              <a:buChar char="•"/>
              <a:tabLst/>
              <a:defRPr sz="1600" b="0">
                <a:solidFill>
                  <a:schemeClr val="tx1"/>
                </a:solidFill>
              </a:defRPr>
            </a:lvl2pPr>
            <a:lvl3pPr marL="687387" indent="0">
              <a:buNone/>
              <a:tabLst/>
              <a:defRPr sz="1200">
                <a:solidFill>
                  <a:schemeClr val="bg1"/>
                </a:solidFill>
              </a:defRPr>
            </a:lvl3pPr>
            <a:lvl4pPr marL="1206500" indent="-233363">
              <a:tabLst/>
              <a:defRPr sz="1000">
                <a:solidFill>
                  <a:schemeClr val="bg1"/>
                </a:solidFill>
              </a:defRPr>
            </a:lvl4pPr>
            <a:lvl5pPr marL="1089025" indent="-147638">
              <a:tabLst/>
              <a:defRPr sz="1200">
                <a:solidFill>
                  <a:schemeClr val="bg1"/>
                </a:solidFill>
              </a:defRPr>
            </a:lvl5pPr>
          </a:lstStyle>
          <a:p>
            <a:pPr lvl="0"/>
            <a:r>
              <a:rPr lang="en-US" dirty="0"/>
              <a:t>Click to edit Master text styles</a:t>
            </a:r>
          </a:p>
          <a:p>
            <a:pPr lvl="1"/>
            <a:r>
              <a:rPr lang="en-US" dirty="0"/>
              <a:t>Second level</a:t>
            </a:r>
          </a:p>
          <a:p>
            <a:pPr lvl="0"/>
            <a:r>
              <a:rPr lang="en-US" dirty="0"/>
              <a:t>Click to edit Master text styles</a:t>
            </a:r>
          </a:p>
          <a:p>
            <a:pPr lvl="0"/>
            <a:r>
              <a:rPr lang="en-US" dirty="0"/>
              <a:t>Click to edit Master text style</a:t>
            </a:r>
          </a:p>
        </p:txBody>
      </p:sp>
      <p:sp>
        <p:nvSpPr>
          <p:cNvPr id="13" name="Text Placeholder 12">
            <a:extLst>
              <a:ext uri="{FF2B5EF4-FFF2-40B4-BE49-F238E27FC236}">
                <a16:creationId xmlns:a16="http://schemas.microsoft.com/office/drawing/2014/main" id="{029A0DB9-02E8-1E1A-BC65-E8820EBBF6B5}"/>
              </a:ext>
            </a:extLst>
          </p:cNvPr>
          <p:cNvSpPr>
            <a:spLocks noGrp="1"/>
          </p:cNvSpPr>
          <p:nvPr>
            <p:ph type="body" sz="quarter" idx="15" hasCustomPrompt="1"/>
          </p:nvPr>
        </p:nvSpPr>
        <p:spPr>
          <a:xfrm>
            <a:off x="548640" y="2614690"/>
            <a:ext cx="5193253" cy="444648"/>
          </a:xfrm>
        </p:spPr>
        <p:txBody>
          <a:bodyPr/>
          <a:lstStyle>
            <a:lvl1pPr>
              <a:defRPr>
                <a:solidFill>
                  <a:schemeClr val="accent2"/>
                </a:solidFill>
              </a:defRPr>
            </a:lvl1pPr>
          </a:lstStyle>
          <a:p>
            <a:pPr lvl="0"/>
            <a:r>
              <a:rPr lang="en-US" dirty="0"/>
              <a:t>LIST ONE HEADER </a:t>
            </a:r>
          </a:p>
        </p:txBody>
      </p:sp>
      <p:sp>
        <p:nvSpPr>
          <p:cNvPr id="14" name="Text Placeholder 11">
            <a:extLst>
              <a:ext uri="{FF2B5EF4-FFF2-40B4-BE49-F238E27FC236}">
                <a16:creationId xmlns:a16="http://schemas.microsoft.com/office/drawing/2014/main" id="{504CA365-65F1-01D0-A7D2-4DB9D0868671}"/>
              </a:ext>
            </a:extLst>
          </p:cNvPr>
          <p:cNvSpPr>
            <a:spLocks noGrp="1"/>
          </p:cNvSpPr>
          <p:nvPr>
            <p:ph type="body" sz="quarter" idx="16"/>
          </p:nvPr>
        </p:nvSpPr>
        <p:spPr>
          <a:xfrm>
            <a:off x="6096000" y="3103342"/>
            <a:ext cx="5378295" cy="2897966"/>
          </a:xfrm>
          <a:prstGeom prst="rect">
            <a:avLst/>
          </a:prstGeom>
        </p:spPr>
        <p:txBody>
          <a:bodyPr anchor="t"/>
          <a:lstStyle>
            <a:lvl1pPr marL="342900" indent="-342900" rtl="0">
              <a:spcBef>
                <a:spcPts val="1200"/>
              </a:spcBef>
              <a:buClr>
                <a:schemeClr val="accent2"/>
              </a:buClr>
              <a:buFont typeface="+mj-lt"/>
              <a:buAutoNum type="arabicPeriod"/>
              <a:defRPr sz="1600" b="0">
                <a:solidFill>
                  <a:schemeClr val="tx1"/>
                </a:solidFill>
              </a:defRPr>
            </a:lvl1pPr>
            <a:lvl2pPr marL="635000" indent="-171450">
              <a:buClr>
                <a:schemeClr val="accent2"/>
              </a:buClr>
              <a:buFont typeface="Arial" panose="020B0604020202020204" pitchFamily="34" charset="0"/>
              <a:buChar char="•"/>
              <a:tabLst/>
              <a:defRPr sz="1600" b="0">
                <a:solidFill>
                  <a:schemeClr val="tx1"/>
                </a:solidFill>
              </a:defRPr>
            </a:lvl2pPr>
            <a:lvl3pPr marL="687387" indent="0">
              <a:buNone/>
              <a:tabLst/>
              <a:defRPr sz="1200">
                <a:solidFill>
                  <a:schemeClr val="bg1"/>
                </a:solidFill>
              </a:defRPr>
            </a:lvl3pPr>
            <a:lvl4pPr marL="1206500" indent="-233363">
              <a:tabLst/>
              <a:defRPr sz="1000">
                <a:solidFill>
                  <a:schemeClr val="bg1"/>
                </a:solidFill>
              </a:defRPr>
            </a:lvl4pPr>
            <a:lvl5pPr marL="1089025" indent="-147638">
              <a:tabLst/>
              <a:defRPr sz="1200">
                <a:solidFill>
                  <a:schemeClr val="bg1"/>
                </a:solidFill>
              </a:defRPr>
            </a:lvl5pPr>
          </a:lstStyle>
          <a:p>
            <a:pPr lvl="0"/>
            <a:r>
              <a:rPr lang="en-US" dirty="0"/>
              <a:t>Click to edit Master text styles</a:t>
            </a:r>
          </a:p>
          <a:p>
            <a:pPr lvl="1"/>
            <a:r>
              <a:rPr lang="en-US" dirty="0"/>
              <a:t>Second level</a:t>
            </a:r>
          </a:p>
          <a:p>
            <a:pPr lvl="0"/>
            <a:r>
              <a:rPr lang="en-US" dirty="0"/>
              <a:t>Click to edit Master text styles</a:t>
            </a:r>
          </a:p>
          <a:p>
            <a:pPr lvl="0"/>
            <a:r>
              <a:rPr lang="en-US" dirty="0"/>
              <a:t>Click to edit Master text style</a:t>
            </a:r>
          </a:p>
        </p:txBody>
      </p:sp>
      <p:sp>
        <p:nvSpPr>
          <p:cNvPr id="15" name="Text Placeholder 12">
            <a:extLst>
              <a:ext uri="{FF2B5EF4-FFF2-40B4-BE49-F238E27FC236}">
                <a16:creationId xmlns:a16="http://schemas.microsoft.com/office/drawing/2014/main" id="{A7FB20A8-4A9D-1C1B-5CBF-3A89A0421D6F}"/>
              </a:ext>
            </a:extLst>
          </p:cNvPr>
          <p:cNvSpPr>
            <a:spLocks noGrp="1"/>
          </p:cNvSpPr>
          <p:nvPr>
            <p:ph type="body" sz="quarter" idx="17" hasCustomPrompt="1"/>
          </p:nvPr>
        </p:nvSpPr>
        <p:spPr>
          <a:xfrm>
            <a:off x="6096000" y="2614690"/>
            <a:ext cx="5378294" cy="444648"/>
          </a:xfrm>
        </p:spPr>
        <p:txBody>
          <a:bodyPr/>
          <a:lstStyle>
            <a:lvl1pPr>
              <a:defRPr>
                <a:solidFill>
                  <a:schemeClr val="accent2"/>
                </a:solidFill>
              </a:defRPr>
            </a:lvl1pPr>
          </a:lstStyle>
          <a:p>
            <a:pPr lvl="0"/>
            <a:r>
              <a:rPr lang="en-US" dirty="0"/>
              <a:t>LIST TWO HEADER </a:t>
            </a:r>
          </a:p>
        </p:txBody>
      </p:sp>
      <p:sp>
        <p:nvSpPr>
          <p:cNvPr id="16" name="Rectangle 15">
            <a:extLst>
              <a:ext uri="{FF2B5EF4-FFF2-40B4-BE49-F238E27FC236}">
                <a16:creationId xmlns:a16="http://schemas.microsoft.com/office/drawing/2014/main" id="{5320170A-8B05-7D91-1420-EC4FE178E0A8}"/>
              </a:ext>
            </a:extLst>
          </p:cNvPr>
          <p:cNvSpPr/>
          <p:nvPr userDrawn="1"/>
        </p:nvSpPr>
        <p:spPr>
          <a:xfrm>
            <a:off x="0" y="0"/>
            <a:ext cx="1150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98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callout 3 points">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A8E217D-0EB6-D52F-CE84-4946A0E039FD}"/>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12/9/2025</a:t>
            </a:fld>
            <a:endParaRPr lang="en-US" dirty="0"/>
          </a:p>
        </p:txBody>
      </p:sp>
      <p:sp>
        <p:nvSpPr>
          <p:cNvPr id="9" name="Slide Number Placeholder 5">
            <a:extLst>
              <a:ext uri="{FF2B5EF4-FFF2-40B4-BE49-F238E27FC236}">
                <a16:creationId xmlns:a16="http://schemas.microsoft.com/office/drawing/2014/main" id="{F1B7D905-1FDC-9B0A-38CC-79EC37A4353D}"/>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44FA17-9723-C8DC-26F0-20E6E7B42B15}"/>
              </a:ext>
            </a:extLst>
          </p:cNvPr>
          <p:cNvPicPr>
            <a:picLocks noChangeAspect="1"/>
          </p:cNvPicPr>
          <p:nvPr userDrawn="1"/>
        </p:nvPicPr>
        <p:blipFill>
          <a:blip r:embed="rId2"/>
          <a:stretch>
            <a:fillRect/>
          </a:stretch>
        </p:blipFill>
        <p:spPr>
          <a:xfrm>
            <a:off x="5091180" y="6343798"/>
            <a:ext cx="2009640" cy="352659"/>
          </a:xfrm>
          <a:prstGeom prst="rect">
            <a:avLst/>
          </a:prstGeom>
        </p:spPr>
      </p:pic>
      <p:sp>
        <p:nvSpPr>
          <p:cNvPr id="14" name="Title Placeholder 3">
            <a:extLst>
              <a:ext uri="{FF2B5EF4-FFF2-40B4-BE49-F238E27FC236}">
                <a16:creationId xmlns:a16="http://schemas.microsoft.com/office/drawing/2014/main" id="{6BD2E76F-7805-70A1-88DD-B25B11F505D6}"/>
              </a:ext>
            </a:extLst>
          </p:cNvPr>
          <p:cNvSpPr>
            <a:spLocks noGrp="1"/>
          </p:cNvSpPr>
          <p:nvPr>
            <p:ph type="title"/>
          </p:nvPr>
        </p:nvSpPr>
        <p:spPr>
          <a:xfrm>
            <a:off x="548641" y="2478128"/>
            <a:ext cx="3767865" cy="1901742"/>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3577714E-714B-94F3-8E18-2FD764DE771F}"/>
              </a:ext>
            </a:extLst>
          </p:cNvPr>
          <p:cNvSpPr>
            <a:spLocks noGrp="1"/>
          </p:cNvSpPr>
          <p:nvPr>
            <p:ph type="body" sz="quarter" idx="13" hasCustomPrompt="1"/>
          </p:nvPr>
        </p:nvSpPr>
        <p:spPr>
          <a:xfrm>
            <a:off x="5029200" y="1470326"/>
            <a:ext cx="6992097" cy="914400"/>
          </a:xfrm>
        </p:spPr>
        <p:txBody>
          <a:bodyPr anchor="ctr"/>
          <a:lstStyle>
            <a:lvl1pPr>
              <a:defRPr sz="6000">
                <a:solidFill>
                  <a:schemeClr val="accent1"/>
                </a:solidFill>
              </a:defRPr>
            </a:lvl1pPr>
          </a:lstStyle>
          <a:p>
            <a:pPr lvl="0"/>
            <a:r>
              <a:rPr lang="en-US" dirty="0"/>
              <a:t>Big Callout One</a:t>
            </a:r>
          </a:p>
        </p:txBody>
      </p:sp>
      <p:sp>
        <p:nvSpPr>
          <p:cNvPr id="11" name="Text Placeholder 9">
            <a:extLst>
              <a:ext uri="{FF2B5EF4-FFF2-40B4-BE49-F238E27FC236}">
                <a16:creationId xmlns:a16="http://schemas.microsoft.com/office/drawing/2014/main" id="{5A76C497-CBD5-FB66-6061-F7B53E826142}"/>
              </a:ext>
            </a:extLst>
          </p:cNvPr>
          <p:cNvSpPr>
            <a:spLocks noGrp="1"/>
          </p:cNvSpPr>
          <p:nvPr>
            <p:ph type="body" sz="quarter" idx="14" hasCustomPrompt="1"/>
          </p:nvPr>
        </p:nvSpPr>
        <p:spPr>
          <a:xfrm>
            <a:off x="5029200" y="2774691"/>
            <a:ext cx="6992097" cy="914400"/>
          </a:xfrm>
        </p:spPr>
        <p:txBody>
          <a:bodyPr anchor="ctr"/>
          <a:lstStyle>
            <a:lvl1pPr>
              <a:defRPr sz="6000">
                <a:solidFill>
                  <a:srgbClr val="17723C"/>
                </a:solidFill>
              </a:defRPr>
            </a:lvl1pPr>
          </a:lstStyle>
          <a:p>
            <a:pPr lvl="0"/>
            <a:r>
              <a:rPr lang="en-US" dirty="0"/>
              <a:t>Big Callout Two</a:t>
            </a:r>
          </a:p>
        </p:txBody>
      </p:sp>
      <p:sp>
        <p:nvSpPr>
          <p:cNvPr id="12" name="Text Placeholder 9">
            <a:extLst>
              <a:ext uri="{FF2B5EF4-FFF2-40B4-BE49-F238E27FC236}">
                <a16:creationId xmlns:a16="http://schemas.microsoft.com/office/drawing/2014/main" id="{CCC3BBA0-FF26-D33A-54BF-14FFE5F628A5}"/>
              </a:ext>
            </a:extLst>
          </p:cNvPr>
          <p:cNvSpPr>
            <a:spLocks noGrp="1"/>
          </p:cNvSpPr>
          <p:nvPr>
            <p:ph type="body" sz="quarter" idx="15" hasCustomPrompt="1"/>
          </p:nvPr>
        </p:nvSpPr>
        <p:spPr>
          <a:xfrm>
            <a:off x="5029200" y="4079056"/>
            <a:ext cx="6992097" cy="914400"/>
          </a:xfrm>
        </p:spPr>
        <p:txBody>
          <a:bodyPr anchor="ctr"/>
          <a:lstStyle>
            <a:lvl1pPr>
              <a:defRPr sz="6000">
                <a:solidFill>
                  <a:schemeClr val="accent3"/>
                </a:solidFill>
              </a:defRPr>
            </a:lvl1pPr>
          </a:lstStyle>
          <a:p>
            <a:pPr lvl="0"/>
            <a:r>
              <a:rPr lang="en-US" dirty="0"/>
              <a:t>Big Callout Three</a:t>
            </a:r>
          </a:p>
        </p:txBody>
      </p:sp>
      <p:sp>
        <p:nvSpPr>
          <p:cNvPr id="13" name="Rectangle 12">
            <a:extLst>
              <a:ext uri="{FF2B5EF4-FFF2-40B4-BE49-F238E27FC236}">
                <a16:creationId xmlns:a16="http://schemas.microsoft.com/office/drawing/2014/main" id="{5B685AC8-32BA-6C1C-87BA-2CD57B5C9209}"/>
              </a:ext>
            </a:extLst>
          </p:cNvPr>
          <p:cNvSpPr/>
          <p:nvPr userDrawn="1"/>
        </p:nvSpPr>
        <p:spPr>
          <a:xfrm>
            <a:off x="4578562" y="1576746"/>
            <a:ext cx="163560" cy="3317358"/>
          </a:xfrm>
          <a:prstGeom prst="rect">
            <a:avLst/>
          </a:prstGeom>
          <a:gradFill>
            <a:gsLst>
              <a:gs pos="15000">
                <a:srgbClr val="273675"/>
              </a:gs>
              <a:gs pos="49000">
                <a:srgbClr val="17723C"/>
              </a:gs>
              <a:gs pos="80000">
                <a:srgbClr val="45454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87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A8E217D-0EB6-D52F-CE84-4946A0E039FD}"/>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12/9/2025</a:t>
            </a:fld>
            <a:endParaRPr lang="en-US" dirty="0"/>
          </a:p>
        </p:txBody>
      </p:sp>
      <p:sp>
        <p:nvSpPr>
          <p:cNvPr id="9" name="Slide Number Placeholder 5">
            <a:extLst>
              <a:ext uri="{FF2B5EF4-FFF2-40B4-BE49-F238E27FC236}">
                <a16:creationId xmlns:a16="http://schemas.microsoft.com/office/drawing/2014/main" id="{F1B7D905-1FDC-9B0A-38CC-79EC37A4353D}"/>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44FA17-9723-C8DC-26F0-20E6E7B42B15}"/>
              </a:ext>
            </a:extLst>
          </p:cNvPr>
          <p:cNvPicPr>
            <a:picLocks noChangeAspect="1"/>
          </p:cNvPicPr>
          <p:nvPr userDrawn="1"/>
        </p:nvPicPr>
        <p:blipFill>
          <a:blip r:embed="rId2"/>
          <a:stretch>
            <a:fillRect/>
          </a:stretch>
        </p:blipFill>
        <p:spPr>
          <a:xfrm>
            <a:off x="5091180" y="6343798"/>
            <a:ext cx="2009640" cy="352659"/>
          </a:xfrm>
          <a:prstGeom prst="rect">
            <a:avLst/>
          </a:prstGeom>
        </p:spPr>
      </p:pic>
      <p:sp>
        <p:nvSpPr>
          <p:cNvPr id="14" name="Title Placeholder 3">
            <a:extLst>
              <a:ext uri="{FF2B5EF4-FFF2-40B4-BE49-F238E27FC236}">
                <a16:creationId xmlns:a16="http://schemas.microsoft.com/office/drawing/2014/main" id="{6BD2E76F-7805-70A1-88DD-B25B11F505D6}"/>
              </a:ext>
            </a:extLst>
          </p:cNvPr>
          <p:cNvSpPr>
            <a:spLocks noGrp="1"/>
          </p:cNvSpPr>
          <p:nvPr>
            <p:ph type="title"/>
          </p:nvPr>
        </p:nvSpPr>
        <p:spPr>
          <a:xfrm>
            <a:off x="365760" y="365760"/>
            <a:ext cx="6732693" cy="690563"/>
          </a:xfrm>
          <a:prstGeom prst="rect">
            <a:avLst/>
          </a:prstGeom>
        </p:spPr>
        <p:txBody>
          <a:bodyPr vert="horz" lIns="91440" tIns="45720" rIns="91440" bIns="45720" rtlCol="0" anchor="t">
            <a:normAutofit/>
          </a:bodyPr>
          <a:lstStyle/>
          <a:p>
            <a:r>
              <a:rPr lang="en-US" dirty="0"/>
              <a:t>Click to edit Master title style</a:t>
            </a:r>
          </a:p>
        </p:txBody>
      </p:sp>
      <p:sp>
        <p:nvSpPr>
          <p:cNvPr id="21" name="Rectangle 20">
            <a:extLst>
              <a:ext uri="{FF2B5EF4-FFF2-40B4-BE49-F238E27FC236}">
                <a16:creationId xmlns:a16="http://schemas.microsoft.com/office/drawing/2014/main" id="{75F6C924-C1AF-4129-AAAA-B872642C790A}"/>
              </a:ext>
            </a:extLst>
          </p:cNvPr>
          <p:cNvSpPr/>
          <p:nvPr userDrawn="1"/>
        </p:nvSpPr>
        <p:spPr>
          <a:xfrm>
            <a:off x="12312078" y="0"/>
            <a:ext cx="2250589" cy="299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US" sz="1600" dirty="0"/>
              <a:t>Instructions for </a:t>
            </a:r>
            <a:br>
              <a:rPr lang="en-US" sz="1600" dirty="0"/>
            </a:br>
            <a:r>
              <a:rPr lang="en-US" sz="1600" dirty="0"/>
              <a:t>swapping photo:</a:t>
            </a:r>
          </a:p>
          <a:p>
            <a:pPr algn="l"/>
            <a:endParaRPr lang="en-US" dirty="0"/>
          </a:p>
          <a:p>
            <a:pPr marL="342900" indent="-342900" algn="l">
              <a:spcAft>
                <a:spcPts val="600"/>
              </a:spcAft>
              <a:buAutoNum type="arabicPeriod"/>
            </a:pPr>
            <a:r>
              <a:rPr lang="en-US" sz="1400" dirty="0"/>
              <a:t>Select current picture (or keep it </a:t>
            </a:r>
            <a:br>
              <a:rPr lang="en-US" sz="1400" dirty="0"/>
            </a:br>
            <a:r>
              <a:rPr lang="en-US" sz="1400" dirty="0"/>
              <a:t>if it works for your presentation!)</a:t>
            </a:r>
          </a:p>
          <a:p>
            <a:pPr marL="342900" indent="-342900" algn="l">
              <a:spcAft>
                <a:spcPts val="600"/>
              </a:spcAft>
              <a:buAutoNum type="arabicPeriod"/>
            </a:pPr>
            <a:r>
              <a:rPr lang="en-US" sz="1400" dirty="0"/>
              <a:t>Right click and select </a:t>
            </a:r>
            <a:br>
              <a:rPr lang="en-US" sz="1400" dirty="0"/>
            </a:br>
            <a:r>
              <a:rPr lang="en-US" sz="1400" dirty="0"/>
              <a:t>Change Picture &gt; From a File. </a:t>
            </a:r>
            <a:endParaRPr lang="en-US" dirty="0"/>
          </a:p>
        </p:txBody>
      </p:sp>
      <p:sp>
        <p:nvSpPr>
          <p:cNvPr id="22" name="Text Placeholder 2">
            <a:extLst>
              <a:ext uri="{FF2B5EF4-FFF2-40B4-BE49-F238E27FC236}">
                <a16:creationId xmlns:a16="http://schemas.microsoft.com/office/drawing/2014/main" id="{EA4B8821-D7BD-6E44-5A8D-BD34AF9FBA75}"/>
              </a:ext>
            </a:extLst>
          </p:cNvPr>
          <p:cNvSpPr>
            <a:spLocks noGrp="1"/>
          </p:cNvSpPr>
          <p:nvPr>
            <p:ph type="body" sz="quarter" idx="13"/>
          </p:nvPr>
        </p:nvSpPr>
        <p:spPr>
          <a:xfrm>
            <a:off x="365760" y="1498600"/>
            <a:ext cx="6671734" cy="38094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57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1BC0-215F-EA7C-F4A7-7C27AF60A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79268-7BFE-BE56-38EE-BB5E2ED28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3A706-7ADA-9453-90A5-83E89B9774AE}"/>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5" name="Footer Placeholder 4">
            <a:extLst>
              <a:ext uri="{FF2B5EF4-FFF2-40B4-BE49-F238E27FC236}">
                <a16:creationId xmlns:a16="http://schemas.microsoft.com/office/drawing/2014/main" id="{C88189A9-C863-AA06-B3F8-00AAA412E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48D33-A35B-8209-BB4B-DCABDC4DFB64}"/>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134892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B967-20DA-0368-5A1A-A69D0514A6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027770-B46A-401E-077A-B6FB355899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787E5A-90BE-81F3-66B3-4F95697B97CF}"/>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5" name="Footer Placeholder 4">
            <a:extLst>
              <a:ext uri="{FF2B5EF4-FFF2-40B4-BE49-F238E27FC236}">
                <a16:creationId xmlns:a16="http://schemas.microsoft.com/office/drawing/2014/main" id="{52C49705-3647-0C1A-30C6-474EAFF9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301F8-402C-7180-E69D-9E3269B16F57}"/>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54104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112F-4B45-3BDE-99E5-5C969CA4C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9B2B2-8958-C053-99E5-0D493DFB9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95EB7-B430-2339-0EB8-DCFDB192B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246A1-4BB4-83EA-6F4F-BC5A94D2ABDF}"/>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6" name="Footer Placeholder 5">
            <a:extLst>
              <a:ext uri="{FF2B5EF4-FFF2-40B4-BE49-F238E27FC236}">
                <a16:creationId xmlns:a16="http://schemas.microsoft.com/office/drawing/2014/main" id="{93AD8417-6317-2B03-5BA0-DBC83F1F9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E5298-D90E-BF69-B39B-3A8899D74EDB}"/>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64487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F7DA-A612-177B-E1FE-9A6D4F16D8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2A206-E5E5-7C45-2244-F32A3F189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AF011-CCDE-A69D-99CF-C508688FB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5244F-A3A9-D953-770C-76BC6B1F6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902D8-2911-D38A-A8B7-8BCFF423B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EFC74-93EF-4EC4-78C7-FB43803E9990}"/>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8" name="Footer Placeholder 7">
            <a:extLst>
              <a:ext uri="{FF2B5EF4-FFF2-40B4-BE49-F238E27FC236}">
                <a16:creationId xmlns:a16="http://schemas.microsoft.com/office/drawing/2014/main" id="{883634B3-F2FC-82E7-56FA-6790459013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09ED3E-C7C9-39B9-A55A-89136B4AFA92}"/>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7433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6E7A-B4C9-E00C-0A93-8C5F6C777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7A4E2F-9B13-FFAF-2092-7B12E6B0FC13}"/>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4" name="Footer Placeholder 3">
            <a:extLst>
              <a:ext uri="{FF2B5EF4-FFF2-40B4-BE49-F238E27FC236}">
                <a16:creationId xmlns:a16="http://schemas.microsoft.com/office/drawing/2014/main" id="{716BB8D4-C167-4494-B5B8-33EACD3BB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8BEB1-D4AE-5F03-BCC9-EDFFCF6F7A85}"/>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124884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45925-5DD6-FAE5-C732-482BFFA6431B}"/>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3" name="Footer Placeholder 2">
            <a:extLst>
              <a:ext uri="{FF2B5EF4-FFF2-40B4-BE49-F238E27FC236}">
                <a16:creationId xmlns:a16="http://schemas.microsoft.com/office/drawing/2014/main" id="{6039D288-B072-4386-304B-9E073C4AAF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29B5F3-BBB4-BB81-EFBA-3B3A83845B24}"/>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65263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850-DF8B-C99A-DB42-115D85F55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8A161A-4143-7DC7-FF9F-6D4343FFF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8637C-1D7A-69AB-6EC8-A9136DFAF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2C81B-4FC4-7A7C-9517-5E6B202EE2BF}"/>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6" name="Footer Placeholder 5">
            <a:extLst>
              <a:ext uri="{FF2B5EF4-FFF2-40B4-BE49-F238E27FC236}">
                <a16:creationId xmlns:a16="http://schemas.microsoft.com/office/drawing/2014/main" id="{4E7EB69B-4D82-7C0F-F662-E32378B8C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16CF8-3E4D-B630-5A87-76CAA4DF6738}"/>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28631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EBF8-3124-95DD-4FB6-C695BF2F1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5828BA-6531-F43D-EA93-BA90D8CF1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FC8AA7-C6B8-4AF7-F4BC-358884B02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40361-96D3-056D-A5A2-575CA1830023}"/>
              </a:ext>
            </a:extLst>
          </p:cNvPr>
          <p:cNvSpPr>
            <a:spLocks noGrp="1"/>
          </p:cNvSpPr>
          <p:nvPr>
            <p:ph type="dt" sz="half" idx="10"/>
          </p:nvPr>
        </p:nvSpPr>
        <p:spPr/>
        <p:txBody>
          <a:bodyPr/>
          <a:lstStyle/>
          <a:p>
            <a:fld id="{8153536A-1D4B-4F8A-9738-D41E01BCB978}" type="datetimeFigureOut">
              <a:rPr lang="en-US" smtClean="0"/>
              <a:t>12/9/2025</a:t>
            </a:fld>
            <a:endParaRPr lang="en-US"/>
          </a:p>
        </p:txBody>
      </p:sp>
      <p:sp>
        <p:nvSpPr>
          <p:cNvPr id="6" name="Footer Placeholder 5">
            <a:extLst>
              <a:ext uri="{FF2B5EF4-FFF2-40B4-BE49-F238E27FC236}">
                <a16:creationId xmlns:a16="http://schemas.microsoft.com/office/drawing/2014/main" id="{80DD8E3D-BDD1-6BD1-BC39-3D016E5F8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8C1C5-1597-88A7-A2D6-AA4AADFB5E19}"/>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21452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7C811-8B95-FA40-431C-9B97D5977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E8CC5-A927-B3AE-B9C2-44B249F15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13439-C528-FCEF-1212-4248077F8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53536A-1D4B-4F8A-9738-D41E01BCB978}" type="datetimeFigureOut">
              <a:rPr lang="en-US" smtClean="0"/>
              <a:t>12/9/2025</a:t>
            </a:fld>
            <a:endParaRPr lang="en-US"/>
          </a:p>
        </p:txBody>
      </p:sp>
      <p:sp>
        <p:nvSpPr>
          <p:cNvPr id="5" name="Footer Placeholder 4">
            <a:extLst>
              <a:ext uri="{FF2B5EF4-FFF2-40B4-BE49-F238E27FC236}">
                <a16:creationId xmlns:a16="http://schemas.microsoft.com/office/drawing/2014/main" id="{7DADFE6C-E0D1-BAF2-621A-76A5B65D9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E5F372-1169-4446-25F2-D15DD9245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65CF58-9D82-4F4C-A4E3-C436BC3FCF05}" type="slidenum">
              <a:rPr lang="en-US" smtClean="0"/>
              <a:t>‹#›</a:t>
            </a:fld>
            <a:endParaRPr lang="en-US"/>
          </a:p>
        </p:txBody>
      </p:sp>
    </p:spTree>
    <p:extLst>
      <p:ext uri="{BB962C8B-B14F-4D97-AF65-F5344CB8AC3E}">
        <p14:creationId xmlns:p14="http://schemas.microsoft.com/office/powerpoint/2010/main" val="287689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mailto:acordova@norcocmh.org"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lgriffee@norcocmh.org" TargetMode="External"/><Relationship Id="rId2" Type="http://schemas.openxmlformats.org/officeDocument/2006/relationships/hyperlink" Target="mailto:bmarvin@norcocmh.org"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F2ED37-C31A-EFCF-EDFB-6D819DF08922}"/>
              </a:ext>
            </a:extLst>
          </p:cNvPr>
          <p:cNvSpPr>
            <a:spLocks noGrp="1"/>
          </p:cNvSpPr>
          <p:nvPr>
            <p:ph type="ctrTitle"/>
          </p:nvPr>
        </p:nvSpPr>
        <p:spPr>
          <a:xfrm>
            <a:off x="755903" y="3399769"/>
            <a:ext cx="10640754" cy="775845"/>
          </a:xfrm>
        </p:spPr>
        <p:txBody>
          <a:bodyPr vert="horz" lIns="91440" tIns="45720" rIns="91440" bIns="45720" rtlCol="0" anchor="b">
            <a:normAutofit/>
          </a:bodyPr>
          <a:lstStyle/>
          <a:p>
            <a:pPr algn="ctr">
              <a:lnSpc>
                <a:spcPct val="90000"/>
              </a:lnSpc>
            </a:pPr>
            <a:r>
              <a:rPr lang="en-US" sz="4000" dirty="0">
                <a:solidFill>
                  <a:schemeClr val="tx2"/>
                </a:solidFill>
              </a:rPr>
              <a:t>Office of Recipient Rights Training Refresher</a:t>
            </a:r>
            <a:endParaRPr lang="en-US" sz="4000" kern="1200" dirty="0">
              <a:solidFill>
                <a:schemeClr val="tx2"/>
              </a:solidFill>
              <a:latin typeface="+mj-lt"/>
              <a:ea typeface="+mj-ea"/>
              <a:cs typeface="+mj-cs"/>
            </a:endParaRPr>
          </a:p>
        </p:txBody>
      </p:sp>
      <p:pic>
        <p:nvPicPr>
          <p:cNvPr id="11" name="Picture 10" descr="A picture containing text, sign&#10;&#10;Description automatically generated">
            <a:extLst>
              <a:ext uri="{FF2B5EF4-FFF2-40B4-BE49-F238E27FC236}">
                <a16:creationId xmlns:a16="http://schemas.microsoft.com/office/drawing/2014/main" id="{BFDA8E51-5635-1947-B34E-8E3D9DC64AEE}"/>
              </a:ext>
            </a:extLst>
          </p:cNvPr>
          <p:cNvPicPr>
            <a:picLocks noChangeAspect="1"/>
          </p:cNvPicPr>
          <p:nvPr/>
        </p:nvPicPr>
        <p:blipFill>
          <a:blip r:embed="rId2"/>
          <a:stretch>
            <a:fillRect/>
          </a:stretch>
        </p:blipFill>
        <p:spPr>
          <a:xfrm>
            <a:off x="302342" y="730003"/>
            <a:ext cx="11525864" cy="2017022"/>
          </a:xfrm>
          <a:prstGeom prst="rect">
            <a:avLst/>
          </a:prstGeom>
        </p:spPr>
      </p:pic>
    </p:spTree>
    <p:extLst>
      <p:ext uri="{BB962C8B-B14F-4D97-AF65-F5344CB8AC3E}">
        <p14:creationId xmlns:p14="http://schemas.microsoft.com/office/powerpoint/2010/main" val="257754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sz="4400" dirty="0"/>
              <a:t>Individual Plan of Service </a:t>
            </a:r>
            <a:r>
              <a:rPr lang="en-US" sz="2400" dirty="0"/>
              <a:t>MMHC 330.172, AR 330.7199</a:t>
            </a:r>
            <a:endParaRPr lang="en-US" dirty="0"/>
          </a:p>
        </p:txBody>
      </p:sp>
      <p:sp>
        <p:nvSpPr>
          <p:cNvPr id="2" name="Content Placeholder 2">
            <a:extLst>
              <a:ext uri="{FF2B5EF4-FFF2-40B4-BE49-F238E27FC236}">
                <a16:creationId xmlns:a16="http://schemas.microsoft.com/office/drawing/2014/main" id="{94279F68-6224-9DDE-629A-DFD4A2A4CC25}"/>
              </a:ext>
            </a:extLst>
          </p:cNvPr>
          <p:cNvSpPr txBox="1">
            <a:spLocks/>
          </p:cNvSpPr>
          <p:nvPr/>
        </p:nvSpPr>
        <p:spPr>
          <a:xfrm>
            <a:off x="839788" y="1802167"/>
            <a:ext cx="10008725" cy="4387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Person Centered Planning- A recipient is the director of their Individual Plan of Service </a:t>
            </a:r>
            <a:r>
              <a:rPr lang="en-US" sz="2000" b="1" i="1" dirty="0"/>
              <a:t>(IPOS)</a:t>
            </a:r>
          </a:p>
          <a:p>
            <a:endParaRPr lang="en-US" sz="1300" b="1" i="1" dirty="0"/>
          </a:p>
          <a:p>
            <a:pPr marL="0" indent="0">
              <a:buFont typeface="Arial" panose="020B0604020202020204" pitchFamily="34" charset="0"/>
              <a:buNone/>
            </a:pPr>
            <a:r>
              <a:rPr lang="en-US" sz="2000" b="1" dirty="0"/>
              <a:t>Recipient Chooses:</a:t>
            </a:r>
          </a:p>
          <a:p>
            <a:r>
              <a:rPr lang="en-US" sz="2000" dirty="0"/>
              <a:t>Date of meeting</a:t>
            </a:r>
          </a:p>
          <a:p>
            <a:r>
              <a:rPr lang="en-US" sz="2000" dirty="0"/>
              <a:t>Location of meeting</a:t>
            </a:r>
          </a:p>
          <a:p>
            <a:r>
              <a:rPr lang="en-US" sz="2000" dirty="0"/>
              <a:t>Who Attends</a:t>
            </a:r>
          </a:p>
          <a:p>
            <a:r>
              <a:rPr lang="en-US" sz="2000" dirty="0"/>
              <a:t>The Goals of the plan</a:t>
            </a:r>
          </a:p>
          <a:p>
            <a:endParaRPr lang="en-US" sz="1300" b="1" dirty="0"/>
          </a:p>
          <a:p>
            <a:pPr marL="0" indent="0">
              <a:buFont typeface="Arial" panose="020B0604020202020204" pitchFamily="34" charset="0"/>
              <a:buNone/>
            </a:pPr>
            <a:r>
              <a:rPr lang="en-US" sz="1800" i="1" dirty="0"/>
              <a:t>An individual chosen or required by the recipient may be excluded from participation in the planning process </a:t>
            </a:r>
            <a:r>
              <a:rPr lang="en-US" sz="1800" dirty="0"/>
              <a:t>only if</a:t>
            </a:r>
            <a:r>
              <a:rPr lang="en-US" sz="1800" i="1" dirty="0"/>
              <a:t> inclusion of that individual would constitute a substantial risk of physical or emotional harm to the recipient or substantial disruption of the planning process.</a:t>
            </a:r>
          </a:p>
        </p:txBody>
      </p:sp>
      <p:pic>
        <p:nvPicPr>
          <p:cNvPr id="4" name="Picture 3" descr="See the source image">
            <a:extLst>
              <a:ext uri="{FF2B5EF4-FFF2-40B4-BE49-F238E27FC236}">
                <a16:creationId xmlns:a16="http://schemas.microsoft.com/office/drawing/2014/main" id="{D09E4528-9CF6-48D1-A567-C26F1CA4618A}"/>
              </a:ext>
            </a:extLst>
          </p:cNvPr>
          <p:cNvPicPr/>
          <p:nvPr/>
        </p:nvPicPr>
        <p:blipFill rotWithShape="1">
          <a:blip r:embed="rId2">
            <a:extLst>
              <a:ext uri="{28A0092B-C50C-407E-A947-70E740481C1C}">
                <a14:useLocalDpi xmlns:a14="http://schemas.microsoft.com/office/drawing/2010/main" val="0"/>
              </a:ext>
            </a:extLst>
          </a:blip>
          <a:srcRect r="25160" b="11313"/>
          <a:stretch/>
        </p:blipFill>
        <p:spPr bwMode="auto">
          <a:xfrm>
            <a:off x="5290868" y="2248335"/>
            <a:ext cx="4129177" cy="27492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3388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Individual Plan of Service</a:t>
            </a:r>
          </a:p>
        </p:txBody>
      </p:sp>
      <p:sp>
        <p:nvSpPr>
          <p:cNvPr id="2" name="Content Placeholder 2">
            <a:extLst>
              <a:ext uri="{FF2B5EF4-FFF2-40B4-BE49-F238E27FC236}">
                <a16:creationId xmlns:a16="http://schemas.microsoft.com/office/drawing/2014/main" id="{3E01B846-254D-D09D-8442-B93E0B39641D}"/>
              </a:ext>
            </a:extLst>
          </p:cNvPr>
          <p:cNvSpPr txBox="1">
            <a:spLocks/>
          </p:cNvSpPr>
          <p:nvPr/>
        </p:nvSpPr>
        <p:spPr>
          <a:xfrm>
            <a:off x="665671" y="144031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IPOS shall address, as either desired or required by the recipient the recipients need for:</a:t>
            </a:r>
          </a:p>
          <a:p>
            <a:pPr lvl="3"/>
            <a:r>
              <a:rPr lang="en-US" dirty="0"/>
              <a:t>Food</a:t>
            </a:r>
          </a:p>
          <a:p>
            <a:pPr lvl="3"/>
            <a:r>
              <a:rPr lang="en-US" dirty="0"/>
              <a:t>Shelter</a:t>
            </a:r>
          </a:p>
          <a:p>
            <a:pPr lvl="3"/>
            <a:r>
              <a:rPr lang="en-US" dirty="0"/>
              <a:t>Clothing</a:t>
            </a:r>
          </a:p>
          <a:p>
            <a:pPr lvl="3"/>
            <a:r>
              <a:rPr lang="en-US" dirty="0"/>
              <a:t>Health Care</a:t>
            </a:r>
          </a:p>
          <a:p>
            <a:pPr lvl="3"/>
            <a:r>
              <a:rPr lang="en-US" dirty="0"/>
              <a:t>Employment Opportunities</a:t>
            </a:r>
          </a:p>
          <a:p>
            <a:pPr lvl="3"/>
            <a:r>
              <a:rPr lang="en-US" dirty="0"/>
              <a:t>Educational Opportunities</a:t>
            </a:r>
          </a:p>
          <a:p>
            <a:pPr lvl="3"/>
            <a:r>
              <a:rPr lang="en-US" dirty="0"/>
              <a:t>Legal Services</a:t>
            </a:r>
          </a:p>
          <a:p>
            <a:pPr lvl="3"/>
            <a:r>
              <a:rPr lang="en-US" dirty="0"/>
              <a:t>Transportation, and</a:t>
            </a:r>
          </a:p>
          <a:p>
            <a:pPr lvl="3"/>
            <a:r>
              <a:rPr lang="en-US" dirty="0"/>
              <a:t>Recreation</a:t>
            </a:r>
          </a:p>
          <a:p>
            <a:endParaRPr lang="en-US" dirty="0"/>
          </a:p>
        </p:txBody>
      </p:sp>
      <p:pic>
        <p:nvPicPr>
          <p:cNvPr id="4" name="Picture 3" descr="A picture containing person">
            <a:extLst>
              <a:ext uri="{FF2B5EF4-FFF2-40B4-BE49-F238E27FC236}">
                <a16:creationId xmlns:a16="http://schemas.microsoft.com/office/drawing/2014/main" id="{5D45780C-FD82-5E50-2E0A-4105FC73F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01" y="2004771"/>
            <a:ext cx="4286653" cy="4292511"/>
          </a:xfrm>
          <a:prstGeom prst="rect">
            <a:avLst/>
          </a:prstGeom>
        </p:spPr>
      </p:pic>
    </p:spTree>
    <p:extLst>
      <p:ext uri="{BB962C8B-B14F-4D97-AF65-F5344CB8AC3E}">
        <p14:creationId xmlns:p14="http://schemas.microsoft.com/office/powerpoint/2010/main" val="2356410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Limiting/Restricting a Right</a:t>
            </a:r>
          </a:p>
        </p:txBody>
      </p:sp>
      <p:sp>
        <p:nvSpPr>
          <p:cNvPr id="11" name="Content Placeholder 2">
            <a:extLst>
              <a:ext uri="{FF2B5EF4-FFF2-40B4-BE49-F238E27FC236}">
                <a16:creationId xmlns:a16="http://schemas.microsoft.com/office/drawing/2014/main" id="{D5655C64-B813-7D4C-6D42-D032C5F6277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Some rights can be limited for therapeutic or safety reasons</a:t>
            </a:r>
          </a:p>
          <a:p>
            <a:endParaRPr lang="en-US" sz="2400" dirty="0"/>
          </a:p>
          <a:p>
            <a:r>
              <a:rPr lang="en-US" sz="2400" dirty="0"/>
              <a:t>Restrictions must be:</a:t>
            </a:r>
          </a:p>
          <a:p>
            <a:pPr marL="228600" lvl="1">
              <a:spcBef>
                <a:spcPts val="1000"/>
              </a:spcBef>
            </a:pPr>
            <a:r>
              <a:rPr lang="en-US" dirty="0"/>
              <a:t>Justified</a:t>
            </a:r>
          </a:p>
          <a:p>
            <a:pPr marL="228600" lvl="1">
              <a:spcBef>
                <a:spcPts val="1000"/>
              </a:spcBef>
            </a:pPr>
            <a:r>
              <a:rPr lang="en-US" dirty="0"/>
              <a:t>Time-limited</a:t>
            </a:r>
          </a:p>
          <a:p>
            <a:pPr marL="228600" lvl="1">
              <a:spcBef>
                <a:spcPts val="1000"/>
              </a:spcBef>
            </a:pPr>
            <a:r>
              <a:rPr lang="en-US" dirty="0"/>
              <a:t>Clearly documented in the IPOS. May also have Behavior Treatment Plan or Positive Supports Plan</a:t>
            </a:r>
          </a:p>
          <a:p>
            <a:pPr marL="228600" lvl="1">
              <a:spcBef>
                <a:spcPts val="1000"/>
              </a:spcBef>
            </a:pPr>
            <a:endParaRPr lang="en-US" dirty="0"/>
          </a:p>
          <a:p>
            <a:pPr marL="228600" lvl="1">
              <a:spcBef>
                <a:spcPts val="1000"/>
              </a:spcBef>
            </a:pPr>
            <a:r>
              <a:rPr lang="en-US" dirty="0"/>
              <a:t>NOTE: Just because a guardian says to restrict something does NOT give you authority to do so! It must be included in the IPOS as a written restriction.</a:t>
            </a:r>
          </a:p>
          <a:p>
            <a:pPr marL="228600" lvl="1">
              <a:spcBef>
                <a:spcPts val="1000"/>
              </a:spcBef>
            </a:pPr>
            <a:endParaRPr lang="en-US" dirty="0"/>
          </a:p>
        </p:txBody>
      </p:sp>
    </p:spTree>
    <p:extLst>
      <p:ext uri="{BB962C8B-B14F-4D97-AF65-F5344CB8AC3E}">
        <p14:creationId xmlns:p14="http://schemas.microsoft.com/office/powerpoint/2010/main" val="16528231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a:xfrm>
            <a:off x="365760" y="365759"/>
            <a:ext cx="10515600" cy="859191"/>
          </a:xfrm>
        </p:spPr>
        <p:txBody>
          <a:bodyPr>
            <a:normAutofit fontScale="90000"/>
          </a:bodyPr>
          <a:lstStyle/>
          <a:p>
            <a:r>
              <a:rPr lang="en-US" sz="4400" dirty="0"/>
              <a:t>Entertainment Materials, Information and News </a:t>
            </a:r>
            <a:r>
              <a:rPr lang="en-US" sz="2400" dirty="0"/>
              <a:t>AR330.7139</a:t>
            </a:r>
            <a:endParaRPr lang="en-US" dirty="0"/>
          </a:p>
        </p:txBody>
      </p:sp>
      <p:sp>
        <p:nvSpPr>
          <p:cNvPr id="5" name="Content Placeholder 2">
            <a:extLst>
              <a:ext uri="{FF2B5EF4-FFF2-40B4-BE49-F238E27FC236}">
                <a16:creationId xmlns:a16="http://schemas.microsoft.com/office/drawing/2014/main" id="{F4A360D1-8CCE-72B7-4914-CAB7EE43F6FD}"/>
              </a:ext>
            </a:extLst>
          </p:cNvPr>
          <p:cNvSpPr txBox="1">
            <a:spLocks/>
          </p:cNvSpPr>
          <p:nvPr/>
        </p:nvSpPr>
        <p:spPr>
          <a:xfrm>
            <a:off x="688675" y="1681852"/>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Provider must never prevent a resident from exercising this right for reasons of, or similar to, censorship</a:t>
            </a:r>
          </a:p>
          <a:p>
            <a:endParaRPr lang="en-US" sz="1800" dirty="0"/>
          </a:p>
          <a:p>
            <a:r>
              <a:rPr lang="en-US" sz="2000" dirty="0"/>
              <a:t>Provider must establish written policies and procedures that provide for the following:</a:t>
            </a:r>
          </a:p>
          <a:p>
            <a:pPr lvl="1"/>
            <a:r>
              <a:rPr lang="en-US" sz="1800" dirty="0"/>
              <a:t>Determining a resident’s interest in, and provide for, a daily newspaper</a:t>
            </a:r>
          </a:p>
          <a:p>
            <a:pPr lvl="1"/>
            <a:endParaRPr lang="en-US" sz="1800" i="1" dirty="0"/>
          </a:p>
          <a:p>
            <a:pPr marL="457200" lvl="1" indent="0">
              <a:buFont typeface="Arial" panose="020B0604020202020204" pitchFamily="34" charset="0"/>
              <a:buNone/>
            </a:pPr>
            <a:r>
              <a:rPr lang="en-US" sz="1800" i="1" dirty="0"/>
              <a:t>*Provider may require that materials that a resident wishes to enjoy that are violent or sexual in nature be enjoyed in the privacy of a resident’s room.*</a:t>
            </a:r>
          </a:p>
        </p:txBody>
      </p:sp>
      <p:pic>
        <p:nvPicPr>
          <p:cNvPr id="6" name="Picture 5" descr="Image result for watching tv clip art">
            <a:extLst>
              <a:ext uri="{FF2B5EF4-FFF2-40B4-BE49-F238E27FC236}">
                <a16:creationId xmlns:a16="http://schemas.microsoft.com/office/drawing/2014/main" id="{641767B4-99A6-C65B-064C-9FD74383002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390736" y="1533694"/>
            <a:ext cx="5181600" cy="4187578"/>
          </a:xfrm>
          <a:prstGeom prst="rect">
            <a:avLst/>
          </a:prstGeom>
          <a:noFill/>
          <a:ln>
            <a:noFill/>
          </a:ln>
        </p:spPr>
      </p:pic>
    </p:spTree>
    <p:extLst>
      <p:ext uri="{BB962C8B-B14F-4D97-AF65-F5344CB8AC3E}">
        <p14:creationId xmlns:p14="http://schemas.microsoft.com/office/powerpoint/2010/main" val="3013084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a:xfrm>
            <a:off x="365760" y="365760"/>
            <a:ext cx="10515600" cy="784429"/>
          </a:xfrm>
        </p:spPr>
        <p:txBody>
          <a:bodyPr>
            <a:normAutofit fontScale="90000"/>
          </a:bodyPr>
          <a:lstStyle/>
          <a:p>
            <a:r>
              <a:rPr lang="en-US" b="1" dirty="0"/>
              <a:t>Safe, Sanitary Humane Treatment Environment </a:t>
            </a:r>
            <a:r>
              <a:rPr lang="en-US" sz="1300" dirty="0"/>
              <a:t>MMHC330.1708 (1) (2), AR 330.7171</a:t>
            </a:r>
            <a:endParaRPr lang="en-US" dirty="0"/>
          </a:p>
        </p:txBody>
      </p:sp>
      <p:sp>
        <p:nvSpPr>
          <p:cNvPr id="2" name="Content Placeholder 3">
            <a:extLst>
              <a:ext uri="{FF2B5EF4-FFF2-40B4-BE49-F238E27FC236}">
                <a16:creationId xmlns:a16="http://schemas.microsoft.com/office/drawing/2014/main" id="{3E15BA3F-264A-09CF-C4E2-0EB67578ED54}"/>
              </a:ext>
            </a:extLst>
          </p:cNvPr>
          <p:cNvSpPr txBox="1">
            <a:spLocks/>
          </p:cNvSpPr>
          <p:nvPr/>
        </p:nvSpPr>
        <p:spPr>
          <a:xfrm>
            <a:off x="949911" y="1825625"/>
            <a:ext cx="1040388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b="1"/>
              <a:t>The Mental Health Code Requires Safe, Sanitary, Humane Treatment Environment</a:t>
            </a:r>
          </a:p>
          <a:p>
            <a:pPr lvl="3"/>
            <a:endParaRPr lang="en-US" i="1"/>
          </a:p>
          <a:p>
            <a:pPr lvl="3"/>
            <a:r>
              <a:rPr lang="en-US" i="1"/>
              <a:t>Not defined by MHC, therefore Licensing Rules are followed, such as:</a:t>
            </a:r>
          </a:p>
          <a:p>
            <a:pPr lvl="4"/>
            <a:r>
              <a:rPr lang="en-US"/>
              <a:t>Assured pressurized hot/cold water</a:t>
            </a:r>
          </a:p>
          <a:p>
            <a:pPr lvl="4"/>
            <a:r>
              <a:rPr lang="en-US"/>
              <a:t>Hot water temperature is no more than 105F-120F at faucet</a:t>
            </a:r>
          </a:p>
          <a:p>
            <a:pPr lvl="4"/>
            <a:r>
              <a:rPr lang="en-US"/>
              <a:t>Maintain an insect, rodent or pest control program</a:t>
            </a:r>
          </a:p>
          <a:p>
            <a:pPr lvl="4"/>
            <a:r>
              <a:rPr lang="en-US"/>
              <a:t>Store and safeguard all poisons, caustics, and other dangerous materials in non-resident and non-food preparation and storage areas</a:t>
            </a:r>
          </a:p>
          <a:p>
            <a:pPr lvl="4"/>
            <a:r>
              <a:rPr lang="en-US"/>
              <a:t>Assure adequate preparation and storage of food items</a:t>
            </a:r>
          </a:p>
          <a:p>
            <a:pPr lvl="4"/>
            <a:r>
              <a:rPr lang="en-US"/>
              <a:t>Assure premises are constructed, arranged and maintained to adequately provide for the health, safety and well-being of occupants</a:t>
            </a:r>
          </a:p>
          <a:p>
            <a:pPr marL="1371600" lvl="3" indent="0">
              <a:buFont typeface="Arial" panose="020B0604020202020204" pitchFamily="34" charset="0"/>
              <a:buNone/>
            </a:pPr>
            <a:endParaRPr lang="en-US" i="1" dirty="0"/>
          </a:p>
        </p:txBody>
      </p:sp>
    </p:spTree>
    <p:extLst>
      <p:ext uri="{BB962C8B-B14F-4D97-AF65-F5344CB8AC3E}">
        <p14:creationId xmlns:p14="http://schemas.microsoft.com/office/powerpoint/2010/main" val="803007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sz="4400" dirty="0"/>
              <a:t>Safe, Sanitary, Humane Treatment Environment</a:t>
            </a:r>
            <a:endParaRPr lang="en-US" dirty="0"/>
          </a:p>
        </p:txBody>
      </p:sp>
      <p:sp>
        <p:nvSpPr>
          <p:cNvPr id="2" name="Content Placeholder 2">
            <a:extLst>
              <a:ext uri="{FF2B5EF4-FFF2-40B4-BE49-F238E27FC236}">
                <a16:creationId xmlns:a16="http://schemas.microsoft.com/office/drawing/2014/main" id="{BC6613BE-BEBC-E67F-B16A-EAFA5F8AC374}"/>
              </a:ext>
            </a:extLst>
          </p:cNvPr>
          <p:cNvSpPr txBox="1">
            <a:spLocks/>
          </p:cNvSpPr>
          <p:nvPr/>
        </p:nvSpPr>
        <p:spPr>
          <a:xfrm>
            <a:off x="579408" y="1526576"/>
            <a:ext cx="557410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Provide for resident health, hygiene and personal grooming including:</a:t>
            </a:r>
          </a:p>
          <a:p>
            <a:pPr lvl="2"/>
            <a:r>
              <a:rPr lang="en-US" sz="2400"/>
              <a:t>Assistance and training is personal grooming practices, including:</a:t>
            </a:r>
          </a:p>
          <a:p>
            <a:pPr lvl="3"/>
            <a:r>
              <a:rPr lang="en-US" sz="2200"/>
              <a:t>Bathing</a:t>
            </a:r>
          </a:p>
          <a:p>
            <a:pPr lvl="3"/>
            <a:r>
              <a:rPr lang="en-US" sz="2200"/>
              <a:t>Tooth brushing</a:t>
            </a:r>
          </a:p>
          <a:p>
            <a:pPr lvl="3"/>
            <a:r>
              <a:rPr lang="en-US" sz="2200"/>
              <a:t>Shampooing</a:t>
            </a:r>
          </a:p>
          <a:p>
            <a:pPr lvl="3"/>
            <a:r>
              <a:rPr lang="en-US" sz="2200"/>
              <a:t>Hair grooming</a:t>
            </a:r>
          </a:p>
          <a:p>
            <a:pPr lvl="3"/>
            <a:r>
              <a:rPr lang="en-US" sz="2200"/>
              <a:t>Shaving, and</a:t>
            </a:r>
          </a:p>
          <a:p>
            <a:pPr lvl="3"/>
            <a:r>
              <a:rPr lang="en-US" sz="2200"/>
              <a:t>Care of Nails</a:t>
            </a:r>
            <a:endParaRPr lang="en-US" sz="2200" dirty="0"/>
          </a:p>
        </p:txBody>
      </p:sp>
      <p:pic>
        <p:nvPicPr>
          <p:cNvPr id="4" name="Picture 2" descr="See the source image">
            <a:extLst>
              <a:ext uri="{FF2B5EF4-FFF2-40B4-BE49-F238E27FC236}">
                <a16:creationId xmlns:a16="http://schemas.microsoft.com/office/drawing/2014/main" id="{B54F9D1F-C06B-42D0-B477-18C0195DD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74" r="1" b="23473"/>
          <a:stretch/>
        </p:blipFill>
        <p:spPr bwMode="auto">
          <a:xfrm>
            <a:off x="6321724" y="1331044"/>
            <a:ext cx="5663242" cy="474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17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Safe, Sanitary, Humane Treatment Environment</a:t>
            </a:r>
          </a:p>
        </p:txBody>
      </p:sp>
      <p:sp>
        <p:nvSpPr>
          <p:cNvPr id="2" name="Content Placeholder 2">
            <a:extLst>
              <a:ext uri="{FF2B5EF4-FFF2-40B4-BE49-F238E27FC236}">
                <a16:creationId xmlns:a16="http://schemas.microsoft.com/office/drawing/2014/main" id="{ADE321B1-2902-4DAC-AC51-70AA6B3F0EF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Provider must supply:</a:t>
            </a:r>
          </a:p>
          <a:p>
            <a:pPr lvl="1"/>
            <a:r>
              <a:rPr lang="en-US"/>
              <a:t>Toilet articles</a:t>
            </a:r>
          </a:p>
          <a:p>
            <a:pPr lvl="1"/>
            <a:r>
              <a:rPr lang="en-US"/>
              <a:t>Toothbrush and dentifrice</a:t>
            </a:r>
          </a:p>
          <a:p>
            <a:pPr lvl="1"/>
            <a:r>
              <a:rPr lang="en-US"/>
              <a:t>Opportunity to shower or bathe at least once every 2 days</a:t>
            </a:r>
          </a:p>
          <a:p>
            <a:pPr lvl="1"/>
            <a:r>
              <a:rPr lang="en-US"/>
              <a:t>Regular services of a barber or beautician, and</a:t>
            </a:r>
          </a:p>
          <a:p>
            <a:pPr lvl="1"/>
            <a:r>
              <a:rPr lang="en-US"/>
              <a:t>The opportunity to shave daily (males)</a:t>
            </a:r>
            <a:endParaRPr lang="en-US" dirty="0"/>
          </a:p>
        </p:txBody>
      </p:sp>
    </p:spTree>
    <p:extLst>
      <p:ext uri="{BB962C8B-B14F-4D97-AF65-F5344CB8AC3E}">
        <p14:creationId xmlns:p14="http://schemas.microsoft.com/office/powerpoint/2010/main" val="1472672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a:xfrm>
            <a:off x="365760" y="365760"/>
            <a:ext cx="11435176" cy="690563"/>
          </a:xfrm>
        </p:spPr>
        <p:txBody>
          <a:bodyPr>
            <a:normAutofit fontScale="90000"/>
          </a:bodyPr>
          <a:lstStyle/>
          <a:p>
            <a:r>
              <a:rPr lang="en-US" dirty="0"/>
              <a:t>Freedom of Movement and Least Restrictive Setting</a:t>
            </a:r>
          </a:p>
        </p:txBody>
      </p:sp>
      <p:sp>
        <p:nvSpPr>
          <p:cNvPr id="2" name="Content Placeholder 2">
            <a:extLst>
              <a:ext uri="{FF2B5EF4-FFF2-40B4-BE49-F238E27FC236}">
                <a16:creationId xmlns:a16="http://schemas.microsoft.com/office/drawing/2014/main" id="{1777B2DE-1C3B-6048-F0DE-98EC3F503443}"/>
              </a:ext>
            </a:extLst>
          </p:cNvPr>
          <p:cNvSpPr txBox="1">
            <a:spLocks/>
          </p:cNvSpPr>
          <p:nvPr/>
        </p:nvSpPr>
        <p:spPr>
          <a:xfrm>
            <a:off x="5183188" y="987425"/>
            <a:ext cx="6172200" cy="48736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a:t>Seclusion and Restraint are </a:t>
            </a:r>
            <a:r>
              <a:rPr lang="en-US" sz="3000" b="1" i="1" u="sng"/>
              <a:t>PROHIBITED</a:t>
            </a:r>
            <a:endParaRPr lang="en-US" sz="3000"/>
          </a:p>
          <a:p>
            <a:pPr marL="0" indent="0">
              <a:buFont typeface="Arial" panose="020B0604020202020204" pitchFamily="34" charset="0"/>
              <a:buNone/>
            </a:pPr>
            <a:endParaRPr lang="en-US" sz="3000" b="1" i="1" u="sng"/>
          </a:p>
          <a:p>
            <a:endParaRPr lang="en-US" sz="3000" b="1" i="1" u="sng"/>
          </a:p>
          <a:p>
            <a:endParaRPr lang="en-US" sz="3000" b="1" i="1" u="sng"/>
          </a:p>
          <a:p>
            <a:r>
              <a:rPr lang="en-US" sz="3000" b="1" i="1" u="sng"/>
              <a:t>Time Out</a:t>
            </a:r>
            <a:r>
              <a:rPr lang="en-US" sz="3000" i="1"/>
              <a:t>, </a:t>
            </a:r>
            <a:r>
              <a:rPr lang="en-US" sz="3000"/>
              <a:t>defined as a VOLUNTARY response to a therapeutic suggestion to a recipient to remove himself or herself from a stressful situation to another area to regain control</a:t>
            </a:r>
          </a:p>
          <a:p>
            <a:endParaRPr lang="en-US" sz="3000" i="1"/>
          </a:p>
          <a:p>
            <a:endParaRPr lang="en-US" sz="3000" i="1" dirty="0"/>
          </a:p>
        </p:txBody>
      </p:sp>
    </p:spTree>
    <p:extLst>
      <p:ext uri="{BB962C8B-B14F-4D97-AF65-F5344CB8AC3E}">
        <p14:creationId xmlns:p14="http://schemas.microsoft.com/office/powerpoint/2010/main" val="3871233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Suitable Services</a:t>
            </a:r>
            <a:br>
              <a:rPr lang="en-US" dirty="0"/>
            </a:br>
            <a:br>
              <a:rPr lang="en-US" dirty="0"/>
            </a:br>
            <a:r>
              <a:rPr lang="en-US" dirty="0"/>
              <a:t>Psychotropic Drug Treatment</a:t>
            </a:r>
            <a:br>
              <a:rPr lang="en-US" dirty="0"/>
            </a:br>
            <a:r>
              <a:rPr lang="en-US" dirty="0"/>
              <a:t>Choice of Physician/Mental Health Professional</a:t>
            </a:r>
            <a:br>
              <a:rPr lang="en-US" dirty="0"/>
            </a:br>
            <a:r>
              <a:rPr lang="en-US" dirty="0"/>
              <a:t>Notice of Clinical Status</a:t>
            </a:r>
            <a:br>
              <a:rPr lang="en-US" dirty="0"/>
            </a:br>
            <a:r>
              <a:rPr lang="en-US" dirty="0"/>
              <a:t>Family Planning </a:t>
            </a:r>
            <a:r>
              <a:rPr lang="en-US" sz="2000" dirty="0"/>
              <a:t> </a:t>
            </a:r>
            <a:endParaRPr lang="en-US" dirty="0"/>
          </a:p>
        </p:txBody>
      </p:sp>
      <p:sp>
        <p:nvSpPr>
          <p:cNvPr id="2" name="Content Placeholder 2">
            <a:extLst>
              <a:ext uri="{FF2B5EF4-FFF2-40B4-BE49-F238E27FC236}">
                <a16:creationId xmlns:a16="http://schemas.microsoft.com/office/drawing/2014/main" id="{13A0BD3C-7509-19B2-D2FC-B6BF2709910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13666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Confidentiality</a:t>
            </a:r>
          </a:p>
        </p:txBody>
      </p:sp>
      <p:sp>
        <p:nvSpPr>
          <p:cNvPr id="2" name="Content Placeholder 2">
            <a:extLst>
              <a:ext uri="{FF2B5EF4-FFF2-40B4-BE49-F238E27FC236}">
                <a16:creationId xmlns:a16="http://schemas.microsoft.com/office/drawing/2014/main" id="{79BD11BD-6C84-BC2D-947C-8C7605843E0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Information shall be kept confidential and shall not be disclosed unless germane to authorized purposes.</a:t>
            </a:r>
          </a:p>
          <a:p>
            <a:r>
              <a:rPr lang="en-US" dirty="0"/>
              <a:t>Individuals receiving information shall disclose only to the extent of authorized purpose.</a:t>
            </a:r>
          </a:p>
          <a:p>
            <a:r>
              <a:rPr lang="en-US" dirty="0"/>
              <a:t>For recipients with a guardian and those under 18:</a:t>
            </a:r>
          </a:p>
          <a:p>
            <a:pPr marL="0" indent="0">
              <a:buFont typeface="Arial" panose="020B0604020202020204" pitchFamily="34" charset="0"/>
              <a:buNone/>
            </a:pPr>
            <a:r>
              <a:rPr lang="en-US" sz="3200" dirty="0"/>
              <a:t>         </a:t>
            </a:r>
            <a:r>
              <a:rPr lang="en-US" sz="2400" dirty="0"/>
              <a:t>-information can be withheld if determined by a physician to be detrimental.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42389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B1F6-CE06-67BE-0892-E55B44CBE259}"/>
              </a:ext>
            </a:extLst>
          </p:cNvPr>
          <p:cNvSpPr>
            <a:spLocks noGrp="1"/>
          </p:cNvSpPr>
          <p:nvPr>
            <p:ph type="title"/>
          </p:nvPr>
        </p:nvSpPr>
        <p:spPr/>
        <p:txBody>
          <a:bodyPr>
            <a:normAutofit fontScale="90000"/>
          </a:bodyPr>
          <a:lstStyle/>
          <a:p>
            <a:r>
              <a:rPr lang="en-US" dirty="0"/>
              <a:t>Prior to starting this ORR REFRESHER</a:t>
            </a:r>
          </a:p>
        </p:txBody>
      </p:sp>
      <p:sp>
        <p:nvSpPr>
          <p:cNvPr id="3" name="Text Placeholder 2">
            <a:extLst>
              <a:ext uri="{FF2B5EF4-FFF2-40B4-BE49-F238E27FC236}">
                <a16:creationId xmlns:a16="http://schemas.microsoft.com/office/drawing/2014/main" id="{EF8793F9-E87B-E563-E974-B01FC1C21D57}"/>
              </a:ext>
            </a:extLst>
          </p:cNvPr>
          <p:cNvSpPr>
            <a:spLocks noGrp="1"/>
          </p:cNvSpPr>
          <p:nvPr>
            <p:ph type="body" sz="quarter" idx="13"/>
          </p:nvPr>
        </p:nvSpPr>
        <p:spPr/>
        <p:txBody>
          <a:bodyPr>
            <a:normAutofit fontScale="47500" lnSpcReduction="20000"/>
          </a:bodyPr>
          <a:lstStyle/>
          <a:p>
            <a:r>
              <a:rPr lang="en-US" dirty="0"/>
              <a:t>This is NOT a substitute for any in-person training required per the ORR.</a:t>
            </a:r>
          </a:p>
        </p:txBody>
      </p:sp>
      <p:sp>
        <p:nvSpPr>
          <p:cNvPr id="4" name="Text Placeholder 3">
            <a:extLst>
              <a:ext uri="{FF2B5EF4-FFF2-40B4-BE49-F238E27FC236}">
                <a16:creationId xmlns:a16="http://schemas.microsoft.com/office/drawing/2014/main" id="{CAE0CFED-266A-30DB-E043-3C2CC10E876D}"/>
              </a:ext>
            </a:extLst>
          </p:cNvPr>
          <p:cNvSpPr>
            <a:spLocks noGrp="1"/>
          </p:cNvSpPr>
          <p:nvPr>
            <p:ph type="body" sz="quarter" idx="14"/>
          </p:nvPr>
        </p:nvSpPr>
        <p:spPr/>
        <p:txBody>
          <a:bodyPr>
            <a:normAutofit fontScale="47500" lnSpcReduction="20000"/>
          </a:bodyPr>
          <a:lstStyle/>
          <a:p>
            <a:r>
              <a:rPr lang="en-US" dirty="0"/>
              <a:t>This is NOT a substitute for initial ORR training required within 30 days of hire.</a:t>
            </a:r>
          </a:p>
        </p:txBody>
      </p:sp>
      <p:sp>
        <p:nvSpPr>
          <p:cNvPr id="5" name="Text Placeholder 4">
            <a:extLst>
              <a:ext uri="{FF2B5EF4-FFF2-40B4-BE49-F238E27FC236}">
                <a16:creationId xmlns:a16="http://schemas.microsoft.com/office/drawing/2014/main" id="{5ADF466A-10FE-1C90-374D-6A1672EB03EA}"/>
              </a:ext>
            </a:extLst>
          </p:cNvPr>
          <p:cNvSpPr>
            <a:spLocks noGrp="1"/>
          </p:cNvSpPr>
          <p:nvPr>
            <p:ph type="body" sz="quarter" idx="15"/>
          </p:nvPr>
        </p:nvSpPr>
        <p:spPr/>
        <p:txBody>
          <a:bodyPr>
            <a:normAutofit fontScale="40000" lnSpcReduction="20000"/>
          </a:bodyPr>
          <a:lstStyle/>
          <a:p>
            <a:r>
              <a:rPr lang="en-US" dirty="0"/>
              <a:t>You MUST complete the training page attached to this and return to </a:t>
            </a:r>
            <a:r>
              <a:rPr lang="en-US" dirty="0">
                <a:hlinkClick r:id="rId2"/>
              </a:rPr>
              <a:t>acordova@norcocmh.org</a:t>
            </a:r>
            <a:r>
              <a:rPr lang="en-US" dirty="0"/>
              <a:t> upon completion. All sections MUST be filled in.</a:t>
            </a:r>
          </a:p>
        </p:txBody>
      </p:sp>
    </p:spTree>
    <p:extLst>
      <p:ext uri="{BB962C8B-B14F-4D97-AF65-F5344CB8AC3E}">
        <p14:creationId xmlns:p14="http://schemas.microsoft.com/office/powerpoint/2010/main" val="352159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Confidentiality</a:t>
            </a:r>
          </a:p>
        </p:txBody>
      </p:sp>
      <p:sp>
        <p:nvSpPr>
          <p:cNvPr id="2" name="Content Placeholder 2">
            <a:extLst>
              <a:ext uri="{FF2B5EF4-FFF2-40B4-BE49-F238E27FC236}">
                <a16:creationId xmlns:a16="http://schemas.microsoft.com/office/drawing/2014/main" id="{8EAEEBB3-57A6-E639-6964-3055C4266F3A}"/>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Information can be shared as necessary per HIPAA such as:</a:t>
            </a:r>
          </a:p>
          <a:p>
            <a:r>
              <a:rPr lang="en-US" dirty="0"/>
              <a:t>As necessary for treatment, coordination of care, or payment for mental health services</a:t>
            </a:r>
          </a:p>
          <a:p>
            <a:r>
              <a:rPr lang="en-US" dirty="0"/>
              <a:t>To providers of mental or other health services where there is a compelling need for disclosure based on a substantial probability of harm to the recipient or others</a:t>
            </a:r>
          </a:p>
          <a:p>
            <a:r>
              <a:rPr lang="en-US" dirty="0"/>
              <a:t>To determine where child abuse/neglect has occurred or to take action to protect a minor where there may be a substantial risk of harm</a:t>
            </a:r>
          </a:p>
          <a:p>
            <a:r>
              <a:rPr lang="en-US" dirty="0"/>
              <a:t>Disability Rights Michigan can access a recipient’s record</a:t>
            </a:r>
          </a:p>
        </p:txBody>
      </p:sp>
    </p:spTree>
    <p:extLst>
      <p:ext uri="{BB962C8B-B14F-4D97-AF65-F5344CB8AC3E}">
        <p14:creationId xmlns:p14="http://schemas.microsoft.com/office/powerpoint/2010/main" val="2413094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Confidentiality</a:t>
            </a:r>
          </a:p>
        </p:txBody>
      </p:sp>
      <p:sp>
        <p:nvSpPr>
          <p:cNvPr id="2" name="Content Placeholder 2">
            <a:extLst>
              <a:ext uri="{FF2B5EF4-FFF2-40B4-BE49-F238E27FC236}">
                <a16:creationId xmlns:a16="http://schemas.microsoft.com/office/drawing/2014/main" id="{CCA63F9A-BC63-B9C1-7444-C57C883E71A1}"/>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You can unknowingly violate client confidentiality. Don’t get caught up in these habits!</a:t>
            </a:r>
          </a:p>
          <a:p>
            <a:pPr lvl="1"/>
            <a:r>
              <a:rPr lang="en-US" dirty="0"/>
              <a:t>Talking about recipients outside of work/referring to clients by name when talking to family and friends</a:t>
            </a:r>
          </a:p>
          <a:p>
            <a:pPr lvl="1"/>
            <a:r>
              <a:rPr lang="en-US" dirty="0"/>
              <a:t>Taking videos/photos of recipients</a:t>
            </a:r>
          </a:p>
          <a:p>
            <a:pPr lvl="1"/>
            <a:r>
              <a:rPr lang="en-US" dirty="0"/>
              <a:t>Listening to a recipient’s phone calls</a:t>
            </a:r>
          </a:p>
          <a:p>
            <a:pPr lvl="1"/>
            <a:r>
              <a:rPr lang="en-US" dirty="0"/>
              <a:t>Discussing resident information with staff from another home(even if they work for the same company!) who are not authorized to receive the information</a:t>
            </a:r>
          </a:p>
          <a:p>
            <a:pPr lvl="1"/>
            <a:r>
              <a:rPr lang="en-US" dirty="0"/>
              <a:t>Referring by name in another recipient’s record or on an incident report for another client.</a:t>
            </a:r>
          </a:p>
        </p:txBody>
      </p:sp>
    </p:spTree>
    <p:extLst>
      <p:ext uri="{BB962C8B-B14F-4D97-AF65-F5344CB8AC3E}">
        <p14:creationId xmlns:p14="http://schemas.microsoft.com/office/powerpoint/2010/main" val="38295451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and Neglect</a:t>
            </a:r>
          </a:p>
        </p:txBody>
      </p:sp>
      <p:sp>
        <p:nvSpPr>
          <p:cNvPr id="2" name="Content Placeholder 2">
            <a:extLst>
              <a:ext uri="{FF2B5EF4-FFF2-40B4-BE49-F238E27FC236}">
                <a16:creationId xmlns:a16="http://schemas.microsoft.com/office/drawing/2014/main" id="{A16C5A90-1127-A8FD-0570-DE3F635EC7B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A recipient of mental health services shall not be subjected to Abuse or Neglect.</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b="1" dirty="0"/>
              <a:t> Zero Tolerance Policy for Abuse and Neglect </a:t>
            </a:r>
          </a:p>
        </p:txBody>
      </p:sp>
      <p:pic>
        <p:nvPicPr>
          <p:cNvPr id="6" name="Picture 5">
            <a:extLst>
              <a:ext uri="{FF2B5EF4-FFF2-40B4-BE49-F238E27FC236}">
                <a16:creationId xmlns:a16="http://schemas.microsoft.com/office/drawing/2014/main" id="{AEE57653-4746-D179-F8A6-B898EBB52771}"/>
              </a:ext>
            </a:extLst>
          </p:cNvPr>
          <p:cNvPicPr>
            <a:picLocks noChangeAspect="1"/>
          </p:cNvPicPr>
          <p:nvPr/>
        </p:nvPicPr>
        <p:blipFill rotWithShape="1">
          <a:blip r:embed="rId2"/>
          <a:srcRect l="36237" t="-108" r="2131" b="1762"/>
          <a:stretch/>
        </p:blipFill>
        <p:spPr>
          <a:xfrm>
            <a:off x="2195649" y="3707568"/>
            <a:ext cx="2929050" cy="3113992"/>
          </a:xfrm>
          <a:prstGeom prst="rect">
            <a:avLst/>
          </a:prstGeom>
        </p:spPr>
      </p:pic>
      <p:pic>
        <p:nvPicPr>
          <p:cNvPr id="7" name="Picture 6">
            <a:extLst>
              <a:ext uri="{FF2B5EF4-FFF2-40B4-BE49-F238E27FC236}">
                <a16:creationId xmlns:a16="http://schemas.microsoft.com/office/drawing/2014/main" id="{3EAD97AA-CD7A-FA4D-AB04-3D3FF31C9B77}"/>
              </a:ext>
            </a:extLst>
          </p:cNvPr>
          <p:cNvPicPr>
            <a:picLocks noChangeAspect="1"/>
          </p:cNvPicPr>
          <p:nvPr/>
        </p:nvPicPr>
        <p:blipFill>
          <a:blip r:embed="rId3"/>
          <a:stretch>
            <a:fillRect/>
          </a:stretch>
        </p:blipFill>
        <p:spPr>
          <a:xfrm>
            <a:off x="7529510" y="3864633"/>
            <a:ext cx="2466841" cy="2907102"/>
          </a:xfrm>
          <a:prstGeom prst="rect">
            <a:avLst/>
          </a:prstGeom>
        </p:spPr>
      </p:pic>
    </p:spTree>
    <p:extLst>
      <p:ext uri="{BB962C8B-B14F-4D97-AF65-F5344CB8AC3E}">
        <p14:creationId xmlns:p14="http://schemas.microsoft.com/office/powerpoint/2010/main" val="216974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B04A5-EC98-4B91-8A8A-43F80DFFED0E}"/>
              </a:ext>
            </a:extLst>
          </p:cNvPr>
          <p:cNvPicPr>
            <a:picLocks noChangeAspect="1"/>
          </p:cNvPicPr>
          <p:nvPr/>
        </p:nvPicPr>
        <p:blipFill rotWithShape="1">
          <a:blip r:embed="rId2">
            <a:alphaModFix amt="17000"/>
          </a:blip>
          <a:srcRect t="3748" r="1" b="11960"/>
          <a:stretch/>
        </p:blipFill>
        <p:spPr>
          <a:xfrm>
            <a:off x="-1" y="5552"/>
            <a:ext cx="12188652" cy="6857990"/>
          </a:xfrm>
          <a:prstGeom prst="rect">
            <a:avLst/>
          </a:prstGeom>
        </p:spPr>
      </p:pic>
      <p:sp>
        <p:nvSpPr>
          <p:cNvPr id="3" name="Content Placeholder 2">
            <a:extLst>
              <a:ext uri="{FF2B5EF4-FFF2-40B4-BE49-F238E27FC236}">
                <a16:creationId xmlns:a16="http://schemas.microsoft.com/office/drawing/2014/main" id="{898A5941-FA43-4A7E-868C-89003CC47421}"/>
              </a:ext>
            </a:extLst>
          </p:cNvPr>
          <p:cNvSpPr>
            <a:spLocks noGrp="1"/>
          </p:cNvSpPr>
          <p:nvPr>
            <p:ph idx="1"/>
          </p:nvPr>
        </p:nvSpPr>
        <p:spPr>
          <a:xfrm>
            <a:off x="1184791" y="419878"/>
            <a:ext cx="9788009" cy="6074228"/>
          </a:xfrm>
        </p:spPr>
        <p:txBody>
          <a:bodyPr>
            <a:normAutofit fontScale="92500" lnSpcReduction="20000"/>
          </a:bodyPr>
          <a:lstStyle/>
          <a:p>
            <a:r>
              <a:rPr lang="en-US" altLang="en-US" sz="3600" b="1" dirty="0"/>
              <a:t>Abuse Class I </a:t>
            </a:r>
          </a:p>
          <a:p>
            <a:pPr lvl="1"/>
            <a:r>
              <a:rPr lang="en-US" altLang="en-US" sz="2300" i="0" dirty="0"/>
              <a:t>death</a:t>
            </a:r>
          </a:p>
          <a:p>
            <a:pPr lvl="1"/>
            <a:r>
              <a:rPr lang="en-US" altLang="en-US" sz="2300" i="0" dirty="0"/>
              <a:t>sexual abuse </a:t>
            </a:r>
          </a:p>
          <a:p>
            <a:pPr lvl="1"/>
            <a:r>
              <a:rPr lang="en-US" altLang="en-US" sz="2300" i="0" dirty="0"/>
              <a:t>serious physical harm</a:t>
            </a:r>
          </a:p>
          <a:p>
            <a:pPr lvl="1">
              <a:buNone/>
            </a:pPr>
            <a:endParaRPr lang="en-US" altLang="en-US" sz="2300" dirty="0"/>
          </a:p>
          <a:p>
            <a:r>
              <a:rPr lang="en-US" altLang="en-US" sz="3600" b="1" dirty="0"/>
              <a:t>Abuse class II </a:t>
            </a:r>
          </a:p>
          <a:p>
            <a:pPr lvl="1"/>
            <a:r>
              <a:rPr lang="en-US" altLang="en-US" sz="2300" i="0" dirty="0"/>
              <a:t>non-serious physical harm </a:t>
            </a:r>
          </a:p>
          <a:p>
            <a:pPr lvl="1"/>
            <a:r>
              <a:rPr lang="en-US" altLang="en-US" sz="2300" i="0" dirty="0"/>
              <a:t>unreasonable force </a:t>
            </a:r>
          </a:p>
          <a:p>
            <a:pPr lvl="1"/>
            <a:r>
              <a:rPr lang="en-US" altLang="en-US" sz="2300" i="0" dirty="0"/>
              <a:t>emotional harm </a:t>
            </a:r>
          </a:p>
          <a:p>
            <a:pPr lvl="1"/>
            <a:r>
              <a:rPr lang="en-US" altLang="en-US" sz="2300" i="0" dirty="0"/>
              <a:t>assuming incompetence, that results in substantial harm</a:t>
            </a:r>
          </a:p>
          <a:p>
            <a:pPr lvl="1"/>
            <a:r>
              <a:rPr lang="en-US" altLang="en-US" sz="2300" i="0" dirty="0"/>
              <a:t>Exploitation</a:t>
            </a:r>
          </a:p>
          <a:p>
            <a:pPr lvl="1"/>
            <a:endParaRPr lang="en-US" altLang="en-US" sz="2300" dirty="0"/>
          </a:p>
          <a:p>
            <a:r>
              <a:rPr lang="en-US" altLang="en-US" sz="3600" b="1" dirty="0"/>
              <a:t>Abuse class III </a:t>
            </a:r>
          </a:p>
          <a:p>
            <a:pPr>
              <a:buNone/>
            </a:pPr>
            <a:r>
              <a:rPr lang="en-US" altLang="en-US" sz="2300" dirty="0"/>
              <a:t>	verbal or other means of communication used to:</a:t>
            </a:r>
          </a:p>
          <a:p>
            <a:pPr lvl="3"/>
            <a:r>
              <a:rPr lang="en-US" altLang="en-US" sz="2300" i="0" dirty="0"/>
              <a:t>degrade</a:t>
            </a:r>
          </a:p>
          <a:p>
            <a:pPr lvl="3"/>
            <a:r>
              <a:rPr lang="en-US" altLang="en-US" sz="2300" i="0" dirty="0"/>
              <a:t>threaten </a:t>
            </a:r>
          </a:p>
          <a:p>
            <a:pPr lvl="3"/>
            <a:r>
              <a:rPr lang="en-US" altLang="en-US" sz="2300" i="0" dirty="0"/>
              <a:t>sexually harass </a:t>
            </a:r>
          </a:p>
          <a:p>
            <a:pPr lvl="1"/>
            <a:endParaRPr lang="en-US" sz="600" dirty="0"/>
          </a:p>
        </p:txBody>
      </p:sp>
      <p:sp>
        <p:nvSpPr>
          <p:cNvPr id="6" name="TextBox 5">
            <a:extLst>
              <a:ext uri="{FF2B5EF4-FFF2-40B4-BE49-F238E27FC236}">
                <a16:creationId xmlns:a16="http://schemas.microsoft.com/office/drawing/2014/main" id="{F36FF502-A444-40C2-BD4C-EEC6DC21A454}"/>
              </a:ext>
            </a:extLst>
          </p:cNvPr>
          <p:cNvSpPr txBox="1"/>
          <p:nvPr/>
        </p:nvSpPr>
        <p:spPr>
          <a:xfrm>
            <a:off x="7112798" y="550507"/>
            <a:ext cx="5075853" cy="584775"/>
          </a:xfrm>
          <a:prstGeom prst="rect">
            <a:avLst/>
          </a:prstGeom>
          <a:noFill/>
        </p:spPr>
        <p:txBody>
          <a:bodyPr wrap="square" rtlCol="0">
            <a:spAutoFit/>
          </a:bodyPr>
          <a:lstStyle/>
          <a:p>
            <a:r>
              <a:rPr lang="en-US" sz="3200" dirty="0">
                <a:solidFill>
                  <a:schemeClr val="accent6">
                    <a:lumMod val="50000"/>
                  </a:schemeClr>
                </a:solidFill>
              </a:rPr>
              <a:t>Abuse: Non-Accidental Act</a:t>
            </a:r>
          </a:p>
        </p:txBody>
      </p:sp>
    </p:spTree>
    <p:extLst>
      <p:ext uri="{BB962C8B-B14F-4D97-AF65-F5344CB8AC3E}">
        <p14:creationId xmlns:p14="http://schemas.microsoft.com/office/powerpoint/2010/main" val="285614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CE14C-8140-4F09-BDE6-BD1ADE95CEB8}"/>
              </a:ext>
            </a:extLst>
          </p:cNvPr>
          <p:cNvPicPr>
            <a:picLocks noChangeAspect="1"/>
          </p:cNvPicPr>
          <p:nvPr/>
        </p:nvPicPr>
        <p:blipFill rotWithShape="1">
          <a:blip r:embed="rId2">
            <a:alphaModFix amt="13000"/>
          </a:blip>
          <a:srcRect t="1690" r="1" b="17061"/>
          <a:stretch/>
        </p:blipFill>
        <p:spPr>
          <a:xfrm>
            <a:off x="0" y="10"/>
            <a:ext cx="12188652" cy="6857990"/>
          </a:xfrm>
          <a:prstGeom prst="rect">
            <a:avLst/>
          </a:prstGeom>
        </p:spPr>
      </p:pic>
      <p:sp>
        <p:nvSpPr>
          <p:cNvPr id="3" name="Content Placeholder 2">
            <a:extLst>
              <a:ext uri="{FF2B5EF4-FFF2-40B4-BE49-F238E27FC236}">
                <a16:creationId xmlns:a16="http://schemas.microsoft.com/office/drawing/2014/main" id="{8B57D362-CA5D-4724-B8C5-E98E9FD868E1}"/>
              </a:ext>
            </a:extLst>
          </p:cNvPr>
          <p:cNvSpPr>
            <a:spLocks noGrp="1"/>
          </p:cNvSpPr>
          <p:nvPr>
            <p:ph idx="1"/>
          </p:nvPr>
        </p:nvSpPr>
        <p:spPr>
          <a:xfrm>
            <a:off x="1063691" y="401215"/>
            <a:ext cx="10562252" cy="6158205"/>
          </a:xfrm>
        </p:spPr>
        <p:txBody>
          <a:bodyPr>
            <a:normAutofit/>
          </a:bodyPr>
          <a:lstStyle/>
          <a:p>
            <a:pPr>
              <a:spcBef>
                <a:spcPct val="0"/>
              </a:spcBef>
              <a:buNone/>
            </a:pPr>
            <a:r>
              <a:rPr lang="en-US" altLang="en-US" sz="2400" b="1" dirty="0">
                <a:solidFill>
                  <a:srgbClr val="007E3A"/>
                </a:solidFill>
                <a:latin typeface="Arial" panose="020B0604020202020204" pitchFamily="34" charset="0"/>
              </a:rPr>
              <a:t>Neglect class I</a:t>
            </a:r>
            <a:endParaRPr lang="en-US" altLang="en-US" sz="2400" dirty="0">
              <a:solidFill>
                <a:srgbClr val="007E3A"/>
              </a:solidFill>
              <a:latin typeface="Arial" panose="020B0604020202020204" pitchFamily="34" charset="0"/>
            </a:endParaRPr>
          </a:p>
          <a:p>
            <a:pPr lvl="1">
              <a:spcBef>
                <a:spcPct val="0"/>
              </a:spcBef>
              <a:buFontTx/>
              <a:buChar char="•"/>
            </a:pPr>
            <a:r>
              <a:rPr lang="en-US" altLang="en-US" sz="2400" i="0" dirty="0">
                <a:solidFill>
                  <a:schemeClr val="tx1"/>
                </a:solidFill>
                <a:latin typeface="Arial" panose="020B0604020202020204" pitchFamily="34" charset="0"/>
              </a:rPr>
              <a:t>serious physical harm			</a:t>
            </a:r>
            <a:r>
              <a:rPr lang="en-US" altLang="en-US" sz="3200" i="0" dirty="0">
                <a:solidFill>
                  <a:schemeClr val="accent6">
                    <a:lumMod val="50000"/>
                  </a:schemeClr>
                </a:solidFill>
                <a:latin typeface="Arial" panose="020B0604020202020204" pitchFamily="34" charset="0"/>
              </a:rPr>
              <a:t>Neglect: Noncompliance</a:t>
            </a:r>
            <a:endParaRPr lang="en-US" altLang="en-US" sz="2800" i="0" dirty="0">
              <a:solidFill>
                <a:schemeClr val="accent6">
                  <a:lumMod val="50000"/>
                </a:schemeClr>
              </a:solidFill>
              <a:latin typeface="Arial" panose="020B0604020202020204" pitchFamily="34" charset="0"/>
            </a:endParaRPr>
          </a:p>
          <a:p>
            <a:pPr lvl="1">
              <a:spcBef>
                <a:spcPct val="0"/>
              </a:spcBef>
              <a:buFontTx/>
              <a:buChar char="•"/>
            </a:pPr>
            <a:r>
              <a:rPr lang="en-US" altLang="en-US" sz="2400" i="0" dirty="0">
                <a:solidFill>
                  <a:schemeClr val="tx1"/>
                </a:solidFill>
                <a:latin typeface="Arial" panose="020B0604020202020204" pitchFamily="34" charset="0"/>
              </a:rPr>
              <a:t>sexual abuse</a:t>
            </a:r>
          </a:p>
          <a:p>
            <a:pPr lvl="1">
              <a:spcBef>
                <a:spcPct val="0"/>
              </a:spcBef>
              <a:buFontTx/>
              <a:buChar char="•"/>
            </a:pPr>
            <a:r>
              <a:rPr lang="en-US" altLang="en-US" sz="2400" i="0" dirty="0">
                <a:solidFill>
                  <a:schemeClr val="tx1"/>
                </a:solidFill>
                <a:latin typeface="Arial" panose="020B0604020202020204" pitchFamily="34" charset="0"/>
              </a:rPr>
              <a:t>the failure to report abuse or neglect I</a:t>
            </a:r>
          </a:p>
          <a:p>
            <a:pPr lvl="1">
              <a:spcBef>
                <a:spcPct val="0"/>
              </a:spcBef>
              <a:buFontTx/>
              <a:buChar char="•"/>
            </a:pPr>
            <a:endParaRPr lang="en-US" altLang="en-US" sz="2400" dirty="0">
              <a:solidFill>
                <a:schemeClr val="tx1"/>
              </a:solidFill>
              <a:latin typeface="Arial" panose="020B0604020202020204" pitchFamily="34" charset="0"/>
            </a:endParaRPr>
          </a:p>
          <a:p>
            <a:pPr>
              <a:spcBef>
                <a:spcPct val="0"/>
              </a:spcBef>
              <a:buNone/>
            </a:pPr>
            <a:r>
              <a:rPr lang="en-US" altLang="en-US" sz="2400" b="1" dirty="0">
                <a:solidFill>
                  <a:srgbClr val="007E3A"/>
                </a:solidFill>
                <a:latin typeface="Arial" panose="020B0604020202020204" pitchFamily="34" charset="0"/>
              </a:rPr>
              <a:t>Neglect class II</a:t>
            </a:r>
            <a:endParaRPr lang="en-US" altLang="en-US" sz="2400" b="1" dirty="0">
              <a:latin typeface="Arial" panose="020B0604020202020204" pitchFamily="34" charset="0"/>
            </a:endParaRPr>
          </a:p>
          <a:p>
            <a:pPr lvl="1">
              <a:spcBef>
                <a:spcPct val="0"/>
              </a:spcBef>
              <a:buFontTx/>
              <a:buChar char="•"/>
            </a:pPr>
            <a:r>
              <a:rPr lang="en-US" altLang="en-US" sz="2400" i="0" dirty="0">
                <a:solidFill>
                  <a:schemeClr val="tx1"/>
                </a:solidFill>
                <a:latin typeface="Arial" panose="020B0604020202020204" pitchFamily="34" charset="0"/>
              </a:rPr>
              <a:t>non-serious physical harm</a:t>
            </a:r>
          </a:p>
          <a:p>
            <a:pPr lvl="1">
              <a:spcBef>
                <a:spcPct val="0"/>
              </a:spcBef>
              <a:buFontTx/>
              <a:buChar char="•"/>
            </a:pPr>
            <a:r>
              <a:rPr lang="en-US" altLang="en-US" sz="2400" i="0" dirty="0">
                <a:solidFill>
                  <a:schemeClr val="tx1"/>
                </a:solidFill>
                <a:latin typeface="Arial" panose="020B0604020202020204" pitchFamily="34" charset="0"/>
              </a:rPr>
              <a:t>emotional harm</a:t>
            </a:r>
          </a:p>
          <a:p>
            <a:pPr lvl="1">
              <a:spcBef>
                <a:spcPct val="0"/>
              </a:spcBef>
              <a:buFontTx/>
              <a:buChar char="•"/>
            </a:pPr>
            <a:r>
              <a:rPr lang="en-US" altLang="en-US" sz="2400" i="0" dirty="0">
                <a:solidFill>
                  <a:schemeClr val="tx1"/>
                </a:solidFill>
                <a:latin typeface="Arial" panose="020B0604020202020204" pitchFamily="34" charset="0"/>
              </a:rPr>
              <a:t>the failure to report abuse or neglect II </a:t>
            </a:r>
          </a:p>
          <a:p>
            <a:pPr lvl="1">
              <a:spcBef>
                <a:spcPct val="0"/>
              </a:spcBef>
              <a:buFontTx/>
              <a:buChar char="•"/>
            </a:pPr>
            <a:endParaRPr lang="en-US" altLang="en-US" sz="2400" i="0" dirty="0">
              <a:solidFill>
                <a:schemeClr val="tx1"/>
              </a:solidFill>
              <a:latin typeface="Arial" panose="020B0604020202020204" pitchFamily="34" charset="0"/>
            </a:endParaRPr>
          </a:p>
          <a:p>
            <a:pPr>
              <a:buNone/>
            </a:pPr>
            <a:r>
              <a:rPr lang="en-US" altLang="en-US" sz="2400" dirty="0">
                <a:solidFill>
                  <a:srgbClr val="007E3A"/>
                </a:solidFill>
                <a:latin typeface="Arial" panose="020B0604020202020204" pitchFamily="34" charset="0"/>
                <a:cs typeface="Arial" panose="020B0604020202020204" pitchFamily="34" charset="0"/>
              </a:rPr>
              <a:t>Neglect class III</a:t>
            </a:r>
          </a:p>
          <a:p>
            <a:pPr lvl="1"/>
            <a:r>
              <a:rPr lang="en-US" altLang="en-US" sz="2400" i="0" dirty="0">
                <a:solidFill>
                  <a:schemeClr val="tx1"/>
                </a:solidFill>
                <a:latin typeface="Arial" panose="020B0604020202020204" pitchFamily="34" charset="0"/>
                <a:cs typeface="Arial" panose="020B0604020202020204" pitchFamily="34" charset="0"/>
              </a:rPr>
              <a:t>placed or </a:t>
            </a:r>
            <a:r>
              <a:rPr lang="en-US" altLang="en-US" sz="2400" i="0" dirty="0">
                <a:solidFill>
                  <a:srgbClr val="C00000"/>
                </a:solidFill>
                <a:latin typeface="Arial" panose="020B0604020202020204" pitchFamily="34" charset="0"/>
                <a:cs typeface="Arial" panose="020B0604020202020204" pitchFamily="34" charset="0"/>
              </a:rPr>
              <a:t>could have placed </a:t>
            </a:r>
            <a:r>
              <a:rPr lang="en-US" altLang="en-US" sz="2400" i="0" dirty="0">
                <a:solidFill>
                  <a:schemeClr val="tx1"/>
                </a:solidFill>
                <a:latin typeface="Arial" panose="020B0604020202020204" pitchFamily="34" charset="0"/>
                <a:cs typeface="Arial" panose="020B0604020202020204" pitchFamily="34" charset="0"/>
              </a:rPr>
              <a:t>a recipient at risk of physical harm</a:t>
            </a:r>
          </a:p>
          <a:p>
            <a:pPr lvl="1"/>
            <a:r>
              <a:rPr lang="en-US" altLang="en-US" sz="2400" i="0" dirty="0">
                <a:solidFill>
                  <a:schemeClr val="tx1"/>
                </a:solidFill>
                <a:latin typeface="Arial" panose="020B0604020202020204" pitchFamily="34" charset="0"/>
                <a:cs typeface="Arial" panose="020B0604020202020204" pitchFamily="34" charset="0"/>
              </a:rPr>
              <a:t>sexual abuse</a:t>
            </a:r>
          </a:p>
          <a:p>
            <a:pPr lvl="1"/>
            <a:r>
              <a:rPr lang="en-US" altLang="en-US" sz="2400" i="0" dirty="0">
                <a:solidFill>
                  <a:schemeClr val="tx1"/>
                </a:solidFill>
                <a:latin typeface="Arial" panose="020B0604020202020204" pitchFamily="34" charset="0"/>
                <a:cs typeface="Arial" panose="020B0604020202020204" pitchFamily="34" charset="0"/>
              </a:rPr>
              <a:t>the failure to report abuse or neglect III</a:t>
            </a:r>
          </a:p>
          <a:p>
            <a:pPr lvl="1">
              <a:spcBef>
                <a:spcPct val="0"/>
              </a:spcBef>
              <a:buFontTx/>
              <a:buChar char="•"/>
            </a:pPr>
            <a:endParaRPr lang="en-US" altLang="en-US" sz="2400" i="0" dirty="0">
              <a:solidFill>
                <a:schemeClr val="tx1"/>
              </a:solidFill>
              <a:latin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14274E50-5460-4122-BB0A-957EF8812EBF}"/>
              </a:ext>
            </a:extLst>
          </p:cNvPr>
          <p:cNvSpPr txBox="1"/>
          <p:nvPr/>
        </p:nvSpPr>
        <p:spPr>
          <a:xfrm>
            <a:off x="7941426" y="1136073"/>
            <a:ext cx="3264131" cy="1477328"/>
          </a:xfrm>
          <a:prstGeom prst="rect">
            <a:avLst/>
          </a:prstGeom>
          <a:noFill/>
        </p:spPr>
        <p:txBody>
          <a:bodyPr wrap="square" rtlCol="0">
            <a:spAutoFit/>
          </a:bodyPr>
          <a:lstStyle/>
          <a:p>
            <a:r>
              <a:rPr lang="en-US" sz="1800" b="1" i="0" strike="noStrike" baseline="0" dirty="0"/>
              <a:t>standard of care or treatment </a:t>
            </a:r>
            <a:r>
              <a:rPr lang="en-US" sz="1800" b="1" i="0" u="none" strike="noStrike" baseline="0" dirty="0"/>
              <a:t>required by law and/or rules, policies, guidelines, written directives, procedures, or individual plan of service</a:t>
            </a:r>
            <a:endParaRPr lang="en-US" b="1" dirty="0"/>
          </a:p>
        </p:txBody>
      </p:sp>
    </p:spTree>
    <p:extLst>
      <p:ext uri="{BB962C8B-B14F-4D97-AF65-F5344CB8AC3E}">
        <p14:creationId xmlns:p14="http://schemas.microsoft.com/office/powerpoint/2010/main" val="97234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What to do if a Recipient is Abused or Neglected</a:t>
            </a:r>
          </a:p>
        </p:txBody>
      </p:sp>
      <p:sp>
        <p:nvSpPr>
          <p:cNvPr id="2" name="Content Placeholder 2">
            <a:extLst>
              <a:ext uri="{FF2B5EF4-FFF2-40B4-BE49-F238E27FC236}">
                <a16:creationId xmlns:a16="http://schemas.microsoft.com/office/drawing/2014/main" id="{7814DA60-0663-EA36-C30B-B7C966171FF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Take immediate action! </a:t>
            </a:r>
          </a:p>
          <a:p>
            <a:pPr lvl="1"/>
            <a:r>
              <a:rPr lang="en-US" b="1" dirty="0"/>
              <a:t>Protect</a:t>
            </a:r>
          </a:p>
          <a:p>
            <a:pPr lvl="1"/>
            <a:r>
              <a:rPr lang="en-US" b="1" dirty="0"/>
              <a:t>Comfort</a:t>
            </a:r>
          </a:p>
          <a:p>
            <a:pPr lvl="1"/>
            <a:r>
              <a:rPr lang="en-US" b="1" dirty="0"/>
              <a:t>Get necessary treatment</a:t>
            </a:r>
          </a:p>
          <a:p>
            <a:pPr lvl="1"/>
            <a:endParaRPr lang="en-US" dirty="0"/>
          </a:p>
          <a:p>
            <a:pPr marL="457200" lvl="1" indent="0">
              <a:buFont typeface="Arial" panose="020B0604020202020204" pitchFamily="34" charset="0"/>
              <a:buNone/>
            </a:pPr>
            <a:r>
              <a:rPr lang="en-US" dirty="0"/>
              <a:t>A person employed to provide Mental Health Services, who suspects or has reasonable cause to believe a child, or a vulnerable adult has been abused, neglected, exploited shall make immediately, by telephone or otherwise, an oral report to the Michigan Department of Health and Human Services.</a:t>
            </a:r>
          </a:p>
        </p:txBody>
      </p:sp>
      <p:pic>
        <p:nvPicPr>
          <p:cNvPr id="4" name="Picture 3" descr="See the source image">
            <a:extLst>
              <a:ext uri="{FF2B5EF4-FFF2-40B4-BE49-F238E27FC236}">
                <a16:creationId xmlns:a16="http://schemas.microsoft.com/office/drawing/2014/main" id="{3872EEB1-0F7A-8601-6A9F-0341704FFF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97292" y="1006414"/>
            <a:ext cx="2844805" cy="2576423"/>
          </a:xfrm>
          <a:prstGeom prst="rect">
            <a:avLst/>
          </a:prstGeom>
          <a:noFill/>
          <a:ln>
            <a:noFill/>
          </a:ln>
        </p:spPr>
      </p:pic>
    </p:spTree>
    <p:extLst>
      <p:ext uri="{BB962C8B-B14F-4D97-AF65-F5344CB8AC3E}">
        <p14:creationId xmlns:p14="http://schemas.microsoft.com/office/powerpoint/2010/main" val="2934185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Friendly advice from the ORR</a:t>
            </a:r>
          </a:p>
        </p:txBody>
      </p:sp>
      <p:sp>
        <p:nvSpPr>
          <p:cNvPr id="2" name="Content Placeholder 2">
            <a:extLst>
              <a:ext uri="{FF2B5EF4-FFF2-40B4-BE49-F238E27FC236}">
                <a16:creationId xmlns:a16="http://schemas.microsoft.com/office/drawing/2014/main" id="{C7A176FC-AC46-A455-DE39-163542170357}"/>
              </a:ext>
            </a:extLst>
          </p:cNvPr>
          <p:cNvSpPr txBox="1">
            <a:spLocks/>
          </p:cNvSpPr>
          <p:nvPr/>
        </p:nvSpPr>
        <p:spPr>
          <a:xfrm>
            <a:off x="838200" y="1825625"/>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You are responsible for knowing and following all written guidelines!</a:t>
            </a:r>
          </a:p>
          <a:p>
            <a:pPr marL="0" indent="0">
              <a:buFont typeface="Arial" panose="020B0604020202020204" pitchFamily="34" charset="0"/>
              <a:buNone/>
            </a:pPr>
            <a:r>
              <a:rPr lang="en-US"/>
              <a:t>	A few common examples include:</a:t>
            </a:r>
          </a:p>
          <a:p>
            <a:pPr marL="0" indent="0">
              <a:buFont typeface="Arial" panose="020B0604020202020204" pitchFamily="34" charset="0"/>
              <a:buNone/>
            </a:pPr>
            <a:r>
              <a:rPr lang="en-US"/>
              <a:t>		Individual Plans of Service</a:t>
            </a:r>
          </a:p>
          <a:p>
            <a:pPr marL="0" indent="0">
              <a:buFont typeface="Arial" panose="020B0604020202020204" pitchFamily="34" charset="0"/>
              <a:buNone/>
            </a:pPr>
            <a:r>
              <a:rPr lang="en-US"/>
              <a:t>		Behavior Treatment Plans</a:t>
            </a:r>
          </a:p>
          <a:p>
            <a:pPr marL="0" indent="0">
              <a:buFont typeface="Arial" panose="020B0604020202020204" pitchFamily="34" charset="0"/>
              <a:buNone/>
            </a:pPr>
            <a:r>
              <a:rPr lang="en-US"/>
              <a:t>		Health Care Plans</a:t>
            </a:r>
          </a:p>
          <a:p>
            <a:pPr marL="0" indent="0">
              <a:buFont typeface="Arial" panose="020B0604020202020204" pitchFamily="34" charset="0"/>
              <a:buNone/>
            </a:pPr>
            <a:r>
              <a:rPr lang="en-US"/>
              <a:t>		Physical Therapy </a:t>
            </a:r>
            <a:r>
              <a:rPr lang="en-US" i="1"/>
              <a:t>(PT) Plans</a:t>
            </a:r>
          </a:p>
          <a:p>
            <a:pPr marL="0" indent="0">
              <a:buFont typeface="Arial" panose="020B0604020202020204" pitchFamily="34" charset="0"/>
              <a:buNone/>
            </a:pPr>
            <a:r>
              <a:rPr lang="en-US" i="1"/>
              <a:t>		</a:t>
            </a:r>
            <a:r>
              <a:rPr lang="en-US"/>
              <a:t>Agency Policies and Procedures</a:t>
            </a:r>
          </a:p>
          <a:p>
            <a:pPr marL="0" indent="0">
              <a:buFont typeface="Arial" panose="020B0604020202020204" pitchFamily="34" charset="0"/>
              <a:buNone/>
            </a:pPr>
            <a:r>
              <a:rPr lang="en-US"/>
              <a:t>		Non-Violent Crisis Interventions</a:t>
            </a:r>
          </a:p>
          <a:p>
            <a:pPr marL="0" indent="0">
              <a:buFont typeface="Arial" panose="020B0604020202020204" pitchFamily="34" charset="0"/>
              <a:buNone/>
            </a:pPr>
            <a:r>
              <a:rPr lang="en-US"/>
              <a:t>		Guardianships, and understanding the differences</a:t>
            </a:r>
          </a:p>
          <a:p>
            <a:pPr marL="0" indent="0">
              <a:buFont typeface="Arial" panose="020B0604020202020204" pitchFamily="34" charset="0"/>
              <a:buNone/>
            </a:pPr>
            <a:r>
              <a:rPr lang="en-US"/>
              <a:t>		Any/All Chart documents </a:t>
            </a:r>
            <a:endParaRPr lang="en-US" dirty="0"/>
          </a:p>
        </p:txBody>
      </p:sp>
    </p:spTree>
    <p:extLst>
      <p:ext uri="{BB962C8B-B14F-4D97-AF65-F5344CB8AC3E}">
        <p14:creationId xmlns:p14="http://schemas.microsoft.com/office/powerpoint/2010/main" val="2749160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6BA93-595B-A664-3B0E-6DD5F4C54E33}"/>
              </a:ext>
            </a:extLst>
          </p:cNvPr>
          <p:cNvSpPr>
            <a:spLocks noGrp="1"/>
          </p:cNvSpPr>
          <p:nvPr>
            <p:ph type="title"/>
          </p:nvPr>
        </p:nvSpPr>
        <p:spPr/>
        <p:txBody>
          <a:bodyPr>
            <a:normAutofit fontScale="90000"/>
          </a:bodyPr>
          <a:lstStyle/>
          <a:p>
            <a:r>
              <a:rPr lang="en-US" dirty="0"/>
              <a:t>Your NCCMH Office of Recipient Rights</a:t>
            </a:r>
          </a:p>
        </p:txBody>
      </p:sp>
      <p:sp>
        <p:nvSpPr>
          <p:cNvPr id="5" name="Text Placeholder 4">
            <a:extLst>
              <a:ext uri="{FF2B5EF4-FFF2-40B4-BE49-F238E27FC236}">
                <a16:creationId xmlns:a16="http://schemas.microsoft.com/office/drawing/2014/main" id="{05062ED8-DEC7-F529-9BCC-D4378FD3FDED}"/>
              </a:ext>
            </a:extLst>
          </p:cNvPr>
          <p:cNvSpPr>
            <a:spLocks noGrp="1"/>
          </p:cNvSpPr>
          <p:nvPr>
            <p:ph type="body" sz="quarter" idx="13"/>
          </p:nvPr>
        </p:nvSpPr>
        <p:spPr/>
        <p:txBody>
          <a:bodyPr>
            <a:noAutofit/>
          </a:bodyPr>
          <a:lstStyle/>
          <a:p>
            <a:r>
              <a:rPr lang="en-US" sz="2900" dirty="0"/>
              <a:t>Michael Wolf, Director</a:t>
            </a:r>
          </a:p>
          <a:p>
            <a:r>
              <a:rPr lang="en-US" sz="2900" dirty="0"/>
              <a:t>231-439-1268, Mwolf@norcocmh.org</a:t>
            </a:r>
          </a:p>
        </p:txBody>
      </p:sp>
      <p:sp>
        <p:nvSpPr>
          <p:cNvPr id="7" name="Text Placeholder 6">
            <a:extLst>
              <a:ext uri="{FF2B5EF4-FFF2-40B4-BE49-F238E27FC236}">
                <a16:creationId xmlns:a16="http://schemas.microsoft.com/office/drawing/2014/main" id="{B5394DF8-B6AA-E2DA-851D-DF61CFE9C394}"/>
              </a:ext>
            </a:extLst>
          </p:cNvPr>
          <p:cNvSpPr>
            <a:spLocks noGrp="1"/>
          </p:cNvSpPr>
          <p:nvPr>
            <p:ph type="body" sz="quarter" idx="14"/>
          </p:nvPr>
        </p:nvSpPr>
        <p:spPr>
          <a:xfrm>
            <a:off x="5029200" y="2778944"/>
            <a:ext cx="6992097" cy="914400"/>
          </a:xfrm>
        </p:spPr>
        <p:txBody>
          <a:bodyPr>
            <a:normAutofit fontScale="47500" lnSpcReduction="20000"/>
          </a:bodyPr>
          <a:lstStyle/>
          <a:p>
            <a:r>
              <a:rPr lang="en-US" dirty="0"/>
              <a:t>Brandy Marvin, ORR Specialist</a:t>
            </a:r>
          </a:p>
          <a:p>
            <a:r>
              <a:rPr lang="en-US" dirty="0"/>
              <a:t>231-439-1227, </a:t>
            </a:r>
            <a:r>
              <a:rPr lang="en-US" dirty="0">
                <a:hlinkClick r:id="rId2"/>
              </a:rPr>
              <a:t>bmarvin@norcocmh.org</a:t>
            </a:r>
            <a:endParaRPr lang="en-US" dirty="0"/>
          </a:p>
          <a:p>
            <a:endParaRPr lang="en-US" dirty="0"/>
          </a:p>
        </p:txBody>
      </p:sp>
      <p:sp>
        <p:nvSpPr>
          <p:cNvPr id="12" name="Text Placeholder 11">
            <a:extLst>
              <a:ext uri="{FF2B5EF4-FFF2-40B4-BE49-F238E27FC236}">
                <a16:creationId xmlns:a16="http://schemas.microsoft.com/office/drawing/2014/main" id="{D6B397FB-E908-6DE4-5D31-E613B9DE5CFD}"/>
              </a:ext>
            </a:extLst>
          </p:cNvPr>
          <p:cNvSpPr>
            <a:spLocks noGrp="1"/>
          </p:cNvSpPr>
          <p:nvPr>
            <p:ph type="body" sz="quarter" idx="15"/>
          </p:nvPr>
        </p:nvSpPr>
        <p:spPr/>
        <p:txBody>
          <a:bodyPr>
            <a:normAutofit fontScale="47500" lnSpcReduction="20000"/>
          </a:bodyPr>
          <a:lstStyle/>
          <a:p>
            <a:r>
              <a:rPr lang="en-US" dirty="0"/>
              <a:t>Laurie Griffee, ORR Specialist</a:t>
            </a:r>
          </a:p>
          <a:p>
            <a:r>
              <a:rPr lang="en-US" dirty="0"/>
              <a:t>231-439-1271, </a:t>
            </a:r>
            <a:r>
              <a:rPr lang="en-US" dirty="0">
                <a:hlinkClick r:id="rId3"/>
              </a:rPr>
              <a:t>lgriffee@norcocmh.org</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2295870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4C43-1B64-395F-0F4D-8F5B93B0DC3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E5A676E-1071-EF90-75D6-F33E3264235F}"/>
              </a:ext>
            </a:extLst>
          </p:cNvPr>
          <p:cNvSpPr>
            <a:spLocks noGrp="1"/>
          </p:cNvSpPr>
          <p:nvPr>
            <p:ph type="body" sz="quarter" idx="13"/>
          </p:nvPr>
        </p:nvSpPr>
        <p:spPr/>
        <p:txBody>
          <a:bodyPr>
            <a:normAutofit fontScale="55000" lnSpcReduction="20000"/>
          </a:bodyPr>
          <a:lstStyle/>
          <a:p>
            <a:r>
              <a:rPr lang="en-US" dirty="0"/>
              <a:t>Please fill out and submit Training Form to:</a:t>
            </a:r>
          </a:p>
        </p:txBody>
      </p:sp>
      <p:sp>
        <p:nvSpPr>
          <p:cNvPr id="4" name="Text Placeholder 3">
            <a:extLst>
              <a:ext uri="{FF2B5EF4-FFF2-40B4-BE49-F238E27FC236}">
                <a16:creationId xmlns:a16="http://schemas.microsoft.com/office/drawing/2014/main" id="{E5BD5528-1771-5E85-10DA-F64ECBB040CA}"/>
              </a:ext>
            </a:extLst>
          </p:cNvPr>
          <p:cNvSpPr>
            <a:spLocks noGrp="1"/>
          </p:cNvSpPr>
          <p:nvPr>
            <p:ph type="body" sz="quarter" idx="14"/>
          </p:nvPr>
        </p:nvSpPr>
        <p:spPr/>
        <p:txBody>
          <a:bodyPr>
            <a:normAutofit fontScale="77500" lnSpcReduction="20000"/>
          </a:bodyPr>
          <a:lstStyle/>
          <a:p>
            <a:r>
              <a:rPr lang="en-US" dirty="0"/>
              <a:t>acordova@norcocmh.org</a:t>
            </a:r>
          </a:p>
        </p:txBody>
      </p:sp>
      <p:sp>
        <p:nvSpPr>
          <p:cNvPr id="5" name="Text Placeholder 4">
            <a:extLst>
              <a:ext uri="{FF2B5EF4-FFF2-40B4-BE49-F238E27FC236}">
                <a16:creationId xmlns:a16="http://schemas.microsoft.com/office/drawing/2014/main" id="{59199922-B53A-6A29-E60D-DBA1E6B60B03}"/>
              </a:ext>
            </a:extLst>
          </p:cNvPr>
          <p:cNvSpPr>
            <a:spLocks noGrp="1"/>
          </p:cNvSpPr>
          <p:nvPr>
            <p:ph type="body" sz="quarter" idx="15"/>
          </p:nvPr>
        </p:nvSpPr>
        <p:spPr/>
        <p:txBody>
          <a:bodyPr>
            <a:normAutofit fontScale="55000" lnSpcReduction="20000"/>
          </a:bodyPr>
          <a:lstStyle/>
          <a:p>
            <a:r>
              <a:rPr lang="en-US" dirty="0"/>
              <a:t>Without this form filled </a:t>
            </a:r>
            <a:r>
              <a:rPr lang="en-US"/>
              <a:t>out properly, </a:t>
            </a:r>
            <a:r>
              <a:rPr lang="en-US" dirty="0"/>
              <a:t>training will NOT  be tracked.</a:t>
            </a:r>
          </a:p>
        </p:txBody>
      </p:sp>
    </p:spTree>
    <p:extLst>
      <p:ext uri="{BB962C8B-B14F-4D97-AF65-F5344CB8AC3E}">
        <p14:creationId xmlns:p14="http://schemas.microsoft.com/office/powerpoint/2010/main" val="250254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FF5EC1-705F-527C-363D-156420768766}"/>
              </a:ext>
            </a:extLst>
          </p:cNvPr>
          <p:cNvSpPr>
            <a:spLocks noGrp="1"/>
          </p:cNvSpPr>
          <p:nvPr>
            <p:ph type="body" sz="quarter" idx="13"/>
          </p:nvPr>
        </p:nvSpPr>
        <p:spPr/>
        <p:txBody>
          <a:bodyPr/>
          <a:lstStyle/>
          <a:p>
            <a:r>
              <a:rPr lang="en-US" dirty="0"/>
              <a:t>Serves 6 counties</a:t>
            </a:r>
          </a:p>
          <a:p>
            <a:endParaRPr lang="en-US" dirty="0"/>
          </a:p>
          <a:p>
            <a:r>
              <a:rPr lang="en-US" dirty="0"/>
              <a:t>Numerous “out of catchment” </a:t>
            </a:r>
          </a:p>
          <a:p>
            <a:pPr lvl="1"/>
            <a:endParaRPr lang="en-US" dirty="0"/>
          </a:p>
          <a:p>
            <a:r>
              <a:rPr lang="en-US" dirty="0"/>
              <a:t>4,000+ recipients served by NCCMH</a:t>
            </a:r>
          </a:p>
          <a:p>
            <a:pPr lvl="1"/>
            <a:endParaRPr lang="en-US" dirty="0"/>
          </a:p>
          <a:p>
            <a:endParaRPr lang="en-US" dirty="0"/>
          </a:p>
          <a:p>
            <a:pPr lvl="1"/>
            <a:endParaRPr lang="en-US" dirty="0"/>
          </a:p>
          <a:p>
            <a:endParaRPr lang="en-US" dirty="0"/>
          </a:p>
        </p:txBody>
      </p:sp>
      <p:sp>
        <p:nvSpPr>
          <p:cNvPr id="3" name="Rectangle 2">
            <a:extLst>
              <a:ext uri="{FF2B5EF4-FFF2-40B4-BE49-F238E27FC236}">
                <a16:creationId xmlns:a16="http://schemas.microsoft.com/office/drawing/2014/main" id="{56B3453C-21DE-AE13-390F-E225AB2C757A}"/>
              </a:ext>
            </a:extLst>
          </p:cNvPr>
          <p:cNvSpPr/>
          <p:nvPr/>
        </p:nvSpPr>
        <p:spPr>
          <a:xfrm>
            <a:off x="0" y="0"/>
            <a:ext cx="1150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0B823F-4946-AC71-9BA4-34ADB54DE31C}"/>
              </a:ext>
            </a:extLst>
          </p:cNvPr>
          <p:cNvSpPr>
            <a:spLocks noGrp="1"/>
          </p:cNvSpPr>
          <p:nvPr>
            <p:ph type="title"/>
          </p:nvPr>
        </p:nvSpPr>
        <p:spPr/>
        <p:txBody>
          <a:bodyPr>
            <a:normAutofit fontScale="90000"/>
          </a:bodyPr>
          <a:lstStyle/>
          <a:p>
            <a:r>
              <a:rPr lang="en-US" dirty="0"/>
              <a:t>NCCMH</a:t>
            </a:r>
          </a:p>
        </p:txBody>
      </p:sp>
      <p:pic>
        <p:nvPicPr>
          <p:cNvPr id="2" name="Picture 2" descr="Region 2 PIHP Map">
            <a:extLst>
              <a:ext uri="{FF2B5EF4-FFF2-40B4-BE49-F238E27FC236}">
                <a16:creationId xmlns:a16="http://schemas.microsoft.com/office/drawing/2014/main" id="{A3957480-9ECA-7C8B-3F0B-9187E59EAA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4149" y="1235676"/>
            <a:ext cx="5706001" cy="4967416"/>
          </a:xfrm>
          <a:prstGeom prst="rect">
            <a:avLst/>
          </a:prstGeom>
          <a:solidFill>
            <a:srgbClr val="FFFFFF"/>
          </a:solidFill>
        </p:spPr>
      </p:pic>
    </p:spTree>
    <p:extLst>
      <p:ext uri="{BB962C8B-B14F-4D97-AF65-F5344CB8AC3E}">
        <p14:creationId xmlns:p14="http://schemas.microsoft.com/office/powerpoint/2010/main" val="40828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Functions of the Office of Recipient Rights</a:t>
            </a:r>
          </a:p>
        </p:txBody>
      </p:sp>
      <p:graphicFrame>
        <p:nvGraphicFramePr>
          <p:cNvPr id="6" name="Content Placeholder 3">
            <a:extLst>
              <a:ext uri="{FF2B5EF4-FFF2-40B4-BE49-F238E27FC236}">
                <a16:creationId xmlns:a16="http://schemas.microsoft.com/office/drawing/2014/main" id="{DC6E7E8A-1F74-E2C3-F961-E1F6EEBB60B5}"/>
              </a:ext>
            </a:extLst>
          </p:cNvPr>
          <p:cNvGraphicFramePr>
            <a:graphicFrameLocks/>
          </p:cNvGraphicFramePr>
          <p:nvPr/>
        </p:nvGraphicFramePr>
        <p:xfrm>
          <a:off x="1123406" y="1129254"/>
          <a:ext cx="9620794" cy="517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4982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B2FF3-C643-329F-AF0A-8CB80D77CA4B}"/>
              </a:ext>
            </a:extLst>
          </p:cNvPr>
          <p:cNvSpPr/>
          <p:nvPr/>
        </p:nvSpPr>
        <p:spPr>
          <a:xfrm>
            <a:off x="0" y="0"/>
            <a:ext cx="115007" cy="6858000"/>
          </a:xfrm>
          <a:prstGeom prst="rect">
            <a:avLst/>
          </a:prstGeom>
          <a:solidFill>
            <a:srgbClr val="177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4C7A45F-BDC4-2D2B-D59B-736DC3E3C10D}"/>
              </a:ext>
            </a:extLst>
          </p:cNvPr>
          <p:cNvSpPr>
            <a:spLocks noGrp="1"/>
          </p:cNvSpPr>
          <p:nvPr>
            <p:ph type="body" sz="quarter" idx="15"/>
          </p:nvPr>
        </p:nvSpPr>
        <p:spPr/>
        <p:txBody>
          <a:bodyPr>
            <a:normAutofit fontScale="92500" lnSpcReduction="10000"/>
          </a:bodyPr>
          <a:lstStyle/>
          <a:p>
            <a:pPr marL="0" indent="0">
              <a:buNone/>
            </a:pPr>
            <a:r>
              <a:rPr lang="en-US" dirty="0"/>
              <a:t>Rights are…</a:t>
            </a:r>
          </a:p>
        </p:txBody>
      </p:sp>
      <p:sp>
        <p:nvSpPr>
          <p:cNvPr id="10" name="Text Placeholder 9">
            <a:extLst>
              <a:ext uri="{FF2B5EF4-FFF2-40B4-BE49-F238E27FC236}">
                <a16:creationId xmlns:a16="http://schemas.microsoft.com/office/drawing/2014/main" id="{CB31F65C-7B19-C6E6-E92C-BD57C306C777}"/>
              </a:ext>
            </a:extLst>
          </p:cNvPr>
          <p:cNvSpPr>
            <a:spLocks noGrp="1"/>
          </p:cNvSpPr>
          <p:nvPr>
            <p:ph type="body" sz="quarter" idx="14"/>
          </p:nvPr>
        </p:nvSpPr>
        <p:spPr/>
        <p:txBody>
          <a:bodyPr/>
          <a:lstStyle/>
          <a:p>
            <a:r>
              <a:rPr lang="en-US" dirty="0"/>
              <a:t>Something each person is entitled to have, to do, or receive from others (within the limits prescribed by law)</a:t>
            </a:r>
          </a:p>
          <a:p>
            <a:r>
              <a:rPr lang="en-US" dirty="0"/>
              <a:t>Entitlements that cannot be taken away</a:t>
            </a:r>
          </a:p>
          <a:p>
            <a:r>
              <a:rPr lang="en-US" dirty="0"/>
              <a:t>Guaranteed by law</a:t>
            </a:r>
          </a:p>
          <a:p>
            <a:r>
              <a:rPr lang="en-US" dirty="0"/>
              <a:t>Constitutional</a:t>
            </a:r>
          </a:p>
          <a:p>
            <a:r>
              <a:rPr lang="en-US" dirty="0"/>
              <a:t>Belong to every person</a:t>
            </a:r>
          </a:p>
        </p:txBody>
      </p:sp>
      <p:sp>
        <p:nvSpPr>
          <p:cNvPr id="18" name="Text Placeholder 17">
            <a:extLst>
              <a:ext uri="{FF2B5EF4-FFF2-40B4-BE49-F238E27FC236}">
                <a16:creationId xmlns:a16="http://schemas.microsoft.com/office/drawing/2014/main" id="{1F25F172-8E56-9D11-C0CA-86326480F288}"/>
              </a:ext>
            </a:extLst>
          </p:cNvPr>
          <p:cNvSpPr>
            <a:spLocks noGrp="1"/>
          </p:cNvSpPr>
          <p:nvPr>
            <p:ph type="body" sz="quarter" idx="13"/>
          </p:nvPr>
        </p:nvSpPr>
        <p:spPr/>
        <p:txBody>
          <a:bodyPr>
            <a:normAutofit lnSpcReduction="10000"/>
          </a:bodyPr>
          <a:lstStyle/>
          <a:p>
            <a:pPr marL="0" indent="0">
              <a:buNone/>
            </a:pPr>
            <a:r>
              <a:rPr lang="en-US" dirty="0"/>
              <a:t>What is a Right?</a:t>
            </a:r>
          </a:p>
        </p:txBody>
      </p:sp>
      <p:sp>
        <p:nvSpPr>
          <p:cNvPr id="20" name="Title 19">
            <a:extLst>
              <a:ext uri="{FF2B5EF4-FFF2-40B4-BE49-F238E27FC236}">
                <a16:creationId xmlns:a16="http://schemas.microsoft.com/office/drawing/2014/main" id="{11186D6E-77F2-F186-5C14-62FA86659BA6}"/>
              </a:ext>
            </a:extLst>
          </p:cNvPr>
          <p:cNvSpPr>
            <a:spLocks noGrp="1"/>
          </p:cNvSpPr>
          <p:nvPr>
            <p:ph type="title"/>
          </p:nvPr>
        </p:nvSpPr>
        <p:spPr/>
        <p:txBody>
          <a:bodyPr/>
          <a:lstStyle/>
          <a:p>
            <a:endParaRPr lang="en-US"/>
          </a:p>
        </p:txBody>
      </p:sp>
      <p:pic>
        <p:nvPicPr>
          <p:cNvPr id="3" name="Picture 2" descr="See the source image">
            <a:extLst>
              <a:ext uri="{FF2B5EF4-FFF2-40B4-BE49-F238E27FC236}">
                <a16:creationId xmlns:a16="http://schemas.microsoft.com/office/drawing/2014/main" id="{342A6422-5975-2E8E-0AD0-122D0BD56AA3}"/>
              </a:ext>
            </a:extLst>
          </p:cNvPr>
          <p:cNvPicPr/>
          <p:nvPr/>
        </p:nvPicPr>
        <p:blipFill rotWithShape="1">
          <a:blip r:embed="rId2">
            <a:extLst>
              <a:ext uri="{28A0092B-C50C-407E-A947-70E740481C1C}">
                <a14:useLocalDpi xmlns:a14="http://schemas.microsoft.com/office/drawing/2010/main" val="0"/>
              </a:ext>
            </a:extLst>
          </a:blip>
          <a:srcRect t="14743" r="321" b="15545"/>
          <a:stretch/>
        </p:blipFill>
        <p:spPr bwMode="auto">
          <a:xfrm>
            <a:off x="6175526" y="2055810"/>
            <a:ext cx="5193254" cy="3754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96691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What are “Recipient Rights?”</a:t>
            </a:r>
          </a:p>
        </p:txBody>
      </p:sp>
      <p:sp>
        <p:nvSpPr>
          <p:cNvPr id="4" name="Content Placeholder 2">
            <a:extLst>
              <a:ext uri="{FF2B5EF4-FFF2-40B4-BE49-F238E27FC236}">
                <a16:creationId xmlns:a16="http://schemas.microsoft.com/office/drawing/2014/main" id="{2ACE2073-B64F-3319-1DEA-181C6AC63CE7}"/>
              </a:ext>
            </a:extLst>
          </p:cNvPr>
          <p:cNvSpPr txBox="1">
            <a:spLocks/>
          </p:cNvSpPr>
          <p:nvPr/>
        </p:nvSpPr>
        <p:spPr>
          <a:xfrm>
            <a:off x="517689" y="165594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Michigan Mental Health Code </a:t>
            </a:r>
          </a:p>
          <a:p>
            <a:pPr lvl="1"/>
            <a:r>
              <a:rPr lang="en-US" dirty="0"/>
              <a:t>Entitles people who receive services in Michigan to </a:t>
            </a:r>
            <a:r>
              <a:rPr lang="en-US" i="1" dirty="0"/>
              <a:t>additional rights</a:t>
            </a:r>
          </a:p>
          <a:p>
            <a:pPr lvl="1"/>
            <a:endParaRPr lang="en-US" i="1" dirty="0"/>
          </a:p>
          <a:p>
            <a:pPr lvl="1"/>
            <a:endParaRPr lang="en-US" i="1" dirty="0"/>
          </a:p>
          <a:p>
            <a:pPr marL="457200" lvl="1" indent="0">
              <a:buFont typeface="Arial" panose="020B0604020202020204" pitchFamily="34" charset="0"/>
              <a:buNone/>
            </a:pPr>
            <a:r>
              <a:rPr lang="en-US" b="1" dirty="0"/>
              <a:t>*</a:t>
            </a:r>
            <a:r>
              <a:rPr lang="en-US" b="1" i="1" dirty="0"/>
              <a:t>Remember:</a:t>
            </a:r>
            <a:r>
              <a:rPr lang="en-US" b="1" dirty="0"/>
              <a:t> The people we serve have the </a:t>
            </a:r>
            <a:r>
              <a:rPr lang="en-US" b="1" i="1" u="sng" dirty="0"/>
              <a:t>same</a:t>
            </a:r>
            <a:r>
              <a:rPr lang="en-US" b="1" dirty="0"/>
              <a:t> rights as you and me!</a:t>
            </a:r>
          </a:p>
        </p:txBody>
      </p:sp>
      <p:pic>
        <p:nvPicPr>
          <p:cNvPr id="5" name="Picture 4">
            <a:extLst>
              <a:ext uri="{FF2B5EF4-FFF2-40B4-BE49-F238E27FC236}">
                <a16:creationId xmlns:a16="http://schemas.microsoft.com/office/drawing/2014/main" id="{88CB0629-6CF6-3D38-E27D-CEE8C3EA9E21}"/>
              </a:ext>
            </a:extLst>
          </p:cNvPr>
          <p:cNvPicPr>
            <a:picLocks noChangeAspect="1"/>
          </p:cNvPicPr>
          <p:nvPr/>
        </p:nvPicPr>
        <p:blipFill rotWithShape="1">
          <a:blip r:embed="rId3"/>
          <a:srcRect l="24412" r="19723" b="2"/>
          <a:stretch/>
        </p:blipFill>
        <p:spPr>
          <a:xfrm>
            <a:off x="4072380" y="3909686"/>
            <a:ext cx="3889632" cy="2582554"/>
          </a:xfrm>
          <a:prstGeom prst="rect">
            <a:avLst/>
          </a:prstGeom>
        </p:spPr>
      </p:pic>
    </p:spTree>
    <p:extLst>
      <p:ext uri="{BB962C8B-B14F-4D97-AF65-F5344CB8AC3E}">
        <p14:creationId xmlns:p14="http://schemas.microsoft.com/office/powerpoint/2010/main" val="1687902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Dignity and Respect</a:t>
            </a:r>
          </a:p>
        </p:txBody>
      </p:sp>
      <p:sp>
        <p:nvSpPr>
          <p:cNvPr id="4" name="TextBox 3">
            <a:extLst>
              <a:ext uri="{FF2B5EF4-FFF2-40B4-BE49-F238E27FC236}">
                <a16:creationId xmlns:a16="http://schemas.microsoft.com/office/drawing/2014/main" id="{5C0B4CAA-3B28-18F0-7CA0-1F71CDCC31B9}"/>
              </a:ext>
            </a:extLst>
          </p:cNvPr>
          <p:cNvSpPr txBox="1"/>
          <p:nvPr/>
        </p:nvSpPr>
        <p:spPr>
          <a:xfrm>
            <a:off x="874144" y="1149681"/>
            <a:ext cx="10644996" cy="4708981"/>
          </a:xfrm>
          <a:prstGeom prst="rect">
            <a:avLst/>
          </a:prstGeom>
          <a:noFill/>
        </p:spPr>
        <p:txBody>
          <a:bodyPr wrap="square">
            <a:spAutoFit/>
          </a:bodyPr>
          <a:lstStyle/>
          <a:p>
            <a:pPr marL="0" indent="0">
              <a:buNone/>
            </a:pPr>
            <a:r>
              <a:rPr lang="en-US" sz="2400" b="1" dirty="0"/>
              <a:t>Michigan Mental Health Code 330.1708(4) </a:t>
            </a:r>
            <a:r>
              <a:rPr lang="en-US" sz="2400" dirty="0"/>
              <a:t>A recipient has the right to be treated with dignity and respect.</a:t>
            </a:r>
          </a:p>
          <a:p>
            <a:pPr marL="0" indent="0">
              <a:buNone/>
            </a:pPr>
            <a:r>
              <a:rPr lang="en-US" sz="2400" b="1" dirty="0"/>
              <a:t>NCCMH definitions:</a:t>
            </a:r>
          </a:p>
          <a:p>
            <a:pPr marL="0" indent="0">
              <a:buNone/>
            </a:pPr>
            <a:endParaRPr lang="en-US" sz="2400" b="1" dirty="0"/>
          </a:p>
          <a:p>
            <a:pPr marL="0" indent="0">
              <a:buNone/>
            </a:pPr>
            <a:endParaRPr lang="en-US" sz="2400" b="1" dirty="0"/>
          </a:p>
          <a:p>
            <a:r>
              <a:rPr lang="en-US" sz="2400" b="1" u="sng" dirty="0"/>
              <a:t>Dignity: </a:t>
            </a:r>
            <a:r>
              <a:rPr lang="en-US" sz="2400" dirty="0"/>
              <a:t>To be treated with esteem, honor, politeness; to be addressed in a manner that is not patronizing or condescending; to be treated as an equal; to be treated the way any individual would like to be treated</a:t>
            </a:r>
            <a:r>
              <a:rPr lang="en-US" sz="1800" dirty="0"/>
              <a:t>.</a:t>
            </a:r>
          </a:p>
          <a:p>
            <a:endParaRPr lang="en-US" dirty="0"/>
          </a:p>
          <a:p>
            <a:endParaRPr lang="en-US" sz="1800" dirty="0"/>
          </a:p>
          <a:p>
            <a:r>
              <a:rPr lang="en-US" sz="2400" b="1" u="sng" dirty="0"/>
              <a:t>Respect:</a:t>
            </a:r>
            <a:r>
              <a:rPr lang="en-US" sz="2400" u="sng" dirty="0"/>
              <a:t> </a:t>
            </a:r>
            <a:r>
              <a:rPr lang="en-US" sz="2400" dirty="0"/>
              <a:t>To show deferential regard for; to be treated with esteem, concern, consideration or appreciation; to protect an individual’s privacy; to be sensitive to cultural differences; to allow an individual to make choices.</a:t>
            </a:r>
            <a:endParaRPr lang="en-US" sz="2400" b="1" dirty="0"/>
          </a:p>
        </p:txBody>
      </p:sp>
      <p:sp>
        <p:nvSpPr>
          <p:cNvPr id="5" name="Title 1">
            <a:extLst>
              <a:ext uri="{FF2B5EF4-FFF2-40B4-BE49-F238E27FC236}">
                <a16:creationId xmlns:a16="http://schemas.microsoft.com/office/drawing/2014/main" id="{190E2405-0D30-5EDC-C96C-CC8B94DC6331}"/>
              </a:ext>
            </a:extLst>
          </p:cNvPr>
          <p:cNvSpPr txBox="1">
            <a:spLocks/>
          </p:cNvSpPr>
          <p:nvPr/>
        </p:nvSpPr>
        <p:spPr>
          <a:xfrm>
            <a:off x="1855824" y="5952020"/>
            <a:ext cx="8314144" cy="822591"/>
          </a:xfrm>
          <a:prstGeom prst="rect">
            <a:avLst/>
          </a:prstGeom>
          <a:solidFill>
            <a:schemeClr val="accent2">
              <a:lumMod val="20000"/>
              <a:lumOff val="80000"/>
            </a:schemeClr>
          </a:solidFill>
          <a:effectLst>
            <a:glow rad="139700">
              <a:schemeClr val="accent1">
                <a:satMod val="175000"/>
                <a:alpha val="40000"/>
              </a:schemeClr>
            </a:glow>
          </a:effectLst>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4000"/>
              </a:lnSpc>
              <a:spcBef>
                <a:spcPts val="1000"/>
              </a:spcBef>
              <a:spcAft>
                <a:spcPts val="200"/>
              </a:spcAft>
              <a:buFont typeface="Franklin Gothic Book" panose="020B0503020102020204" pitchFamily="34" charset="0"/>
              <a:buNone/>
              <a:defRPr/>
            </a:pPr>
            <a:r>
              <a:rPr lang="en-US" sz="2000" b="1" dirty="0">
                <a:solidFill>
                  <a:schemeClr val="accent1">
                    <a:lumMod val="75000"/>
                  </a:schemeClr>
                </a:solidFill>
                <a:latin typeface="Franklin Gothic Book" panose="020B0503020102020204"/>
                <a:ea typeface="+mn-ea"/>
                <a:cs typeface="+mn-cs"/>
              </a:rPr>
              <a:t>The Power of Dignity and Respect:</a:t>
            </a:r>
            <a:br>
              <a:rPr lang="en-US" sz="2000" dirty="0">
                <a:latin typeface="Franklin Gothic Book" panose="020B0503020102020204"/>
                <a:ea typeface="+mn-ea"/>
                <a:cs typeface="+mn-cs"/>
              </a:rPr>
            </a:br>
            <a:r>
              <a:rPr lang="en-US" sz="1800" dirty="0">
                <a:latin typeface="Franklin Gothic Book" panose="020B0503020102020204"/>
                <a:ea typeface="+mn-ea"/>
                <a:cs typeface="+mn-cs"/>
              </a:rPr>
              <a:t>Research has proven that patients who perceive that they are being treated respectfully, experience improved clinical outcomes and greater compliance with treatment</a:t>
            </a:r>
            <a:endParaRPr lang="en-US" sz="2000" dirty="0">
              <a:latin typeface="Franklin Gothic Book" panose="020B0503020102020204"/>
              <a:ea typeface="+mn-ea"/>
              <a:cs typeface="+mn-cs"/>
            </a:endParaRPr>
          </a:p>
        </p:txBody>
      </p:sp>
    </p:spTree>
    <p:extLst>
      <p:ext uri="{BB962C8B-B14F-4D97-AF65-F5344CB8AC3E}">
        <p14:creationId xmlns:p14="http://schemas.microsoft.com/office/powerpoint/2010/main" val="33873813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Examples of Dignity and Respect</a:t>
            </a:r>
          </a:p>
        </p:txBody>
      </p:sp>
      <p:sp>
        <p:nvSpPr>
          <p:cNvPr id="2" name="Content Placeholder 2">
            <a:extLst>
              <a:ext uri="{FF2B5EF4-FFF2-40B4-BE49-F238E27FC236}">
                <a16:creationId xmlns:a16="http://schemas.microsoft.com/office/drawing/2014/main" id="{C02B8BE7-95FB-9B1C-9BC7-C14D39A3220F}"/>
              </a:ext>
            </a:extLst>
          </p:cNvPr>
          <p:cNvSpPr txBox="1">
            <a:spLocks/>
          </p:cNvSpPr>
          <p:nvPr/>
        </p:nvSpPr>
        <p:spPr>
          <a:xfrm>
            <a:off x="648419" y="154958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Calling a person by their preferred name</a:t>
            </a:r>
          </a:p>
          <a:p>
            <a:r>
              <a:rPr lang="en-US" dirty="0"/>
              <a:t>Knocking before entering a room</a:t>
            </a:r>
          </a:p>
          <a:p>
            <a:r>
              <a:rPr lang="en-US" dirty="0"/>
              <a:t>Encouraging a person to make their own choices</a:t>
            </a:r>
          </a:p>
          <a:p>
            <a:r>
              <a:rPr lang="en-US" dirty="0"/>
              <a:t>Using positive language (no swearing in front of a recipient!)</a:t>
            </a:r>
          </a:p>
          <a:p>
            <a:r>
              <a:rPr lang="en-US" dirty="0"/>
              <a:t>Taking a person's opinion seriously, including the person in conversations; allowing the person to do things independently or to try new things.</a:t>
            </a:r>
          </a:p>
          <a:p>
            <a:endParaRPr lang="en-US" dirty="0"/>
          </a:p>
          <a:p>
            <a:endParaRPr lang="en-US" dirty="0"/>
          </a:p>
        </p:txBody>
      </p:sp>
      <p:pic>
        <p:nvPicPr>
          <p:cNvPr id="4" name="Picture 3" descr="Icon&#10;&#10;Description automatically generated">
            <a:extLst>
              <a:ext uri="{FF2B5EF4-FFF2-40B4-BE49-F238E27FC236}">
                <a16:creationId xmlns:a16="http://schemas.microsoft.com/office/drawing/2014/main" id="{9AC3579E-CE38-11DD-AE81-660A46EB0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929" y="189781"/>
            <a:ext cx="2836652" cy="2622429"/>
          </a:xfrm>
          <a:prstGeom prst="rect">
            <a:avLst/>
          </a:prstGeom>
        </p:spPr>
      </p:pic>
    </p:spTree>
    <p:extLst>
      <p:ext uri="{BB962C8B-B14F-4D97-AF65-F5344CB8AC3E}">
        <p14:creationId xmlns:p14="http://schemas.microsoft.com/office/powerpoint/2010/main" val="38557347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C27E-ECDA-4848-BCC1-0C5718C1FC25}"/>
              </a:ext>
            </a:extLst>
          </p:cNvPr>
          <p:cNvSpPr>
            <a:spLocks noGrp="1"/>
          </p:cNvSpPr>
          <p:nvPr>
            <p:ph type="title"/>
          </p:nvPr>
        </p:nvSpPr>
        <p:spPr>
          <a:xfrm>
            <a:off x="5100824" y="346229"/>
            <a:ext cx="6176776" cy="1438183"/>
          </a:xfrm>
        </p:spPr>
        <p:txBody>
          <a:bodyPr>
            <a:normAutofit/>
          </a:bodyPr>
          <a:lstStyle/>
          <a:p>
            <a:r>
              <a:rPr lang="en-US" dirty="0">
                <a:solidFill>
                  <a:schemeClr val="accent1">
                    <a:lumMod val="75000"/>
                  </a:schemeClr>
                </a:solidFill>
              </a:rPr>
              <a:t>Rights of Family Members</a:t>
            </a:r>
          </a:p>
        </p:txBody>
      </p:sp>
      <p:sp>
        <p:nvSpPr>
          <p:cNvPr id="3" name="Content Placeholder 2">
            <a:extLst>
              <a:ext uri="{FF2B5EF4-FFF2-40B4-BE49-F238E27FC236}">
                <a16:creationId xmlns:a16="http://schemas.microsoft.com/office/drawing/2014/main" id="{C46B10C3-CD79-404F-A4CC-54684BBC86E4}"/>
              </a:ext>
            </a:extLst>
          </p:cNvPr>
          <p:cNvSpPr>
            <a:spLocks noGrp="1"/>
          </p:cNvSpPr>
          <p:nvPr>
            <p:ph idx="1"/>
          </p:nvPr>
        </p:nvSpPr>
        <p:spPr>
          <a:xfrm>
            <a:off x="5100824" y="1468608"/>
            <a:ext cx="6176776" cy="4705164"/>
          </a:xfrm>
        </p:spPr>
        <p:txBody>
          <a:bodyPr>
            <a:normAutofit/>
          </a:bodyPr>
          <a:lstStyle/>
          <a:p>
            <a:pPr>
              <a:defRPr/>
            </a:pPr>
            <a:r>
              <a:rPr lang="en-US" sz="2000" dirty="0"/>
              <a:t>Family members shall be treated with dignity and respect.</a:t>
            </a:r>
          </a:p>
          <a:p>
            <a:pPr marL="0" indent="0">
              <a:buFont typeface="Wingdings 2" panose="05020102010507070707" pitchFamily="18" charset="2"/>
              <a:buNone/>
              <a:defRPr/>
            </a:pPr>
            <a:endParaRPr lang="en-US" sz="2000" dirty="0"/>
          </a:p>
          <a:p>
            <a:pPr>
              <a:defRPr/>
            </a:pPr>
            <a:r>
              <a:rPr lang="en-US" sz="2000" dirty="0"/>
              <a:t>Family members shall be given an opportunity to provide information to the treating professionals.</a:t>
            </a:r>
          </a:p>
          <a:p>
            <a:pPr marL="0" indent="0">
              <a:buFont typeface="Wingdings 2" panose="05020102010507070707" pitchFamily="18" charset="2"/>
              <a:buNone/>
              <a:defRPr/>
            </a:pPr>
            <a:endParaRPr lang="en-US" sz="2000" dirty="0"/>
          </a:p>
          <a:p>
            <a:pPr>
              <a:defRPr/>
            </a:pPr>
            <a:r>
              <a:rPr lang="en-US" sz="2000" dirty="0"/>
              <a:t>Family members shall be provided an opportunity to receive educational information</a:t>
            </a:r>
          </a:p>
          <a:p>
            <a:pPr lvl="1">
              <a:defRPr/>
            </a:pPr>
            <a:r>
              <a:rPr lang="en-US" sz="1800" i="1" dirty="0"/>
              <a:t>Does not include PHI, unless there is consent on file</a:t>
            </a:r>
          </a:p>
          <a:p>
            <a:pPr marL="530352" lvl="1" indent="0">
              <a:buNone/>
              <a:defRPr/>
            </a:pPr>
            <a:endParaRPr lang="en-US" sz="2000" dirty="0"/>
          </a:p>
          <a:p>
            <a:pPr marL="0" indent="0">
              <a:buNone/>
            </a:pPr>
            <a:r>
              <a:rPr lang="en-US" sz="1600" dirty="0"/>
              <a:t>Family Member= a recipient’s parent, stepparent, spouse, sibling, child, grandparent or an individual who pays more than 50% of financial support.</a:t>
            </a:r>
          </a:p>
        </p:txBody>
      </p:sp>
      <p:pic>
        <p:nvPicPr>
          <p:cNvPr id="5" name="Graphic 4" descr="Man holding cup">
            <a:extLst>
              <a:ext uri="{FF2B5EF4-FFF2-40B4-BE49-F238E27FC236}">
                <a16:creationId xmlns:a16="http://schemas.microsoft.com/office/drawing/2014/main" id="{63DF0842-FD1E-4BE5-A43C-78FCBD37AF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9065" y="1065320"/>
            <a:ext cx="1905000" cy="4305300"/>
          </a:xfrm>
          <a:prstGeom prst="rect">
            <a:avLst/>
          </a:prstGeom>
        </p:spPr>
      </p:pic>
      <p:pic>
        <p:nvPicPr>
          <p:cNvPr id="8" name="Graphic 7" descr="Woman with ponytail hair">
            <a:extLst>
              <a:ext uri="{FF2B5EF4-FFF2-40B4-BE49-F238E27FC236}">
                <a16:creationId xmlns:a16="http://schemas.microsoft.com/office/drawing/2014/main" id="{5D88022A-3894-4BCC-972E-96E71BFF92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8149" y="1190625"/>
            <a:ext cx="2352675" cy="4476750"/>
          </a:xfrm>
          <a:prstGeom prst="rect">
            <a:avLst/>
          </a:prstGeom>
        </p:spPr>
      </p:pic>
      <p:pic>
        <p:nvPicPr>
          <p:cNvPr id="12" name="Graphic 11" descr="Girl wearing backpack">
            <a:extLst>
              <a:ext uri="{FF2B5EF4-FFF2-40B4-BE49-F238E27FC236}">
                <a16:creationId xmlns:a16="http://schemas.microsoft.com/office/drawing/2014/main" id="{0EF7298C-5F9E-458F-99A5-EFE88EC850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671" y="2468732"/>
            <a:ext cx="1438275" cy="3571875"/>
          </a:xfrm>
          <a:prstGeom prst="rect">
            <a:avLst/>
          </a:prstGeom>
        </p:spPr>
      </p:pic>
    </p:spTree>
    <p:extLst>
      <p:ext uri="{BB962C8B-B14F-4D97-AF65-F5344CB8AC3E}">
        <p14:creationId xmlns:p14="http://schemas.microsoft.com/office/powerpoint/2010/main" val="176469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4839</TotalTime>
  <Words>2045</Words>
  <Application>Microsoft Office PowerPoint</Application>
  <PresentationFormat>Widescreen</PresentationFormat>
  <Paragraphs>242</Paragraphs>
  <Slides>28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Calibri</vt:lpstr>
      <vt:lpstr>Franklin Gothic Book</vt:lpstr>
      <vt:lpstr>Poppins</vt:lpstr>
      <vt:lpstr>Wingdings 2</vt:lpstr>
      <vt:lpstr>Office Theme</vt:lpstr>
      <vt:lpstr>Office of Recipient Rights Training Refresher</vt:lpstr>
      <vt:lpstr>Prior to starting this ORR REFRESHER</vt:lpstr>
      <vt:lpstr>NCCMH</vt:lpstr>
      <vt:lpstr>Functions of the Office of Recipient Rights</vt:lpstr>
      <vt:lpstr>PowerPoint Presentation</vt:lpstr>
      <vt:lpstr>What are “Recipient Rights?”</vt:lpstr>
      <vt:lpstr>Dignity and Respect</vt:lpstr>
      <vt:lpstr>Examples of Dignity and Respect</vt:lpstr>
      <vt:lpstr>Rights of Family Members</vt:lpstr>
      <vt:lpstr>Individual Plan of Service MMHC 330.172, AR 330.7199</vt:lpstr>
      <vt:lpstr>Individual Plan of Service</vt:lpstr>
      <vt:lpstr>Limiting/Restricting a Right</vt:lpstr>
      <vt:lpstr>Entertainment Materials, Information and News AR330.7139</vt:lpstr>
      <vt:lpstr>Safe, Sanitary Humane Treatment Environment MMHC330.1708 (1) (2), AR 330.7171</vt:lpstr>
      <vt:lpstr>Safe, Sanitary, Humane Treatment Environment</vt:lpstr>
      <vt:lpstr>Safe, Sanitary, Humane Treatment Environment</vt:lpstr>
      <vt:lpstr>Freedom of Movement and Least Restrictive Setting</vt:lpstr>
      <vt:lpstr>Suitable Services  Psychotropic Drug Treatment Choice of Physician/Mental Health Professional Notice of Clinical Status Family Planning  </vt:lpstr>
      <vt:lpstr>Confidentiality</vt:lpstr>
      <vt:lpstr>Confidentiality</vt:lpstr>
      <vt:lpstr>Confidentiality</vt:lpstr>
      <vt:lpstr>Abuse and Neglect</vt:lpstr>
      <vt:lpstr>PowerPoint Presentation</vt:lpstr>
      <vt:lpstr>PowerPoint Presentation</vt:lpstr>
      <vt:lpstr>What to do if a Recipient is Abused or Neglected</vt:lpstr>
      <vt:lpstr>Friendly advice from the ORR</vt:lpstr>
      <vt:lpstr>Your NCCMH Office of Recipient Rights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Cordova</dc:creator>
  <cp:lastModifiedBy>Amanda Cordova</cp:lastModifiedBy>
  <cp:revision>6</cp:revision>
  <dcterms:created xsi:type="dcterms:W3CDTF">2025-05-02T13:54:16Z</dcterms:created>
  <dcterms:modified xsi:type="dcterms:W3CDTF">2025-12-09T19:39:06Z</dcterms:modified>
</cp:coreProperties>
</file>