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0" r:id="rId2"/>
    <p:sldId id="389" r:id="rId3"/>
    <p:sldId id="303" r:id="rId4"/>
    <p:sldId id="286" r:id="rId5"/>
    <p:sldId id="285" r:id="rId6"/>
    <p:sldId id="308" r:id="rId7"/>
    <p:sldId id="323" r:id="rId8"/>
    <p:sldId id="324" r:id="rId9"/>
    <p:sldId id="353" r:id="rId10"/>
    <p:sldId id="354" r:id="rId11"/>
    <p:sldId id="357" r:id="rId12"/>
    <p:sldId id="358" r:id="rId13"/>
    <p:sldId id="359" r:id="rId14"/>
    <p:sldId id="332"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8" r:id="rId32"/>
    <p:sldId id="386" r:id="rId33"/>
    <p:sldId id="3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83" d="100"/>
          <a:sy n="83" d="100"/>
        </p:scale>
        <p:origin x="36"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540DB-CFDA-4205-BD71-59A35D602503}" type="doc">
      <dgm:prSet loTypeId="urn:microsoft.com/office/officeart/2005/8/layout/venn2" loCatId="relationship" qsTypeId="urn:microsoft.com/office/officeart/2005/8/quickstyle/3d3" qsCatId="3D" csTypeId="urn:microsoft.com/office/officeart/2005/8/colors/colorful1" csCatId="colorful" phldr="1"/>
      <dgm:spPr/>
      <dgm:t>
        <a:bodyPr/>
        <a:lstStyle/>
        <a:p>
          <a:endParaRPr lang="en-US"/>
        </a:p>
      </dgm:t>
    </dgm:pt>
    <dgm:pt modelId="{C0A87F2D-502D-42D7-8AE2-D20D3877EF6E}">
      <dgm:prSet/>
      <dgm:spPr/>
      <dgm:t>
        <a:bodyPr/>
        <a:lstStyle/>
        <a:p>
          <a:pPr rtl="0"/>
          <a:r>
            <a:rPr lang="en-US" b="1" dirty="0">
              <a:latin typeface="Arial" panose="020B0604020202020204" pitchFamily="34" charset="0"/>
              <a:cs typeface="Arial" panose="020B0604020202020204" pitchFamily="34" charset="0"/>
            </a:rPr>
            <a:t>Complaint Resolution</a:t>
          </a:r>
        </a:p>
      </dgm:t>
    </dgm:pt>
    <dgm:pt modelId="{78EFAD88-ADE1-4EE9-AA78-DEAFDD58FEE0}" type="parTrans" cxnId="{2853DFD9-7EFF-4DA1-B03F-F08806A4CCB4}">
      <dgm:prSet/>
      <dgm:spPr/>
      <dgm:t>
        <a:bodyPr/>
        <a:lstStyle/>
        <a:p>
          <a:endParaRPr lang="en-US">
            <a:latin typeface="Arial" panose="020B0604020202020204" pitchFamily="34" charset="0"/>
            <a:cs typeface="Arial" panose="020B0604020202020204" pitchFamily="34" charset="0"/>
          </a:endParaRPr>
        </a:p>
      </dgm:t>
    </dgm:pt>
    <dgm:pt modelId="{50FC7667-A1C1-4FCC-A6D5-E6F3286DE78F}" type="sibTrans" cxnId="{2853DFD9-7EFF-4DA1-B03F-F08806A4CCB4}">
      <dgm:prSet/>
      <dgm:spPr/>
      <dgm:t>
        <a:bodyPr/>
        <a:lstStyle/>
        <a:p>
          <a:endParaRPr lang="en-US">
            <a:latin typeface="Arial" panose="020B0604020202020204" pitchFamily="34" charset="0"/>
            <a:cs typeface="Arial" panose="020B0604020202020204" pitchFamily="34" charset="0"/>
          </a:endParaRPr>
        </a:p>
      </dgm:t>
    </dgm:pt>
    <dgm:pt modelId="{5933D4A9-2FAE-45D5-9148-72D0273E2E08}">
      <dgm:prSet/>
      <dgm:spPr/>
      <dgm:t>
        <a:bodyPr/>
        <a:lstStyle/>
        <a:p>
          <a:pPr rtl="0"/>
          <a:r>
            <a:rPr lang="en-US" b="1" dirty="0">
              <a:latin typeface="Arial" panose="020B0604020202020204" pitchFamily="34" charset="0"/>
              <a:cs typeface="Arial" panose="020B0604020202020204" pitchFamily="34" charset="0"/>
            </a:rPr>
            <a:t>Consultation</a:t>
          </a:r>
        </a:p>
      </dgm:t>
    </dgm:pt>
    <dgm:pt modelId="{C5BA1B62-5097-4526-B6F8-BA37041DDD93}" type="parTrans" cxnId="{DBA00869-7CF7-4EF1-967F-FA34196A6A4E}">
      <dgm:prSet/>
      <dgm:spPr/>
      <dgm:t>
        <a:bodyPr/>
        <a:lstStyle/>
        <a:p>
          <a:endParaRPr lang="en-US">
            <a:latin typeface="Arial" panose="020B0604020202020204" pitchFamily="34" charset="0"/>
            <a:cs typeface="Arial" panose="020B0604020202020204" pitchFamily="34" charset="0"/>
          </a:endParaRPr>
        </a:p>
      </dgm:t>
    </dgm:pt>
    <dgm:pt modelId="{C17183EB-0072-46EF-87E9-44DB5C258FFC}" type="sibTrans" cxnId="{DBA00869-7CF7-4EF1-967F-FA34196A6A4E}">
      <dgm:prSet/>
      <dgm:spPr/>
      <dgm:t>
        <a:bodyPr/>
        <a:lstStyle/>
        <a:p>
          <a:endParaRPr lang="en-US">
            <a:latin typeface="Arial" panose="020B0604020202020204" pitchFamily="34" charset="0"/>
            <a:cs typeface="Arial" panose="020B0604020202020204" pitchFamily="34" charset="0"/>
          </a:endParaRPr>
        </a:p>
      </dgm:t>
    </dgm:pt>
    <dgm:pt modelId="{F9375342-48BE-4F46-9D1D-9435C49D4FA1}">
      <dgm:prSet/>
      <dgm:spPr/>
      <dgm:t>
        <a:bodyPr/>
        <a:lstStyle/>
        <a:p>
          <a:pPr rtl="0"/>
          <a:r>
            <a:rPr lang="en-US" b="1" dirty="0">
              <a:latin typeface="Arial" panose="020B0604020202020204" pitchFamily="34" charset="0"/>
              <a:cs typeface="Arial" panose="020B0604020202020204" pitchFamily="34" charset="0"/>
            </a:rPr>
            <a:t>Monitoring</a:t>
          </a:r>
        </a:p>
      </dgm:t>
    </dgm:pt>
    <dgm:pt modelId="{F25946D0-2464-4A83-AC8F-D7FD1CE3A89F}" type="parTrans" cxnId="{3A60092C-C3E6-4E35-801B-38AA292A4CD5}">
      <dgm:prSet/>
      <dgm:spPr/>
      <dgm:t>
        <a:bodyPr/>
        <a:lstStyle/>
        <a:p>
          <a:endParaRPr lang="en-US">
            <a:latin typeface="Arial" panose="020B0604020202020204" pitchFamily="34" charset="0"/>
            <a:cs typeface="Arial" panose="020B0604020202020204" pitchFamily="34" charset="0"/>
          </a:endParaRPr>
        </a:p>
      </dgm:t>
    </dgm:pt>
    <dgm:pt modelId="{A24019F5-BF66-4043-B9E8-6844603A4331}" type="sibTrans" cxnId="{3A60092C-C3E6-4E35-801B-38AA292A4CD5}">
      <dgm:prSet/>
      <dgm:spPr/>
      <dgm:t>
        <a:bodyPr/>
        <a:lstStyle/>
        <a:p>
          <a:endParaRPr lang="en-US">
            <a:latin typeface="Arial" panose="020B0604020202020204" pitchFamily="34" charset="0"/>
            <a:cs typeface="Arial" panose="020B0604020202020204" pitchFamily="34" charset="0"/>
          </a:endParaRPr>
        </a:p>
      </dgm:t>
    </dgm:pt>
    <dgm:pt modelId="{44B937F2-7F2A-4ED0-A2DE-ECCF4735BB1F}">
      <dgm:prSet/>
      <dgm:spPr/>
      <dgm:t>
        <a:bodyPr/>
        <a:lstStyle/>
        <a:p>
          <a:pPr rtl="0"/>
          <a:r>
            <a:rPr lang="en-US" b="1" dirty="0">
              <a:latin typeface="Arial" panose="020B0604020202020204" pitchFamily="34" charset="0"/>
              <a:cs typeface="Arial" panose="020B0604020202020204" pitchFamily="34" charset="0"/>
            </a:rPr>
            <a:t>Education</a:t>
          </a:r>
        </a:p>
      </dgm:t>
    </dgm:pt>
    <dgm:pt modelId="{4C0B5211-5B90-44CF-B2EF-A5E47C17A1AB}" type="parTrans" cxnId="{86BFB6DB-F23D-4669-B630-6EE5F818E070}">
      <dgm:prSet/>
      <dgm:spPr/>
      <dgm:t>
        <a:bodyPr/>
        <a:lstStyle/>
        <a:p>
          <a:endParaRPr lang="en-US">
            <a:latin typeface="Arial" panose="020B0604020202020204" pitchFamily="34" charset="0"/>
            <a:cs typeface="Arial" panose="020B0604020202020204" pitchFamily="34" charset="0"/>
          </a:endParaRPr>
        </a:p>
      </dgm:t>
    </dgm:pt>
    <dgm:pt modelId="{64B398D2-B2EF-4BCD-8D36-113705475CF2}" type="sibTrans" cxnId="{86BFB6DB-F23D-4669-B630-6EE5F818E070}">
      <dgm:prSet/>
      <dgm:spPr/>
      <dgm:t>
        <a:bodyPr/>
        <a:lstStyle/>
        <a:p>
          <a:endParaRPr lang="en-US">
            <a:latin typeface="Arial" panose="020B0604020202020204" pitchFamily="34" charset="0"/>
            <a:cs typeface="Arial" panose="020B0604020202020204" pitchFamily="34" charset="0"/>
          </a:endParaRPr>
        </a:p>
      </dgm:t>
    </dgm:pt>
    <dgm:pt modelId="{0CE530BE-0FF3-4436-AABC-D75F0C11D228}" type="pres">
      <dgm:prSet presAssocID="{11A540DB-CFDA-4205-BD71-59A35D602503}" presName="Name0" presStyleCnt="0">
        <dgm:presLayoutVars>
          <dgm:chMax val="7"/>
          <dgm:resizeHandles val="exact"/>
        </dgm:presLayoutVars>
      </dgm:prSet>
      <dgm:spPr/>
    </dgm:pt>
    <dgm:pt modelId="{C16A16A0-DBCC-410F-BCAD-0CF88ACF66C7}" type="pres">
      <dgm:prSet presAssocID="{11A540DB-CFDA-4205-BD71-59A35D602503}" presName="comp1" presStyleCnt="0"/>
      <dgm:spPr/>
    </dgm:pt>
    <dgm:pt modelId="{1237697A-6FF5-4418-81DB-C78F6B596522}" type="pres">
      <dgm:prSet presAssocID="{11A540DB-CFDA-4205-BD71-59A35D602503}" presName="circle1" presStyleLbl="node1" presStyleIdx="0" presStyleCnt="4"/>
      <dgm:spPr/>
    </dgm:pt>
    <dgm:pt modelId="{06DC34E3-2342-4E8B-96DD-A8DFB744C205}" type="pres">
      <dgm:prSet presAssocID="{11A540DB-CFDA-4205-BD71-59A35D602503}" presName="c1text" presStyleLbl="node1" presStyleIdx="0" presStyleCnt="4">
        <dgm:presLayoutVars>
          <dgm:bulletEnabled val="1"/>
        </dgm:presLayoutVars>
      </dgm:prSet>
      <dgm:spPr/>
    </dgm:pt>
    <dgm:pt modelId="{145B7F6C-870E-4351-AC0D-1D6F9EF7CCB3}" type="pres">
      <dgm:prSet presAssocID="{11A540DB-CFDA-4205-BD71-59A35D602503}" presName="comp2" presStyleCnt="0"/>
      <dgm:spPr/>
    </dgm:pt>
    <dgm:pt modelId="{2184B4A8-3830-4E65-A5BB-8B616DBCD751}" type="pres">
      <dgm:prSet presAssocID="{11A540DB-CFDA-4205-BD71-59A35D602503}" presName="circle2" presStyleLbl="node1" presStyleIdx="1" presStyleCnt="4"/>
      <dgm:spPr/>
    </dgm:pt>
    <dgm:pt modelId="{A25BB8AF-79E7-4D53-811F-59EDF4EF6BC2}" type="pres">
      <dgm:prSet presAssocID="{11A540DB-CFDA-4205-BD71-59A35D602503}" presName="c2text" presStyleLbl="node1" presStyleIdx="1" presStyleCnt="4">
        <dgm:presLayoutVars>
          <dgm:bulletEnabled val="1"/>
        </dgm:presLayoutVars>
      </dgm:prSet>
      <dgm:spPr/>
    </dgm:pt>
    <dgm:pt modelId="{B77B3C5E-2998-4AE8-90CF-8436C2895931}" type="pres">
      <dgm:prSet presAssocID="{11A540DB-CFDA-4205-BD71-59A35D602503}" presName="comp3" presStyleCnt="0"/>
      <dgm:spPr/>
    </dgm:pt>
    <dgm:pt modelId="{A267F8B8-C5CD-4118-8BD8-570028935073}" type="pres">
      <dgm:prSet presAssocID="{11A540DB-CFDA-4205-BD71-59A35D602503}" presName="circle3" presStyleLbl="node1" presStyleIdx="2" presStyleCnt="4"/>
      <dgm:spPr/>
    </dgm:pt>
    <dgm:pt modelId="{D45FDFAE-68A5-4127-A17A-8266678089BD}" type="pres">
      <dgm:prSet presAssocID="{11A540DB-CFDA-4205-BD71-59A35D602503}" presName="c3text" presStyleLbl="node1" presStyleIdx="2" presStyleCnt="4">
        <dgm:presLayoutVars>
          <dgm:bulletEnabled val="1"/>
        </dgm:presLayoutVars>
      </dgm:prSet>
      <dgm:spPr/>
    </dgm:pt>
    <dgm:pt modelId="{963C3582-5C22-436B-B849-8C7D09B90BF3}" type="pres">
      <dgm:prSet presAssocID="{11A540DB-CFDA-4205-BD71-59A35D602503}" presName="comp4" presStyleCnt="0"/>
      <dgm:spPr/>
    </dgm:pt>
    <dgm:pt modelId="{6C782696-50F5-4428-9A8A-53E8B22FAD34}" type="pres">
      <dgm:prSet presAssocID="{11A540DB-CFDA-4205-BD71-59A35D602503}" presName="circle4" presStyleLbl="node1" presStyleIdx="3" presStyleCnt="4"/>
      <dgm:spPr/>
    </dgm:pt>
    <dgm:pt modelId="{140F6FFE-449E-4511-B48C-8778B3899E15}" type="pres">
      <dgm:prSet presAssocID="{11A540DB-CFDA-4205-BD71-59A35D602503}" presName="c4text" presStyleLbl="node1" presStyleIdx="3" presStyleCnt="4">
        <dgm:presLayoutVars>
          <dgm:bulletEnabled val="1"/>
        </dgm:presLayoutVars>
      </dgm:prSet>
      <dgm:spPr/>
    </dgm:pt>
  </dgm:ptLst>
  <dgm:cxnLst>
    <dgm:cxn modelId="{5807DD01-BDFB-4B90-B504-63B8B10C8EF0}" type="presOf" srcId="{C0A87F2D-502D-42D7-8AE2-D20D3877EF6E}" destId="{1237697A-6FF5-4418-81DB-C78F6B596522}" srcOrd="0" destOrd="0" presId="urn:microsoft.com/office/officeart/2005/8/layout/venn2"/>
    <dgm:cxn modelId="{786AD218-658C-4421-AEF4-29EE812E70CE}" type="presOf" srcId="{44B937F2-7F2A-4ED0-A2DE-ECCF4735BB1F}" destId="{140F6FFE-449E-4511-B48C-8778B3899E15}" srcOrd="1" destOrd="0" presId="urn:microsoft.com/office/officeart/2005/8/layout/venn2"/>
    <dgm:cxn modelId="{3A60092C-C3E6-4E35-801B-38AA292A4CD5}" srcId="{11A540DB-CFDA-4205-BD71-59A35D602503}" destId="{F9375342-48BE-4F46-9D1D-9435C49D4FA1}" srcOrd="2" destOrd="0" parTransId="{F25946D0-2464-4A83-AC8F-D7FD1CE3A89F}" sibTransId="{A24019F5-BF66-4043-B9E8-6844603A4331}"/>
    <dgm:cxn modelId="{DBA00869-7CF7-4EF1-967F-FA34196A6A4E}" srcId="{11A540DB-CFDA-4205-BD71-59A35D602503}" destId="{5933D4A9-2FAE-45D5-9148-72D0273E2E08}" srcOrd="1" destOrd="0" parTransId="{C5BA1B62-5097-4526-B6F8-BA37041DDD93}" sibTransId="{C17183EB-0072-46EF-87E9-44DB5C258FFC}"/>
    <dgm:cxn modelId="{7FB0B54D-A419-4127-884F-CE4203419AD7}" type="presOf" srcId="{5933D4A9-2FAE-45D5-9148-72D0273E2E08}" destId="{A25BB8AF-79E7-4D53-811F-59EDF4EF6BC2}" srcOrd="1" destOrd="0" presId="urn:microsoft.com/office/officeart/2005/8/layout/venn2"/>
    <dgm:cxn modelId="{AB3DA99F-23FA-4C1A-AE8A-E4EF162A4C20}" type="presOf" srcId="{44B937F2-7F2A-4ED0-A2DE-ECCF4735BB1F}" destId="{6C782696-50F5-4428-9A8A-53E8B22FAD34}" srcOrd="0" destOrd="0" presId="urn:microsoft.com/office/officeart/2005/8/layout/venn2"/>
    <dgm:cxn modelId="{8F289BAA-5B2F-4312-9C59-32427375C244}" type="presOf" srcId="{C0A87F2D-502D-42D7-8AE2-D20D3877EF6E}" destId="{06DC34E3-2342-4E8B-96DD-A8DFB744C205}" srcOrd="1" destOrd="0" presId="urn:microsoft.com/office/officeart/2005/8/layout/venn2"/>
    <dgm:cxn modelId="{553075BB-E7EB-41C3-812D-804880A43B27}" type="presOf" srcId="{11A540DB-CFDA-4205-BD71-59A35D602503}" destId="{0CE530BE-0FF3-4436-AABC-D75F0C11D228}" srcOrd="0" destOrd="0" presId="urn:microsoft.com/office/officeart/2005/8/layout/venn2"/>
    <dgm:cxn modelId="{44B9A9BB-86DB-481E-9339-6CDF3F8A51C0}" type="presOf" srcId="{F9375342-48BE-4F46-9D1D-9435C49D4FA1}" destId="{A267F8B8-C5CD-4118-8BD8-570028935073}" srcOrd="0" destOrd="0" presId="urn:microsoft.com/office/officeart/2005/8/layout/venn2"/>
    <dgm:cxn modelId="{F2317ED1-EABB-451B-A114-36F06DEC137C}" type="presOf" srcId="{5933D4A9-2FAE-45D5-9148-72D0273E2E08}" destId="{2184B4A8-3830-4E65-A5BB-8B616DBCD751}" srcOrd="0" destOrd="0" presId="urn:microsoft.com/office/officeart/2005/8/layout/venn2"/>
    <dgm:cxn modelId="{2853DFD9-7EFF-4DA1-B03F-F08806A4CCB4}" srcId="{11A540DB-CFDA-4205-BD71-59A35D602503}" destId="{C0A87F2D-502D-42D7-8AE2-D20D3877EF6E}" srcOrd="0" destOrd="0" parTransId="{78EFAD88-ADE1-4EE9-AA78-DEAFDD58FEE0}" sibTransId="{50FC7667-A1C1-4FCC-A6D5-E6F3286DE78F}"/>
    <dgm:cxn modelId="{BE2968DB-7DA3-4210-836D-424F196EF26B}" type="presOf" srcId="{F9375342-48BE-4F46-9D1D-9435C49D4FA1}" destId="{D45FDFAE-68A5-4127-A17A-8266678089BD}" srcOrd="1" destOrd="0" presId="urn:microsoft.com/office/officeart/2005/8/layout/venn2"/>
    <dgm:cxn modelId="{86BFB6DB-F23D-4669-B630-6EE5F818E070}" srcId="{11A540DB-CFDA-4205-BD71-59A35D602503}" destId="{44B937F2-7F2A-4ED0-A2DE-ECCF4735BB1F}" srcOrd="3" destOrd="0" parTransId="{4C0B5211-5B90-44CF-B2EF-A5E47C17A1AB}" sibTransId="{64B398D2-B2EF-4BCD-8D36-113705475CF2}"/>
    <dgm:cxn modelId="{345CC5B0-D77D-47B9-84B4-50F8DD005C42}" type="presParOf" srcId="{0CE530BE-0FF3-4436-AABC-D75F0C11D228}" destId="{C16A16A0-DBCC-410F-BCAD-0CF88ACF66C7}" srcOrd="0" destOrd="0" presId="urn:microsoft.com/office/officeart/2005/8/layout/venn2"/>
    <dgm:cxn modelId="{E4B2A27C-C27A-4167-8E6D-769B9CC5C6C7}" type="presParOf" srcId="{C16A16A0-DBCC-410F-BCAD-0CF88ACF66C7}" destId="{1237697A-6FF5-4418-81DB-C78F6B596522}" srcOrd="0" destOrd="0" presId="urn:microsoft.com/office/officeart/2005/8/layout/venn2"/>
    <dgm:cxn modelId="{25565915-714D-42A4-A8DE-1C8CC74B51E0}" type="presParOf" srcId="{C16A16A0-DBCC-410F-BCAD-0CF88ACF66C7}" destId="{06DC34E3-2342-4E8B-96DD-A8DFB744C205}" srcOrd="1" destOrd="0" presId="urn:microsoft.com/office/officeart/2005/8/layout/venn2"/>
    <dgm:cxn modelId="{639161FB-805C-456B-9642-CC4A45540A88}" type="presParOf" srcId="{0CE530BE-0FF3-4436-AABC-D75F0C11D228}" destId="{145B7F6C-870E-4351-AC0D-1D6F9EF7CCB3}" srcOrd="1" destOrd="0" presId="urn:microsoft.com/office/officeart/2005/8/layout/venn2"/>
    <dgm:cxn modelId="{4D0570CB-DB60-4857-A2DB-D875B0A0F216}" type="presParOf" srcId="{145B7F6C-870E-4351-AC0D-1D6F9EF7CCB3}" destId="{2184B4A8-3830-4E65-A5BB-8B616DBCD751}" srcOrd="0" destOrd="0" presId="urn:microsoft.com/office/officeart/2005/8/layout/venn2"/>
    <dgm:cxn modelId="{13856876-133D-403B-9AFE-FD86D892FA40}" type="presParOf" srcId="{145B7F6C-870E-4351-AC0D-1D6F9EF7CCB3}" destId="{A25BB8AF-79E7-4D53-811F-59EDF4EF6BC2}" srcOrd="1" destOrd="0" presId="urn:microsoft.com/office/officeart/2005/8/layout/venn2"/>
    <dgm:cxn modelId="{4B408F96-0CA6-47CA-8DB1-FF9744EE463F}" type="presParOf" srcId="{0CE530BE-0FF3-4436-AABC-D75F0C11D228}" destId="{B77B3C5E-2998-4AE8-90CF-8436C2895931}" srcOrd="2" destOrd="0" presId="urn:microsoft.com/office/officeart/2005/8/layout/venn2"/>
    <dgm:cxn modelId="{A548F30C-9D6A-463D-98FB-145B794EBF7E}" type="presParOf" srcId="{B77B3C5E-2998-4AE8-90CF-8436C2895931}" destId="{A267F8B8-C5CD-4118-8BD8-570028935073}" srcOrd="0" destOrd="0" presId="urn:microsoft.com/office/officeart/2005/8/layout/venn2"/>
    <dgm:cxn modelId="{6A864600-D9AD-434E-B643-75ADE5B62A18}" type="presParOf" srcId="{B77B3C5E-2998-4AE8-90CF-8436C2895931}" destId="{D45FDFAE-68A5-4127-A17A-8266678089BD}" srcOrd="1" destOrd="0" presId="urn:microsoft.com/office/officeart/2005/8/layout/venn2"/>
    <dgm:cxn modelId="{5263ECE2-7A1F-4CEC-8150-F26F67A885DA}" type="presParOf" srcId="{0CE530BE-0FF3-4436-AABC-D75F0C11D228}" destId="{963C3582-5C22-436B-B849-8C7D09B90BF3}" srcOrd="3" destOrd="0" presId="urn:microsoft.com/office/officeart/2005/8/layout/venn2"/>
    <dgm:cxn modelId="{46AB8A5D-992E-40DD-AAD3-7F505A7C5AE6}" type="presParOf" srcId="{963C3582-5C22-436B-B849-8C7D09B90BF3}" destId="{6C782696-50F5-4428-9A8A-53E8B22FAD34}" srcOrd="0" destOrd="0" presId="urn:microsoft.com/office/officeart/2005/8/layout/venn2"/>
    <dgm:cxn modelId="{36B63E56-9CD1-497C-B9C6-4077B68007CD}" type="presParOf" srcId="{963C3582-5C22-436B-B849-8C7D09B90BF3}" destId="{140F6FFE-449E-4511-B48C-8778B3899E1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7697A-6FF5-4418-81DB-C78F6B596522}">
      <dsp:nvSpPr>
        <dsp:cNvPr id="0" name=""/>
        <dsp:cNvSpPr/>
      </dsp:nvSpPr>
      <dsp:spPr>
        <a:xfrm>
          <a:off x="2220661" y="0"/>
          <a:ext cx="5179472" cy="5179472"/>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Complaint Resolution</a:t>
          </a:r>
        </a:p>
      </dsp:txBody>
      <dsp:txXfrm>
        <a:off x="4086306" y="258973"/>
        <a:ext cx="1448180" cy="776920"/>
      </dsp:txXfrm>
    </dsp:sp>
    <dsp:sp modelId="{2184B4A8-3830-4E65-A5BB-8B616DBCD751}">
      <dsp:nvSpPr>
        <dsp:cNvPr id="0" name=""/>
        <dsp:cNvSpPr/>
      </dsp:nvSpPr>
      <dsp:spPr>
        <a:xfrm>
          <a:off x="2738608" y="1035894"/>
          <a:ext cx="4143577" cy="414357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Consultation</a:t>
          </a:r>
        </a:p>
      </dsp:txBody>
      <dsp:txXfrm>
        <a:off x="4086306" y="1284509"/>
        <a:ext cx="1448180" cy="745843"/>
      </dsp:txXfrm>
    </dsp:sp>
    <dsp:sp modelId="{A267F8B8-C5CD-4118-8BD8-570028935073}">
      <dsp:nvSpPr>
        <dsp:cNvPr id="0" name=""/>
        <dsp:cNvSpPr/>
      </dsp:nvSpPr>
      <dsp:spPr>
        <a:xfrm>
          <a:off x="3256555" y="2071788"/>
          <a:ext cx="3107683" cy="310768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Monitoring</a:t>
          </a:r>
        </a:p>
      </dsp:txBody>
      <dsp:txXfrm>
        <a:off x="4086306" y="2304865"/>
        <a:ext cx="1448180" cy="699228"/>
      </dsp:txXfrm>
    </dsp:sp>
    <dsp:sp modelId="{6C782696-50F5-4428-9A8A-53E8B22FAD34}">
      <dsp:nvSpPr>
        <dsp:cNvPr id="0" name=""/>
        <dsp:cNvSpPr/>
      </dsp:nvSpPr>
      <dsp:spPr>
        <a:xfrm>
          <a:off x="3774502" y="3107683"/>
          <a:ext cx="2071788" cy="207178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Education</a:t>
          </a:r>
        </a:p>
      </dsp:txBody>
      <dsp:txXfrm>
        <a:off x="4077909" y="3625630"/>
        <a:ext cx="1464975" cy="103589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81CF4-D1D3-4E02-8266-082B5A52FE47}"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2EF5D-51B7-40F8-9DF1-CDCAC9D0041E}" type="slidenum">
              <a:rPr lang="en-US" smtClean="0"/>
              <a:t>‹#›</a:t>
            </a:fld>
            <a:endParaRPr lang="en-US"/>
          </a:p>
        </p:txBody>
      </p:sp>
    </p:spTree>
    <p:extLst>
      <p:ext uri="{BB962C8B-B14F-4D97-AF65-F5344CB8AC3E}">
        <p14:creationId xmlns:p14="http://schemas.microsoft.com/office/powerpoint/2010/main" val="1284405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Complaint Resolution: Receive, review and investigate complaints … Often is what people think of 1</a:t>
            </a:r>
            <a:r>
              <a:rPr lang="en-US" baseline="30000" dirty="0"/>
              <a:t>st</a:t>
            </a:r>
            <a:r>
              <a:rPr lang="en-US" dirty="0"/>
              <a:t> when thinking of the ORR</a:t>
            </a:r>
          </a:p>
          <a:p>
            <a:endParaRPr lang="en-US" dirty="0"/>
          </a:p>
          <a:p>
            <a:r>
              <a:rPr lang="en-US" dirty="0"/>
              <a:t>Consultation: Questions, policy/procedure, a lot of prevention and troubleshooting happens in consultation as well</a:t>
            </a:r>
          </a:p>
          <a:p>
            <a:endParaRPr lang="en-US" dirty="0"/>
          </a:p>
          <a:p>
            <a:r>
              <a:rPr lang="en-US" dirty="0"/>
              <a:t>Monitor- Visit all provider sites annually; Review all incident reports, that is my job. All IR’s that come in for every NCCMH recipient, I review on a daily basis. I monitor for rights related issues, sometimes complaints come in through IR’s (not recommended, but it happens). I look for instances where guidelines were not followed or where safety was compromised, suspicious situations.</a:t>
            </a:r>
          </a:p>
          <a:p>
            <a:endParaRPr lang="en-US" dirty="0"/>
          </a:p>
          <a:p>
            <a:r>
              <a:rPr lang="en-US" dirty="0"/>
              <a:t>Education: Train NCCMH/Contract staff, train Recipient Rights Advisory Committee, receive annual training in rights protection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4</a:t>
            </a:fld>
            <a:endParaRPr lang="en-US"/>
          </a:p>
        </p:txBody>
      </p:sp>
    </p:spTree>
    <p:extLst>
      <p:ext uri="{BB962C8B-B14F-4D97-AF65-F5344CB8AC3E}">
        <p14:creationId xmlns:p14="http://schemas.microsoft.com/office/powerpoint/2010/main" val="2057963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examples listed above are not an exhaustive list, but those are examples that must be reported as abuse to the ORR.</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20</a:t>
            </a:fld>
            <a:endParaRPr lang="en-US"/>
          </a:p>
        </p:txBody>
      </p:sp>
    </p:spTree>
    <p:extLst>
      <p:ext uri="{BB962C8B-B14F-4D97-AF65-F5344CB8AC3E}">
        <p14:creationId xmlns:p14="http://schemas.microsoft.com/office/powerpoint/2010/main" val="409375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Takeaways: Use of language or other means of communication to degrade, threaten or sexually harass a recipient </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21</a:t>
            </a:fld>
            <a:endParaRPr lang="en-US"/>
          </a:p>
        </p:txBody>
      </p:sp>
    </p:spTree>
    <p:extLst>
      <p:ext uri="{BB962C8B-B14F-4D97-AF65-F5344CB8AC3E}">
        <p14:creationId xmlns:p14="http://schemas.microsoft.com/office/powerpoint/2010/main" val="174440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of Neglect:</a:t>
            </a:r>
          </a:p>
          <a:p>
            <a:r>
              <a:rPr lang="en-US" dirty="0"/>
              <a:t>Something that has been done that shouldn’t have been, or something you didn’t do that you should have….</a:t>
            </a:r>
          </a:p>
          <a:p>
            <a:endParaRPr lang="en-US" dirty="0"/>
          </a:p>
          <a:p>
            <a:r>
              <a:rPr lang="en-US" dirty="0"/>
              <a:t>By an employee, volunteer, or agent of a provider (contract staff)….</a:t>
            </a:r>
          </a:p>
          <a:p>
            <a:endParaRPr lang="en-US" dirty="0"/>
          </a:p>
          <a:p>
            <a:r>
              <a:rPr lang="en-US" dirty="0"/>
              <a:t>That causes harm to a recipient….</a:t>
            </a:r>
          </a:p>
          <a:p>
            <a:endParaRPr lang="en-US" dirty="0"/>
          </a:p>
          <a:p>
            <a:r>
              <a:rPr lang="en-US" dirty="0"/>
              <a:t>And is in noncompliance with a standard of care.</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22</a:t>
            </a:fld>
            <a:endParaRPr lang="en-US"/>
          </a:p>
        </p:txBody>
      </p:sp>
    </p:spTree>
    <p:extLst>
      <p:ext uri="{BB962C8B-B14F-4D97-AF65-F5344CB8AC3E}">
        <p14:creationId xmlns:p14="http://schemas.microsoft.com/office/powerpoint/2010/main" val="116229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a:t>
            </a:r>
          </a:p>
          <a:p>
            <a:endParaRPr lang="en-US" dirty="0"/>
          </a:p>
          <a:p>
            <a:r>
              <a:rPr lang="en-US" dirty="0"/>
              <a:t>Non compliance with a standard of care that causes or contributes to  serious physical harm or the sexual abuse of a recipient</a:t>
            </a:r>
          </a:p>
          <a:p>
            <a:endParaRPr lang="en-US" dirty="0"/>
          </a:p>
          <a:p>
            <a:r>
              <a:rPr lang="en-US" dirty="0"/>
              <a:t>The failure to report apparent or suspected Abuse Class I or Neglect Class I of a recipient</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23</a:t>
            </a:fld>
            <a:endParaRPr lang="en-US"/>
          </a:p>
        </p:txBody>
      </p:sp>
    </p:spTree>
    <p:extLst>
      <p:ext uri="{BB962C8B-B14F-4D97-AF65-F5344CB8AC3E}">
        <p14:creationId xmlns:p14="http://schemas.microsoft.com/office/powerpoint/2010/main" val="304423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a:t>
            </a:r>
          </a:p>
          <a:p>
            <a:endParaRPr lang="en-US" dirty="0"/>
          </a:p>
          <a:p>
            <a:r>
              <a:rPr lang="en-US" dirty="0"/>
              <a:t>Non compliance with a standard of care that causes or contributes to  serious physical harm or the sexual abuse of a recipient</a:t>
            </a:r>
          </a:p>
          <a:p>
            <a:endParaRPr lang="en-US" dirty="0"/>
          </a:p>
          <a:p>
            <a:r>
              <a:rPr lang="en-US" dirty="0"/>
              <a:t>The failure to report apparent or suspected Abuse Class I or Neglect Class I of a recipient</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24</a:t>
            </a:fld>
            <a:endParaRPr lang="en-US"/>
          </a:p>
        </p:txBody>
      </p:sp>
    </p:spTree>
    <p:extLst>
      <p:ext uri="{BB962C8B-B14F-4D97-AF65-F5344CB8AC3E}">
        <p14:creationId xmlns:p14="http://schemas.microsoft.com/office/powerpoint/2010/main" val="304423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of Neglect Class 2:</a:t>
            </a:r>
          </a:p>
          <a:p>
            <a:endParaRPr lang="en-US" dirty="0"/>
          </a:p>
          <a:p>
            <a:r>
              <a:rPr lang="en-US" dirty="0"/>
              <a:t>Noncompliance with a standard of care that causes or contributes to non-serious physical harm or emotional harm of a recipient</a:t>
            </a:r>
          </a:p>
          <a:p>
            <a:endParaRPr lang="en-US" dirty="0"/>
          </a:p>
          <a:p>
            <a:r>
              <a:rPr lang="en-US" dirty="0"/>
              <a:t>Failure to report apparent or suspected Abuse Class II or Neglect Class II</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26</a:t>
            </a:fld>
            <a:endParaRPr lang="en-US"/>
          </a:p>
        </p:txBody>
      </p:sp>
    </p:spTree>
    <p:extLst>
      <p:ext uri="{BB962C8B-B14F-4D97-AF65-F5344CB8AC3E}">
        <p14:creationId xmlns:p14="http://schemas.microsoft.com/office/powerpoint/2010/main" val="2189893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for Neglect Class III:</a:t>
            </a:r>
          </a:p>
          <a:p>
            <a:endParaRPr lang="en-US" dirty="0"/>
          </a:p>
          <a:p>
            <a:pPr algn="l" rtl="0" fontAlgn="base"/>
            <a:r>
              <a:rPr lang="en-US" sz="1200" b="0" i="0" dirty="0">
                <a:solidFill>
                  <a:srgbClr val="000000"/>
                </a:solidFill>
                <a:effectLst/>
                <a:latin typeface="Calibri" panose="020F0502020204030204" pitchFamily="34" charset="0"/>
              </a:rPr>
              <a:t>Noncompliance with a standard of care that either placed or could have placed a recipient at risk of physical harm or sexual abuse </a:t>
            </a:r>
          </a:p>
          <a:p>
            <a:pPr algn="l" rtl="0" fontAlgn="base"/>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...failure to report apparent/suspected abuse class II or neglect class II of a recipient </a:t>
            </a:r>
          </a:p>
          <a:p>
            <a:pPr algn="l" rtl="0" fontAlgn="base"/>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*No actual harm has to occur to a recipient for Neglect 3 to be substantiated. It is only required that the recipient be placed at risk of harm.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28</a:t>
            </a:fld>
            <a:endParaRPr lang="en-US"/>
          </a:p>
        </p:txBody>
      </p:sp>
    </p:spTree>
    <p:extLst>
      <p:ext uri="{BB962C8B-B14F-4D97-AF65-F5344CB8AC3E}">
        <p14:creationId xmlns:p14="http://schemas.microsoft.com/office/powerpoint/2010/main" val="101528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understand what rights are, where they come from and what the additional rights granted under the MHC to recipients are and what your role is in providing and protecting those rights to the people you serve. </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6</a:t>
            </a:fld>
            <a:endParaRPr lang="en-US"/>
          </a:p>
        </p:txBody>
      </p:sp>
    </p:spTree>
    <p:extLst>
      <p:ext uri="{BB962C8B-B14F-4D97-AF65-F5344CB8AC3E}">
        <p14:creationId xmlns:p14="http://schemas.microsoft.com/office/powerpoint/2010/main" val="228409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Rule: Do unto others a </a:t>
            </a:r>
            <a:r>
              <a:rPr lang="en-US" b="1" dirty="0"/>
              <a:t>you </a:t>
            </a:r>
            <a:r>
              <a:rPr lang="en-US" b="0" u="none" dirty="0"/>
              <a:t>would have them do unto you</a:t>
            </a:r>
          </a:p>
          <a:p>
            <a:r>
              <a:rPr lang="en-US" b="0" u="none" dirty="0"/>
              <a:t>Platinum Rule: Do unto others as </a:t>
            </a:r>
            <a:r>
              <a:rPr lang="en-US" b="1" u="none" dirty="0"/>
              <a:t>they</a:t>
            </a:r>
            <a:r>
              <a:rPr lang="en-US" b="0" u="none" dirty="0"/>
              <a:t> would want done unto them</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7</a:t>
            </a:fld>
            <a:endParaRPr lang="en-US"/>
          </a:p>
        </p:txBody>
      </p:sp>
    </p:spTree>
    <p:extLst>
      <p:ext uri="{BB962C8B-B14F-4D97-AF65-F5344CB8AC3E}">
        <p14:creationId xmlns:p14="http://schemas.microsoft.com/office/powerpoint/2010/main" val="7752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disrespect is unintentional, and you may slip into some poor practices without realizing it. </a:t>
            </a:r>
          </a:p>
          <a:p>
            <a:endParaRPr lang="en-US" dirty="0"/>
          </a:p>
          <a:p>
            <a:r>
              <a:rPr lang="en-US" dirty="0"/>
              <a:t>Ask questions seeing if allegations of D&amp;R were substantiated or not. </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8</a:t>
            </a:fld>
            <a:endParaRPr lang="en-US"/>
          </a:p>
        </p:txBody>
      </p:sp>
    </p:spTree>
    <p:extLst>
      <p:ext uri="{BB962C8B-B14F-4D97-AF65-F5344CB8AC3E}">
        <p14:creationId xmlns:p14="http://schemas.microsoft.com/office/powerpoint/2010/main" val="3399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important rights granted to recipients!</a:t>
            </a:r>
          </a:p>
          <a:p>
            <a:endParaRPr lang="en-US" dirty="0"/>
          </a:p>
          <a:p>
            <a:r>
              <a:rPr lang="en-US" sz="1200" b="0" i="0" dirty="0">
                <a:solidFill>
                  <a:srgbClr val="000000"/>
                </a:solidFill>
                <a:effectLst/>
                <a:latin typeface="Calibri" panose="020F0502020204030204" pitchFamily="34" charset="0"/>
              </a:rPr>
              <a:t>Protecting confidentiality means that, when you are not at work, you cannot talk to anyone about what happened with a recipient. When at work, you cannot discuss any information with those who are not authorized to receive it. This also means you have a responsibility to make sure that unauthorized persons are not able to identify recipients.  </a:t>
            </a:r>
            <a:endParaRPr lang="en-US" dirty="0"/>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11</a:t>
            </a:fld>
            <a:endParaRPr lang="en-US"/>
          </a:p>
        </p:txBody>
      </p:sp>
    </p:spTree>
    <p:extLst>
      <p:ext uri="{BB962C8B-B14F-4D97-AF65-F5344CB8AC3E}">
        <p14:creationId xmlns:p14="http://schemas.microsoft.com/office/powerpoint/2010/main" val="83525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2700" lvl="1" indent="-533400">
              <a:buNone/>
            </a:pPr>
            <a:r>
              <a:rPr lang="en-US" altLang="en-US" dirty="0"/>
              <a:t>Documentation must include:</a:t>
            </a:r>
          </a:p>
          <a:p>
            <a:pPr marL="1282700" lvl="1" indent="-533400">
              <a:buFontTx/>
              <a:buAutoNum type="alphaLcParenR"/>
            </a:pPr>
            <a:r>
              <a:rPr lang="en-US" altLang="en-US" dirty="0"/>
              <a:t>Attempts made to avoid the restriction</a:t>
            </a:r>
          </a:p>
          <a:p>
            <a:pPr marL="1282700" lvl="1" indent="-533400">
              <a:buFontTx/>
              <a:buAutoNum type="alphaLcParenR"/>
            </a:pPr>
            <a:r>
              <a:rPr lang="en-US" altLang="en-US" dirty="0"/>
              <a:t>A plan to eliminate the restriction</a:t>
            </a:r>
          </a:p>
          <a:p>
            <a:pPr marL="1282700" lvl="1" indent="-533400">
              <a:buFontTx/>
              <a:buAutoNum type="alphaLcParenR"/>
            </a:pPr>
            <a:r>
              <a:rPr lang="en-US" altLang="en-US" dirty="0"/>
              <a:t>Review and approval by Behavior Treatment Committee members</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14</a:t>
            </a:fld>
            <a:endParaRPr lang="en-US"/>
          </a:p>
        </p:txBody>
      </p:sp>
    </p:spTree>
    <p:extLst>
      <p:ext uri="{BB962C8B-B14F-4D97-AF65-F5344CB8AC3E}">
        <p14:creationId xmlns:p14="http://schemas.microsoft.com/office/powerpoint/2010/main" val="234323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Key Points of Abuse: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Abuse is....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 nonaccidental act....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By an employee, a volunteer or agent of a provider (a contract employee)...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That causes harm to a recipient.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16</a:t>
            </a:fld>
            <a:endParaRPr lang="en-US"/>
          </a:p>
        </p:txBody>
      </p:sp>
    </p:spTree>
    <p:extLst>
      <p:ext uri="{BB962C8B-B14F-4D97-AF65-F5344CB8AC3E}">
        <p14:creationId xmlns:p14="http://schemas.microsoft.com/office/powerpoint/2010/main" val="152077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Key Points of Abuse: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Abuse is....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 nonaccidental act....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By an employee, a volunteer or agent of a provider (a contract employee)... </a:t>
            </a:r>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That causes harm to a recipient.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18</a:t>
            </a:fld>
            <a:endParaRPr lang="en-US"/>
          </a:p>
        </p:txBody>
      </p:sp>
    </p:spTree>
    <p:extLst>
      <p:ext uri="{BB962C8B-B14F-4D97-AF65-F5344CB8AC3E}">
        <p14:creationId xmlns:p14="http://schemas.microsoft.com/office/powerpoint/2010/main" val="9750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aways on Abuse Class 2:</a:t>
            </a:r>
          </a:p>
          <a:p>
            <a:r>
              <a:rPr lang="en-US" dirty="0"/>
              <a:t>Non accidental act that caused or contributed to non serious physical harm</a:t>
            </a:r>
          </a:p>
          <a:p>
            <a:r>
              <a:rPr lang="en-US" dirty="0"/>
              <a:t>Emotional harm to a recipient</a:t>
            </a:r>
          </a:p>
          <a:p>
            <a:r>
              <a:rPr lang="en-US" dirty="0"/>
              <a:t>Assuming incompetence despite no guardian being appointed resulting in economic, material or emotional harm</a:t>
            </a:r>
          </a:p>
          <a:p>
            <a:r>
              <a:rPr lang="en-US" dirty="0"/>
              <a:t>Exploitation of a recipient (misuse of property/funds)</a:t>
            </a:r>
          </a:p>
          <a:p>
            <a:r>
              <a:rPr lang="en-US" dirty="0"/>
              <a:t>Use of unreasonable force with or without apparent harm</a:t>
            </a:r>
          </a:p>
          <a:p>
            <a:endParaRPr lang="en-US" dirty="0"/>
          </a:p>
        </p:txBody>
      </p:sp>
      <p:sp>
        <p:nvSpPr>
          <p:cNvPr id="4" name="Slide Number Placeholder 3"/>
          <p:cNvSpPr>
            <a:spLocks noGrp="1"/>
          </p:cNvSpPr>
          <p:nvPr>
            <p:ph type="sldNum" sz="quarter" idx="5"/>
          </p:nvPr>
        </p:nvSpPr>
        <p:spPr/>
        <p:txBody>
          <a:bodyPr/>
          <a:lstStyle/>
          <a:p>
            <a:fld id="{3972086E-CFA0-421E-BE46-EF20449FA15D}" type="slidenum">
              <a:rPr lang="en-US" smtClean="0"/>
              <a:t>19</a:t>
            </a:fld>
            <a:endParaRPr lang="en-US"/>
          </a:p>
        </p:txBody>
      </p:sp>
    </p:spTree>
    <p:extLst>
      <p:ext uri="{BB962C8B-B14F-4D97-AF65-F5344CB8AC3E}">
        <p14:creationId xmlns:p14="http://schemas.microsoft.com/office/powerpoint/2010/main" val="157092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15AF-69D2-C3C4-EB30-D01BF64FBF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7DF01-19B4-5DD3-BC0F-94F5D739B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CAC01-A284-CAAE-8D7D-5A04AE1DB0B5}"/>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5" name="Footer Placeholder 4">
            <a:extLst>
              <a:ext uri="{FF2B5EF4-FFF2-40B4-BE49-F238E27FC236}">
                <a16:creationId xmlns:a16="http://schemas.microsoft.com/office/drawing/2014/main" id="{ECE49EA6-3D0E-E6DF-2941-BD4543802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759F4-E0EA-CEDE-2622-B5DA448787CE}"/>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89814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2E55-9964-CC98-65CD-87619BF445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CD9D43-AE99-4152-6A94-C35D2CC2A5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1516D-F240-A87B-9EA8-648B61246ACE}"/>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5" name="Footer Placeholder 4">
            <a:extLst>
              <a:ext uri="{FF2B5EF4-FFF2-40B4-BE49-F238E27FC236}">
                <a16:creationId xmlns:a16="http://schemas.microsoft.com/office/drawing/2014/main" id="{CDC6006E-730A-4C3C-80C4-02A469BD3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084F8-5AD9-0F5C-C494-39C7E3DE9AFB}"/>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11042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C9660-11C8-F3B5-06BA-CF1F8563C1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725C7-F8AB-3551-C960-B57AFD4A5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A2A7D-5696-EF91-C75A-C15B3412B36F}"/>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5" name="Footer Placeholder 4">
            <a:extLst>
              <a:ext uri="{FF2B5EF4-FFF2-40B4-BE49-F238E27FC236}">
                <a16:creationId xmlns:a16="http://schemas.microsoft.com/office/drawing/2014/main" id="{3AEB4A19-8EBF-374F-A0BE-CCDDADD12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1E3CC-80BE-B6BB-973F-03A8F6E56D39}"/>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48774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1">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F2726E-967B-8E3E-0ACD-C9C77E117310}"/>
              </a:ext>
            </a:extLst>
          </p:cNvPr>
          <p:cNvSpPr>
            <a:spLocks noGrp="1"/>
          </p:cNvSpPr>
          <p:nvPr>
            <p:ph type="pic" sz="quarter" idx="10"/>
          </p:nvPr>
        </p:nvSpPr>
        <p:spPr>
          <a:xfrm>
            <a:off x="0" y="0"/>
            <a:ext cx="12191999" cy="6858000"/>
          </a:xfrm>
          <a:prstGeom prst="rect">
            <a:avLst/>
          </a:prstGeom>
        </p:spPr>
        <p:txBody>
          <a:bodyPr/>
          <a:lstStyle/>
          <a:p>
            <a:endParaRPr lang="en-US" dirty="0"/>
          </a:p>
        </p:txBody>
      </p:sp>
      <p:sp>
        <p:nvSpPr>
          <p:cNvPr id="2" name="Title 1">
            <a:extLst>
              <a:ext uri="{FF2B5EF4-FFF2-40B4-BE49-F238E27FC236}">
                <a16:creationId xmlns:a16="http://schemas.microsoft.com/office/drawing/2014/main" id="{0B0BF0CC-A8DE-AC63-BA6C-A458051DB4B9}"/>
              </a:ext>
            </a:extLst>
          </p:cNvPr>
          <p:cNvSpPr>
            <a:spLocks noGrp="1"/>
          </p:cNvSpPr>
          <p:nvPr>
            <p:ph type="ctrTitle" hasCustomPrompt="1"/>
          </p:nvPr>
        </p:nvSpPr>
        <p:spPr>
          <a:xfrm>
            <a:off x="457200" y="1773936"/>
            <a:ext cx="5284381" cy="1655064"/>
          </a:xfrm>
          <a:prstGeom prst="rect">
            <a:avLst/>
          </a:prstGeom>
        </p:spPr>
        <p:txBody>
          <a:bodyPr lIns="0" tIns="0" rIns="0" bIns="0" anchor="t">
            <a:noAutofit/>
          </a:bodyPr>
          <a:lstStyle>
            <a:lvl1pPr algn="l">
              <a:lnSpc>
                <a:spcPct val="80000"/>
              </a:lnSpc>
              <a:defRPr sz="6000">
                <a:solidFill>
                  <a:srgbClr val="17723C"/>
                </a:solidFill>
              </a:defRPr>
            </a:lvl1pPr>
          </a:lstStyle>
          <a:p>
            <a:r>
              <a:rPr lang="en-US" dirty="0"/>
              <a:t>CLICK TO ADD TITLE</a:t>
            </a:r>
          </a:p>
        </p:txBody>
      </p:sp>
      <p:sp>
        <p:nvSpPr>
          <p:cNvPr id="3" name="Subtitle 2">
            <a:extLst>
              <a:ext uri="{FF2B5EF4-FFF2-40B4-BE49-F238E27FC236}">
                <a16:creationId xmlns:a16="http://schemas.microsoft.com/office/drawing/2014/main" id="{3282BC23-5D95-BE27-1933-E99D0FF2BA2C}"/>
              </a:ext>
            </a:extLst>
          </p:cNvPr>
          <p:cNvSpPr>
            <a:spLocks noGrp="1"/>
          </p:cNvSpPr>
          <p:nvPr>
            <p:ph type="subTitle" idx="1" hasCustomPrompt="1"/>
          </p:nvPr>
        </p:nvSpPr>
        <p:spPr>
          <a:xfrm>
            <a:off x="457200" y="3429000"/>
            <a:ext cx="5284381" cy="1655064"/>
          </a:xfrm>
          <a:prstGeom prst="rect">
            <a:avLst/>
          </a:prstGeom>
        </p:spPr>
        <p:txBody>
          <a:bodyPr lIns="0" tIns="0" rIns="0" bIns="0">
            <a:noAutofit/>
          </a:bodyPr>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Rectangle 7">
            <a:extLst>
              <a:ext uri="{FF2B5EF4-FFF2-40B4-BE49-F238E27FC236}">
                <a16:creationId xmlns:a16="http://schemas.microsoft.com/office/drawing/2014/main" id="{10104119-4A1E-3EF6-BB8A-424F1D4016D5}"/>
              </a:ext>
            </a:extLst>
          </p:cNvPr>
          <p:cNvSpPr/>
          <p:nvPr userDrawn="1"/>
        </p:nvSpPr>
        <p:spPr>
          <a:xfrm>
            <a:off x="12312078" y="766482"/>
            <a:ext cx="3178934" cy="6091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US" sz="1600" dirty="0"/>
              <a:t>Instructions for swapping background photo:</a:t>
            </a:r>
          </a:p>
          <a:p>
            <a:pPr algn="l"/>
            <a:endParaRPr lang="en-US" dirty="0"/>
          </a:p>
          <a:p>
            <a:pPr marL="342900" indent="-342900" algn="l">
              <a:spcAft>
                <a:spcPts val="600"/>
              </a:spcAft>
              <a:buAutoNum type="arabicPeriod"/>
            </a:pPr>
            <a:r>
              <a:rPr lang="en-US" sz="1400" dirty="0"/>
              <a:t>Select and delete current </a:t>
            </a:r>
            <a:br>
              <a:rPr lang="en-US" sz="1400" dirty="0"/>
            </a:br>
            <a:r>
              <a:rPr lang="en-US" sz="1400" dirty="0"/>
              <a:t>picture (or keep it if it works </a:t>
            </a:r>
            <a:br>
              <a:rPr lang="en-US" sz="1400" dirty="0"/>
            </a:br>
            <a:r>
              <a:rPr lang="en-US" sz="1400" dirty="0"/>
              <a:t>for your presentation!) </a:t>
            </a:r>
            <a:br>
              <a:rPr lang="en-US" sz="1400" dirty="0"/>
            </a:br>
            <a:r>
              <a:rPr lang="en-US" sz="1400" i="1" dirty="0"/>
              <a:t>Skip step if no image is present.</a:t>
            </a:r>
          </a:p>
          <a:p>
            <a:pPr marL="342900" indent="-342900" algn="l">
              <a:spcAft>
                <a:spcPts val="600"/>
              </a:spcAft>
              <a:buAutoNum type="arabicPeriod"/>
            </a:pPr>
            <a:r>
              <a:rPr lang="en-US" sz="1400" dirty="0"/>
              <a:t>Click icon in center of slide </a:t>
            </a:r>
            <a:br>
              <a:rPr lang="en-US" sz="1400" dirty="0"/>
            </a:br>
            <a:r>
              <a:rPr lang="en-US" sz="1400" dirty="0"/>
              <a:t>and choose a new photo </a:t>
            </a:r>
            <a:br>
              <a:rPr lang="en-US" sz="1400" dirty="0"/>
            </a:br>
            <a:r>
              <a:rPr lang="en-US" sz="1400" dirty="0"/>
              <a:t>from your drive.</a:t>
            </a:r>
          </a:p>
          <a:p>
            <a:pPr marL="342900" indent="-342900" algn="l">
              <a:spcAft>
                <a:spcPts val="600"/>
              </a:spcAft>
              <a:buAutoNum type="arabicPeriod"/>
            </a:pPr>
            <a:r>
              <a:rPr lang="en-US" sz="1400" i="1" dirty="0"/>
              <a:t>Important: </a:t>
            </a:r>
            <a:r>
              <a:rPr lang="en-US" sz="1400" dirty="0"/>
              <a:t>select your new photo, right click and select </a:t>
            </a:r>
            <a:br>
              <a:rPr lang="en-US" sz="1400" dirty="0"/>
            </a:br>
            <a:r>
              <a:rPr lang="en-US" sz="1400" dirty="0"/>
              <a:t>Send to Back &gt; Send to Back. </a:t>
            </a:r>
            <a:br>
              <a:rPr lang="en-US" sz="1400" dirty="0"/>
            </a:br>
            <a:r>
              <a:rPr lang="en-US" sz="1400" dirty="0"/>
              <a:t>This way the slide text and logo become visible again.</a:t>
            </a:r>
            <a:br>
              <a:rPr lang="en-US" sz="1400" dirty="0"/>
            </a:br>
            <a:endParaRPr lang="en-US" sz="1400" dirty="0"/>
          </a:p>
          <a:p>
            <a:pPr marL="0" indent="0" algn="l">
              <a:spcAft>
                <a:spcPts val="600"/>
              </a:spcAft>
              <a:buNone/>
            </a:pPr>
            <a:r>
              <a:rPr lang="en-US" sz="1200" b="1" dirty="0"/>
              <a:t>Tip: </a:t>
            </a:r>
            <a:r>
              <a:rPr lang="en-US" sz="1200" dirty="0"/>
              <a:t>Depending on your chosen photo, </a:t>
            </a:r>
            <a:br>
              <a:rPr lang="en-US" sz="1200" dirty="0"/>
            </a:br>
            <a:r>
              <a:rPr lang="en-US" sz="1200" dirty="0"/>
              <a:t>the vertical position of the title/subtitle </a:t>
            </a:r>
            <a:br>
              <a:rPr lang="en-US" sz="1200" dirty="0"/>
            </a:br>
            <a:r>
              <a:rPr lang="en-US" sz="1200" dirty="0"/>
              <a:t>may need to be adjusted. </a:t>
            </a:r>
          </a:p>
          <a:p>
            <a:pPr marL="0" indent="0" algn="l">
              <a:spcAft>
                <a:spcPts val="600"/>
              </a:spcAft>
              <a:buNone/>
            </a:pPr>
            <a:r>
              <a:rPr lang="en-US" sz="1200" dirty="0"/>
              <a:t>Hold down Shift as you move them to lock their horizontal position (or vertical position if moving horizontally) and move to a position that makes them more legible.</a:t>
            </a:r>
          </a:p>
          <a:p>
            <a:pPr marL="0" indent="0" algn="l">
              <a:spcAft>
                <a:spcPts val="600"/>
              </a:spcAft>
              <a:buNone/>
            </a:pPr>
            <a:endParaRPr lang="en-US" sz="1200" dirty="0"/>
          </a:p>
          <a:p>
            <a:pPr marL="0" indent="0" algn="l">
              <a:spcAft>
                <a:spcPts val="600"/>
              </a:spcAft>
              <a:buNone/>
            </a:pPr>
            <a:r>
              <a:rPr lang="en-US" sz="1200" dirty="0"/>
              <a:t>Add photo first, send to back, THEN change </a:t>
            </a:r>
            <a:r>
              <a:rPr lang="en-US" sz="1200"/>
              <a:t>copy. </a:t>
            </a:r>
            <a:endParaRPr lang="en-US" sz="1200" dirty="0"/>
          </a:p>
          <a:p>
            <a:pPr algn="l"/>
            <a:endParaRPr lang="en-US" dirty="0"/>
          </a:p>
        </p:txBody>
      </p:sp>
      <p:pic>
        <p:nvPicPr>
          <p:cNvPr id="7" name="Picture 6" descr="A picture containing text, sign&#10;&#10;Description automatically generated">
            <a:extLst>
              <a:ext uri="{FF2B5EF4-FFF2-40B4-BE49-F238E27FC236}">
                <a16:creationId xmlns:a16="http://schemas.microsoft.com/office/drawing/2014/main" id="{6D68D8C2-8A18-06F8-2F7D-69BFDB14088C}"/>
              </a:ext>
            </a:extLst>
          </p:cNvPr>
          <p:cNvPicPr>
            <a:picLocks noChangeAspect="1"/>
          </p:cNvPicPr>
          <p:nvPr userDrawn="1"/>
        </p:nvPicPr>
        <p:blipFill>
          <a:blip r:embed="rId2"/>
          <a:stretch>
            <a:fillRect/>
          </a:stretch>
        </p:blipFill>
        <p:spPr>
          <a:xfrm>
            <a:off x="7212344" y="5761173"/>
            <a:ext cx="4717473" cy="827840"/>
          </a:xfrm>
          <a:prstGeom prst="rect">
            <a:avLst/>
          </a:prstGeom>
        </p:spPr>
      </p:pic>
      <p:sp>
        <p:nvSpPr>
          <p:cNvPr id="10" name="Rectangle 9">
            <a:extLst>
              <a:ext uri="{FF2B5EF4-FFF2-40B4-BE49-F238E27FC236}">
                <a16:creationId xmlns:a16="http://schemas.microsoft.com/office/drawing/2014/main" id="{52397F2F-9B55-F83E-A2C3-715DEAB10129}"/>
              </a:ext>
            </a:extLst>
          </p:cNvPr>
          <p:cNvSpPr/>
          <p:nvPr userDrawn="1"/>
        </p:nvSpPr>
        <p:spPr>
          <a:xfrm>
            <a:off x="12312077" y="0"/>
            <a:ext cx="3178935" cy="632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US" sz="1600" dirty="0"/>
              <a:t>Cover Option w/ logo on bottom</a:t>
            </a:r>
            <a:endParaRPr lang="en-US" dirty="0"/>
          </a:p>
        </p:txBody>
      </p:sp>
    </p:spTree>
    <p:extLst>
      <p:ext uri="{BB962C8B-B14F-4D97-AF65-F5344CB8AC3E}">
        <p14:creationId xmlns:p14="http://schemas.microsoft.com/office/powerpoint/2010/main" val="440975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A8E217D-0EB6-D52F-CE84-4946A0E039FD}"/>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7/14/2025</a:t>
            </a:fld>
            <a:endParaRPr lang="en-US" dirty="0"/>
          </a:p>
        </p:txBody>
      </p:sp>
      <p:sp>
        <p:nvSpPr>
          <p:cNvPr id="9" name="Slide Number Placeholder 5">
            <a:extLst>
              <a:ext uri="{FF2B5EF4-FFF2-40B4-BE49-F238E27FC236}">
                <a16:creationId xmlns:a16="http://schemas.microsoft.com/office/drawing/2014/main" id="{F1B7D905-1FDC-9B0A-38CC-79EC37A4353D}"/>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44FA17-9723-C8DC-26F0-20E6E7B42B15}"/>
              </a:ext>
            </a:extLst>
          </p:cNvPr>
          <p:cNvPicPr>
            <a:picLocks noChangeAspect="1"/>
          </p:cNvPicPr>
          <p:nvPr userDrawn="1"/>
        </p:nvPicPr>
        <p:blipFill>
          <a:blip r:embed="rId2"/>
          <a:stretch>
            <a:fillRect/>
          </a:stretch>
        </p:blipFill>
        <p:spPr>
          <a:xfrm>
            <a:off x="5091180" y="6343798"/>
            <a:ext cx="2009640" cy="352659"/>
          </a:xfrm>
          <a:prstGeom prst="rect">
            <a:avLst/>
          </a:prstGeom>
        </p:spPr>
      </p:pic>
      <p:sp>
        <p:nvSpPr>
          <p:cNvPr id="14" name="Title Placeholder 3">
            <a:extLst>
              <a:ext uri="{FF2B5EF4-FFF2-40B4-BE49-F238E27FC236}">
                <a16:creationId xmlns:a16="http://schemas.microsoft.com/office/drawing/2014/main" id="{6BD2E76F-7805-70A1-88DD-B25B11F505D6}"/>
              </a:ext>
            </a:extLst>
          </p:cNvPr>
          <p:cNvSpPr>
            <a:spLocks noGrp="1"/>
          </p:cNvSpPr>
          <p:nvPr>
            <p:ph type="title"/>
          </p:nvPr>
        </p:nvSpPr>
        <p:spPr>
          <a:xfrm>
            <a:off x="365760" y="365760"/>
            <a:ext cx="6732693" cy="690563"/>
          </a:xfrm>
          <a:prstGeom prst="rect">
            <a:avLst/>
          </a:prstGeom>
        </p:spPr>
        <p:txBody>
          <a:bodyPr vert="horz" lIns="91440" tIns="45720" rIns="91440" bIns="45720" rtlCol="0" anchor="t">
            <a:normAutofit/>
          </a:bodyPr>
          <a:lstStyle/>
          <a:p>
            <a:r>
              <a:rPr lang="en-US" dirty="0"/>
              <a:t>Click to edit Master title style</a:t>
            </a:r>
          </a:p>
        </p:txBody>
      </p:sp>
      <p:sp>
        <p:nvSpPr>
          <p:cNvPr id="21" name="Rectangle 20">
            <a:extLst>
              <a:ext uri="{FF2B5EF4-FFF2-40B4-BE49-F238E27FC236}">
                <a16:creationId xmlns:a16="http://schemas.microsoft.com/office/drawing/2014/main" id="{75F6C924-C1AF-4129-AAAA-B872642C790A}"/>
              </a:ext>
            </a:extLst>
          </p:cNvPr>
          <p:cNvSpPr/>
          <p:nvPr userDrawn="1"/>
        </p:nvSpPr>
        <p:spPr>
          <a:xfrm>
            <a:off x="12312078" y="0"/>
            <a:ext cx="2250589" cy="299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r>
              <a:rPr lang="en-US" sz="1600" dirty="0"/>
              <a:t>Instructions for </a:t>
            </a:r>
            <a:br>
              <a:rPr lang="en-US" sz="1600" dirty="0"/>
            </a:br>
            <a:r>
              <a:rPr lang="en-US" sz="1600" dirty="0"/>
              <a:t>swapping photo:</a:t>
            </a:r>
          </a:p>
          <a:p>
            <a:pPr algn="l"/>
            <a:endParaRPr lang="en-US" dirty="0"/>
          </a:p>
          <a:p>
            <a:pPr marL="342900" indent="-342900" algn="l">
              <a:spcAft>
                <a:spcPts val="600"/>
              </a:spcAft>
              <a:buAutoNum type="arabicPeriod"/>
            </a:pPr>
            <a:r>
              <a:rPr lang="en-US" sz="1400" dirty="0"/>
              <a:t>Select current picture (or keep it </a:t>
            </a:r>
            <a:br>
              <a:rPr lang="en-US" sz="1400" dirty="0"/>
            </a:br>
            <a:r>
              <a:rPr lang="en-US" sz="1400" dirty="0"/>
              <a:t>if it works for your presentation!)</a:t>
            </a:r>
          </a:p>
          <a:p>
            <a:pPr marL="342900" indent="-342900" algn="l">
              <a:spcAft>
                <a:spcPts val="600"/>
              </a:spcAft>
              <a:buAutoNum type="arabicPeriod"/>
            </a:pPr>
            <a:r>
              <a:rPr lang="en-US" sz="1400" dirty="0"/>
              <a:t>Right click and select </a:t>
            </a:r>
            <a:br>
              <a:rPr lang="en-US" sz="1400" dirty="0"/>
            </a:br>
            <a:r>
              <a:rPr lang="en-US" sz="1400" dirty="0"/>
              <a:t>Change Picture &gt; From a File. </a:t>
            </a:r>
            <a:endParaRPr lang="en-US" dirty="0"/>
          </a:p>
        </p:txBody>
      </p:sp>
      <p:sp>
        <p:nvSpPr>
          <p:cNvPr id="22" name="Text Placeholder 2">
            <a:extLst>
              <a:ext uri="{FF2B5EF4-FFF2-40B4-BE49-F238E27FC236}">
                <a16:creationId xmlns:a16="http://schemas.microsoft.com/office/drawing/2014/main" id="{EA4B8821-D7BD-6E44-5A8D-BD34AF9FBA75}"/>
              </a:ext>
            </a:extLst>
          </p:cNvPr>
          <p:cNvSpPr>
            <a:spLocks noGrp="1"/>
          </p:cNvSpPr>
          <p:nvPr>
            <p:ph type="body" sz="quarter" idx="13"/>
          </p:nvPr>
        </p:nvSpPr>
        <p:spPr>
          <a:xfrm>
            <a:off x="365760" y="1498600"/>
            <a:ext cx="6671734" cy="38094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99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EDCC480-F099-46EB-530C-A899186D3C50}"/>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7/14/2025</a:t>
            </a:fld>
            <a:endParaRPr lang="en-US" dirty="0"/>
          </a:p>
        </p:txBody>
      </p:sp>
      <p:sp>
        <p:nvSpPr>
          <p:cNvPr id="7" name="Slide Number Placeholder 5">
            <a:extLst>
              <a:ext uri="{FF2B5EF4-FFF2-40B4-BE49-F238E27FC236}">
                <a16:creationId xmlns:a16="http://schemas.microsoft.com/office/drawing/2014/main" id="{E70B7D4E-CC24-FEF1-843F-8862B27ADB6A}"/>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sp>
        <p:nvSpPr>
          <p:cNvPr id="2" name="Title Placeholder 3">
            <a:extLst>
              <a:ext uri="{FF2B5EF4-FFF2-40B4-BE49-F238E27FC236}">
                <a16:creationId xmlns:a16="http://schemas.microsoft.com/office/drawing/2014/main" id="{2073E3F1-ADD2-FE2F-10ED-AF2A1C15A0C0}"/>
              </a:ext>
            </a:extLst>
          </p:cNvPr>
          <p:cNvSpPr>
            <a:spLocks noGrp="1"/>
          </p:cNvSpPr>
          <p:nvPr>
            <p:ph type="title"/>
          </p:nvPr>
        </p:nvSpPr>
        <p:spPr>
          <a:xfrm>
            <a:off x="365760" y="365760"/>
            <a:ext cx="10515600" cy="690563"/>
          </a:xfrm>
          <a:prstGeom prst="rect">
            <a:avLst/>
          </a:prstGeom>
        </p:spPr>
        <p:txBody>
          <a:bodyPr vert="horz" lIns="91440" tIns="45720" rIns="91440" bIns="45720" rtlCol="0" anchor="t">
            <a:normAutofit/>
          </a:bodyPr>
          <a:lstStyle/>
          <a:p>
            <a:r>
              <a:rPr lang="en-US" dirty="0"/>
              <a:t>Click to edit Master title style</a:t>
            </a:r>
          </a:p>
        </p:txBody>
      </p:sp>
      <p:sp>
        <p:nvSpPr>
          <p:cNvPr id="3" name="Rectangle 2">
            <a:extLst>
              <a:ext uri="{FF2B5EF4-FFF2-40B4-BE49-F238E27FC236}">
                <a16:creationId xmlns:a16="http://schemas.microsoft.com/office/drawing/2014/main" id="{7ADFEF8C-1F25-983F-8C4F-95EE66512477}"/>
              </a:ext>
            </a:extLst>
          </p:cNvPr>
          <p:cNvSpPr/>
          <p:nvPr userDrawn="1"/>
        </p:nvSpPr>
        <p:spPr>
          <a:xfrm>
            <a:off x="0" y="0"/>
            <a:ext cx="115007" cy="6858000"/>
          </a:xfrm>
          <a:prstGeom prst="rect">
            <a:avLst/>
          </a:prstGeom>
          <a:solidFill>
            <a:srgbClr val="273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37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Callout Green">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AC2B64A5-E2A6-B9B2-61A9-0366A364685E}"/>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7/14/2025</a:t>
            </a:fld>
            <a:endParaRPr lang="en-US" dirty="0"/>
          </a:p>
        </p:txBody>
      </p:sp>
      <p:sp>
        <p:nvSpPr>
          <p:cNvPr id="8" name="Slide Number Placeholder 5">
            <a:extLst>
              <a:ext uri="{FF2B5EF4-FFF2-40B4-BE49-F238E27FC236}">
                <a16:creationId xmlns:a16="http://schemas.microsoft.com/office/drawing/2014/main" id="{206399F1-BF3B-C279-6048-AAB7050C0728}"/>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pic>
        <p:nvPicPr>
          <p:cNvPr id="4" name="Picture 3" descr="A picture containing text, sign&#10;&#10;Description automatically generated">
            <a:extLst>
              <a:ext uri="{FF2B5EF4-FFF2-40B4-BE49-F238E27FC236}">
                <a16:creationId xmlns:a16="http://schemas.microsoft.com/office/drawing/2014/main" id="{F3CE4393-7997-D01F-0489-E39F6E2370D9}"/>
              </a:ext>
            </a:extLst>
          </p:cNvPr>
          <p:cNvPicPr>
            <a:picLocks noChangeAspect="1"/>
          </p:cNvPicPr>
          <p:nvPr userDrawn="1"/>
        </p:nvPicPr>
        <p:blipFill>
          <a:blip r:embed="rId2"/>
          <a:stretch>
            <a:fillRect/>
          </a:stretch>
        </p:blipFill>
        <p:spPr>
          <a:xfrm>
            <a:off x="5091180" y="6343798"/>
            <a:ext cx="2009640" cy="352659"/>
          </a:xfrm>
          <a:prstGeom prst="rect">
            <a:avLst/>
          </a:prstGeom>
        </p:spPr>
      </p:pic>
      <p:sp>
        <p:nvSpPr>
          <p:cNvPr id="2" name="Title Placeholder 3">
            <a:extLst>
              <a:ext uri="{FF2B5EF4-FFF2-40B4-BE49-F238E27FC236}">
                <a16:creationId xmlns:a16="http://schemas.microsoft.com/office/drawing/2014/main" id="{C041852E-91CD-A308-C558-76C6A1A9F0E9}"/>
              </a:ext>
            </a:extLst>
          </p:cNvPr>
          <p:cNvSpPr>
            <a:spLocks noGrp="1"/>
          </p:cNvSpPr>
          <p:nvPr>
            <p:ph type="title" hasCustomPrompt="1"/>
          </p:nvPr>
        </p:nvSpPr>
        <p:spPr>
          <a:xfrm>
            <a:off x="548640" y="571976"/>
            <a:ext cx="11490960" cy="365125"/>
          </a:xfrm>
          <a:prstGeom prst="rect">
            <a:avLst/>
          </a:prstGeom>
        </p:spPr>
        <p:txBody>
          <a:bodyPr vert="horz" lIns="91440" tIns="45720" rIns="91440" bIns="45720" rtlCol="0" anchor="t">
            <a:noAutofit/>
          </a:bodyPr>
          <a:lstStyle>
            <a:lvl1pPr>
              <a:defRPr sz="2000"/>
            </a:lvl1pPr>
          </a:lstStyle>
          <a:p>
            <a:r>
              <a:rPr lang="en-US" dirty="0"/>
              <a:t>Subtitle</a:t>
            </a:r>
          </a:p>
        </p:txBody>
      </p:sp>
      <p:sp>
        <p:nvSpPr>
          <p:cNvPr id="9" name="Text Placeholder 9">
            <a:extLst>
              <a:ext uri="{FF2B5EF4-FFF2-40B4-BE49-F238E27FC236}">
                <a16:creationId xmlns:a16="http://schemas.microsoft.com/office/drawing/2014/main" id="{3776A9FA-F3AA-C625-6B62-5D5F5AC26039}"/>
              </a:ext>
            </a:extLst>
          </p:cNvPr>
          <p:cNvSpPr>
            <a:spLocks noGrp="1"/>
          </p:cNvSpPr>
          <p:nvPr>
            <p:ph type="body" sz="quarter" idx="13" hasCustomPrompt="1"/>
          </p:nvPr>
        </p:nvSpPr>
        <p:spPr>
          <a:xfrm>
            <a:off x="548640" y="856693"/>
            <a:ext cx="11490960" cy="914400"/>
          </a:xfrm>
        </p:spPr>
        <p:txBody>
          <a:bodyPr anchor="ctr"/>
          <a:lstStyle>
            <a:lvl1pPr>
              <a:defRPr sz="6000">
                <a:solidFill>
                  <a:schemeClr val="accent2"/>
                </a:solidFill>
              </a:defRPr>
            </a:lvl1pPr>
          </a:lstStyle>
          <a:p>
            <a:pPr lvl="0"/>
            <a:r>
              <a:rPr lang="en-US" dirty="0"/>
              <a:t>Big Callout One</a:t>
            </a:r>
          </a:p>
        </p:txBody>
      </p:sp>
      <p:sp>
        <p:nvSpPr>
          <p:cNvPr id="10" name="Text Placeholder 11">
            <a:extLst>
              <a:ext uri="{FF2B5EF4-FFF2-40B4-BE49-F238E27FC236}">
                <a16:creationId xmlns:a16="http://schemas.microsoft.com/office/drawing/2014/main" id="{F656A49C-7B6D-53B9-08A7-991F3905FC74}"/>
              </a:ext>
            </a:extLst>
          </p:cNvPr>
          <p:cNvSpPr>
            <a:spLocks noGrp="1"/>
          </p:cNvSpPr>
          <p:nvPr>
            <p:ph type="body" sz="quarter" idx="14"/>
          </p:nvPr>
        </p:nvSpPr>
        <p:spPr>
          <a:xfrm>
            <a:off x="548641" y="3103342"/>
            <a:ext cx="5193254" cy="2897966"/>
          </a:xfrm>
          <a:prstGeom prst="rect">
            <a:avLst/>
          </a:prstGeom>
        </p:spPr>
        <p:txBody>
          <a:bodyPr anchor="t"/>
          <a:lstStyle>
            <a:lvl1pPr marL="342900" indent="-342900" rtl="0">
              <a:spcBef>
                <a:spcPts val="1200"/>
              </a:spcBef>
              <a:buClr>
                <a:schemeClr val="accent2"/>
              </a:buClr>
              <a:buFont typeface="+mj-lt"/>
              <a:buAutoNum type="arabicPeriod"/>
              <a:defRPr sz="1600" b="0">
                <a:solidFill>
                  <a:schemeClr val="tx1"/>
                </a:solidFill>
              </a:defRPr>
            </a:lvl1pPr>
            <a:lvl2pPr marL="635000" indent="-171450">
              <a:buClr>
                <a:schemeClr val="accent2"/>
              </a:buClr>
              <a:buFont typeface="Arial" panose="020B0604020202020204" pitchFamily="34" charset="0"/>
              <a:buChar char="•"/>
              <a:tabLst/>
              <a:defRPr sz="1600" b="0">
                <a:solidFill>
                  <a:schemeClr val="tx1"/>
                </a:solidFill>
              </a:defRPr>
            </a:lvl2pPr>
            <a:lvl3pPr marL="687387" indent="0">
              <a:buNone/>
              <a:tabLst/>
              <a:defRPr sz="1200">
                <a:solidFill>
                  <a:schemeClr val="bg1"/>
                </a:solidFill>
              </a:defRPr>
            </a:lvl3pPr>
            <a:lvl4pPr marL="1206500" indent="-233363">
              <a:tabLst/>
              <a:defRPr sz="1000">
                <a:solidFill>
                  <a:schemeClr val="bg1"/>
                </a:solidFill>
              </a:defRPr>
            </a:lvl4pPr>
            <a:lvl5pPr marL="1089025" indent="-147638">
              <a:tabLst/>
              <a:defRPr sz="1200">
                <a:solidFill>
                  <a:schemeClr val="bg1"/>
                </a:solidFill>
              </a:defRPr>
            </a:lvl5pPr>
          </a:lstStyle>
          <a:p>
            <a:pPr lvl="0"/>
            <a:r>
              <a:rPr lang="en-US" dirty="0"/>
              <a:t>Click to edit Master text styles</a:t>
            </a:r>
          </a:p>
          <a:p>
            <a:pPr lvl="1"/>
            <a:r>
              <a:rPr lang="en-US" dirty="0"/>
              <a:t>Second level</a:t>
            </a:r>
          </a:p>
          <a:p>
            <a:pPr lvl="0"/>
            <a:r>
              <a:rPr lang="en-US" dirty="0"/>
              <a:t>Click to edit Master text styles</a:t>
            </a:r>
          </a:p>
          <a:p>
            <a:pPr lvl="0"/>
            <a:r>
              <a:rPr lang="en-US" dirty="0"/>
              <a:t>Click to edit Master text style</a:t>
            </a:r>
          </a:p>
        </p:txBody>
      </p:sp>
      <p:sp>
        <p:nvSpPr>
          <p:cNvPr id="13" name="Text Placeholder 12">
            <a:extLst>
              <a:ext uri="{FF2B5EF4-FFF2-40B4-BE49-F238E27FC236}">
                <a16:creationId xmlns:a16="http://schemas.microsoft.com/office/drawing/2014/main" id="{029A0DB9-02E8-1E1A-BC65-E8820EBBF6B5}"/>
              </a:ext>
            </a:extLst>
          </p:cNvPr>
          <p:cNvSpPr>
            <a:spLocks noGrp="1"/>
          </p:cNvSpPr>
          <p:nvPr>
            <p:ph type="body" sz="quarter" idx="15" hasCustomPrompt="1"/>
          </p:nvPr>
        </p:nvSpPr>
        <p:spPr>
          <a:xfrm>
            <a:off x="548640" y="2614690"/>
            <a:ext cx="5193253" cy="444648"/>
          </a:xfrm>
        </p:spPr>
        <p:txBody>
          <a:bodyPr/>
          <a:lstStyle>
            <a:lvl1pPr>
              <a:defRPr>
                <a:solidFill>
                  <a:schemeClr val="accent2"/>
                </a:solidFill>
              </a:defRPr>
            </a:lvl1pPr>
          </a:lstStyle>
          <a:p>
            <a:pPr lvl="0"/>
            <a:r>
              <a:rPr lang="en-US" dirty="0"/>
              <a:t>LIST ONE HEADER </a:t>
            </a:r>
          </a:p>
        </p:txBody>
      </p:sp>
      <p:sp>
        <p:nvSpPr>
          <p:cNvPr id="14" name="Text Placeholder 11">
            <a:extLst>
              <a:ext uri="{FF2B5EF4-FFF2-40B4-BE49-F238E27FC236}">
                <a16:creationId xmlns:a16="http://schemas.microsoft.com/office/drawing/2014/main" id="{504CA365-65F1-01D0-A7D2-4DB9D0868671}"/>
              </a:ext>
            </a:extLst>
          </p:cNvPr>
          <p:cNvSpPr>
            <a:spLocks noGrp="1"/>
          </p:cNvSpPr>
          <p:nvPr>
            <p:ph type="body" sz="quarter" idx="16"/>
          </p:nvPr>
        </p:nvSpPr>
        <p:spPr>
          <a:xfrm>
            <a:off x="6096000" y="3103342"/>
            <a:ext cx="5378295" cy="2897966"/>
          </a:xfrm>
          <a:prstGeom prst="rect">
            <a:avLst/>
          </a:prstGeom>
        </p:spPr>
        <p:txBody>
          <a:bodyPr anchor="t"/>
          <a:lstStyle>
            <a:lvl1pPr marL="342900" indent="-342900" rtl="0">
              <a:spcBef>
                <a:spcPts val="1200"/>
              </a:spcBef>
              <a:buClr>
                <a:schemeClr val="accent2"/>
              </a:buClr>
              <a:buFont typeface="+mj-lt"/>
              <a:buAutoNum type="arabicPeriod"/>
              <a:defRPr sz="1600" b="0">
                <a:solidFill>
                  <a:schemeClr val="tx1"/>
                </a:solidFill>
              </a:defRPr>
            </a:lvl1pPr>
            <a:lvl2pPr marL="635000" indent="-171450">
              <a:buClr>
                <a:schemeClr val="accent2"/>
              </a:buClr>
              <a:buFont typeface="Arial" panose="020B0604020202020204" pitchFamily="34" charset="0"/>
              <a:buChar char="•"/>
              <a:tabLst/>
              <a:defRPr sz="1600" b="0">
                <a:solidFill>
                  <a:schemeClr val="tx1"/>
                </a:solidFill>
              </a:defRPr>
            </a:lvl2pPr>
            <a:lvl3pPr marL="687387" indent="0">
              <a:buNone/>
              <a:tabLst/>
              <a:defRPr sz="1200">
                <a:solidFill>
                  <a:schemeClr val="bg1"/>
                </a:solidFill>
              </a:defRPr>
            </a:lvl3pPr>
            <a:lvl4pPr marL="1206500" indent="-233363">
              <a:tabLst/>
              <a:defRPr sz="1000">
                <a:solidFill>
                  <a:schemeClr val="bg1"/>
                </a:solidFill>
              </a:defRPr>
            </a:lvl4pPr>
            <a:lvl5pPr marL="1089025" indent="-147638">
              <a:tabLst/>
              <a:defRPr sz="1200">
                <a:solidFill>
                  <a:schemeClr val="bg1"/>
                </a:solidFill>
              </a:defRPr>
            </a:lvl5pPr>
          </a:lstStyle>
          <a:p>
            <a:pPr lvl="0"/>
            <a:r>
              <a:rPr lang="en-US" dirty="0"/>
              <a:t>Click to edit Master text styles</a:t>
            </a:r>
          </a:p>
          <a:p>
            <a:pPr lvl="1"/>
            <a:r>
              <a:rPr lang="en-US" dirty="0"/>
              <a:t>Second level</a:t>
            </a:r>
          </a:p>
          <a:p>
            <a:pPr lvl="0"/>
            <a:r>
              <a:rPr lang="en-US" dirty="0"/>
              <a:t>Click to edit Master text styles</a:t>
            </a:r>
          </a:p>
          <a:p>
            <a:pPr lvl="0"/>
            <a:r>
              <a:rPr lang="en-US" dirty="0"/>
              <a:t>Click to edit Master text style</a:t>
            </a:r>
          </a:p>
        </p:txBody>
      </p:sp>
      <p:sp>
        <p:nvSpPr>
          <p:cNvPr id="15" name="Text Placeholder 12">
            <a:extLst>
              <a:ext uri="{FF2B5EF4-FFF2-40B4-BE49-F238E27FC236}">
                <a16:creationId xmlns:a16="http://schemas.microsoft.com/office/drawing/2014/main" id="{A7FB20A8-4A9D-1C1B-5CBF-3A89A0421D6F}"/>
              </a:ext>
            </a:extLst>
          </p:cNvPr>
          <p:cNvSpPr>
            <a:spLocks noGrp="1"/>
          </p:cNvSpPr>
          <p:nvPr>
            <p:ph type="body" sz="quarter" idx="17" hasCustomPrompt="1"/>
          </p:nvPr>
        </p:nvSpPr>
        <p:spPr>
          <a:xfrm>
            <a:off x="6096000" y="2614690"/>
            <a:ext cx="5378294" cy="444648"/>
          </a:xfrm>
        </p:spPr>
        <p:txBody>
          <a:bodyPr/>
          <a:lstStyle>
            <a:lvl1pPr>
              <a:defRPr>
                <a:solidFill>
                  <a:schemeClr val="accent2"/>
                </a:solidFill>
              </a:defRPr>
            </a:lvl1pPr>
          </a:lstStyle>
          <a:p>
            <a:pPr lvl="0"/>
            <a:r>
              <a:rPr lang="en-US" dirty="0"/>
              <a:t>LIST TWO HEADER </a:t>
            </a:r>
          </a:p>
        </p:txBody>
      </p:sp>
      <p:sp>
        <p:nvSpPr>
          <p:cNvPr id="16" name="Rectangle 15">
            <a:extLst>
              <a:ext uri="{FF2B5EF4-FFF2-40B4-BE49-F238E27FC236}">
                <a16:creationId xmlns:a16="http://schemas.microsoft.com/office/drawing/2014/main" id="{5320170A-8B05-7D91-1420-EC4FE178E0A8}"/>
              </a:ext>
            </a:extLst>
          </p:cNvPr>
          <p:cNvSpPr/>
          <p:nvPr userDrawn="1"/>
        </p:nvSpPr>
        <p:spPr>
          <a:xfrm>
            <a:off x="0" y="0"/>
            <a:ext cx="1150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98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callout 3 points">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A8E217D-0EB6-D52F-CE84-4946A0E039FD}"/>
              </a:ext>
            </a:extLst>
          </p:cNvPr>
          <p:cNvSpPr>
            <a:spLocks noGrp="1"/>
          </p:cNvSpPr>
          <p:nvPr>
            <p:ph type="dt" sz="half" idx="10"/>
          </p:nvPr>
        </p:nvSpPr>
        <p:spPr>
          <a:xfrm>
            <a:off x="152400" y="6356350"/>
            <a:ext cx="2743200" cy="365125"/>
          </a:xfrm>
          <a:prstGeom prst="rect">
            <a:avLst/>
          </a:prstGeom>
        </p:spPr>
        <p:txBody>
          <a:bodyPr/>
          <a:lstStyle>
            <a:lvl1pPr>
              <a:defRPr sz="1000">
                <a:solidFill>
                  <a:srgbClr val="454545"/>
                </a:solidFill>
              </a:defRPr>
            </a:lvl1pPr>
          </a:lstStyle>
          <a:p>
            <a:fld id="{21D9D40C-7986-2A4C-901A-F7D81E05618D}" type="datetimeFigureOut">
              <a:rPr lang="en-US" smtClean="0"/>
              <a:pPr/>
              <a:t>7/14/2025</a:t>
            </a:fld>
            <a:endParaRPr lang="en-US" dirty="0"/>
          </a:p>
        </p:txBody>
      </p:sp>
      <p:sp>
        <p:nvSpPr>
          <p:cNvPr id="9" name="Slide Number Placeholder 5">
            <a:extLst>
              <a:ext uri="{FF2B5EF4-FFF2-40B4-BE49-F238E27FC236}">
                <a16:creationId xmlns:a16="http://schemas.microsoft.com/office/drawing/2014/main" id="{F1B7D905-1FDC-9B0A-38CC-79EC37A4353D}"/>
              </a:ext>
            </a:extLst>
          </p:cNvPr>
          <p:cNvSpPr>
            <a:spLocks noGrp="1"/>
          </p:cNvSpPr>
          <p:nvPr>
            <p:ph type="sldNum" sz="quarter" idx="12"/>
          </p:nvPr>
        </p:nvSpPr>
        <p:spPr>
          <a:xfrm>
            <a:off x="9296400" y="6356350"/>
            <a:ext cx="2743200" cy="365125"/>
          </a:xfrm>
          <a:prstGeom prst="rect">
            <a:avLst/>
          </a:prstGeom>
        </p:spPr>
        <p:txBody>
          <a:bodyPr/>
          <a:lstStyle>
            <a:lvl1pPr>
              <a:defRPr sz="1000">
                <a:solidFill>
                  <a:srgbClr val="454545"/>
                </a:solidFill>
                <a:latin typeface="Poppins" pitchFamily="2" charset="77"/>
                <a:cs typeface="Poppins" pitchFamily="2" charset="77"/>
              </a:defRPr>
            </a:lvl1pPr>
          </a:lstStyle>
          <a:p>
            <a:fld id="{E5981F79-4BEC-E149-BC4F-3AC1A4011BB6}"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44FA17-9723-C8DC-26F0-20E6E7B42B15}"/>
              </a:ext>
            </a:extLst>
          </p:cNvPr>
          <p:cNvPicPr>
            <a:picLocks noChangeAspect="1"/>
          </p:cNvPicPr>
          <p:nvPr userDrawn="1"/>
        </p:nvPicPr>
        <p:blipFill>
          <a:blip r:embed="rId2"/>
          <a:stretch>
            <a:fillRect/>
          </a:stretch>
        </p:blipFill>
        <p:spPr>
          <a:xfrm>
            <a:off x="5091180" y="6343798"/>
            <a:ext cx="2009640" cy="352659"/>
          </a:xfrm>
          <a:prstGeom prst="rect">
            <a:avLst/>
          </a:prstGeom>
        </p:spPr>
      </p:pic>
      <p:sp>
        <p:nvSpPr>
          <p:cNvPr id="14" name="Title Placeholder 3">
            <a:extLst>
              <a:ext uri="{FF2B5EF4-FFF2-40B4-BE49-F238E27FC236}">
                <a16:creationId xmlns:a16="http://schemas.microsoft.com/office/drawing/2014/main" id="{6BD2E76F-7805-70A1-88DD-B25B11F505D6}"/>
              </a:ext>
            </a:extLst>
          </p:cNvPr>
          <p:cNvSpPr>
            <a:spLocks noGrp="1"/>
          </p:cNvSpPr>
          <p:nvPr>
            <p:ph type="title"/>
          </p:nvPr>
        </p:nvSpPr>
        <p:spPr>
          <a:xfrm>
            <a:off x="548641" y="2478128"/>
            <a:ext cx="3767865" cy="1901742"/>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a:extLst>
              <a:ext uri="{FF2B5EF4-FFF2-40B4-BE49-F238E27FC236}">
                <a16:creationId xmlns:a16="http://schemas.microsoft.com/office/drawing/2014/main" id="{3577714E-714B-94F3-8E18-2FD764DE771F}"/>
              </a:ext>
            </a:extLst>
          </p:cNvPr>
          <p:cNvSpPr>
            <a:spLocks noGrp="1"/>
          </p:cNvSpPr>
          <p:nvPr>
            <p:ph type="body" sz="quarter" idx="13" hasCustomPrompt="1"/>
          </p:nvPr>
        </p:nvSpPr>
        <p:spPr>
          <a:xfrm>
            <a:off x="5029200" y="1470326"/>
            <a:ext cx="6992097" cy="914400"/>
          </a:xfrm>
        </p:spPr>
        <p:txBody>
          <a:bodyPr anchor="ctr"/>
          <a:lstStyle>
            <a:lvl1pPr>
              <a:defRPr sz="6000">
                <a:solidFill>
                  <a:schemeClr val="accent1"/>
                </a:solidFill>
              </a:defRPr>
            </a:lvl1pPr>
          </a:lstStyle>
          <a:p>
            <a:pPr lvl="0"/>
            <a:r>
              <a:rPr lang="en-US" dirty="0"/>
              <a:t>Big Callout One</a:t>
            </a:r>
          </a:p>
        </p:txBody>
      </p:sp>
      <p:sp>
        <p:nvSpPr>
          <p:cNvPr id="11" name="Text Placeholder 9">
            <a:extLst>
              <a:ext uri="{FF2B5EF4-FFF2-40B4-BE49-F238E27FC236}">
                <a16:creationId xmlns:a16="http://schemas.microsoft.com/office/drawing/2014/main" id="{5A76C497-CBD5-FB66-6061-F7B53E826142}"/>
              </a:ext>
            </a:extLst>
          </p:cNvPr>
          <p:cNvSpPr>
            <a:spLocks noGrp="1"/>
          </p:cNvSpPr>
          <p:nvPr>
            <p:ph type="body" sz="quarter" idx="14" hasCustomPrompt="1"/>
          </p:nvPr>
        </p:nvSpPr>
        <p:spPr>
          <a:xfrm>
            <a:off x="5029200" y="2774691"/>
            <a:ext cx="6992097" cy="914400"/>
          </a:xfrm>
        </p:spPr>
        <p:txBody>
          <a:bodyPr anchor="ctr"/>
          <a:lstStyle>
            <a:lvl1pPr>
              <a:defRPr sz="6000">
                <a:solidFill>
                  <a:srgbClr val="17723C"/>
                </a:solidFill>
              </a:defRPr>
            </a:lvl1pPr>
          </a:lstStyle>
          <a:p>
            <a:pPr lvl="0"/>
            <a:r>
              <a:rPr lang="en-US" dirty="0"/>
              <a:t>Big Callout Two</a:t>
            </a:r>
          </a:p>
        </p:txBody>
      </p:sp>
      <p:sp>
        <p:nvSpPr>
          <p:cNvPr id="12" name="Text Placeholder 9">
            <a:extLst>
              <a:ext uri="{FF2B5EF4-FFF2-40B4-BE49-F238E27FC236}">
                <a16:creationId xmlns:a16="http://schemas.microsoft.com/office/drawing/2014/main" id="{CCC3BBA0-FF26-D33A-54BF-14FFE5F628A5}"/>
              </a:ext>
            </a:extLst>
          </p:cNvPr>
          <p:cNvSpPr>
            <a:spLocks noGrp="1"/>
          </p:cNvSpPr>
          <p:nvPr>
            <p:ph type="body" sz="quarter" idx="15" hasCustomPrompt="1"/>
          </p:nvPr>
        </p:nvSpPr>
        <p:spPr>
          <a:xfrm>
            <a:off x="5029200" y="4079056"/>
            <a:ext cx="6992097" cy="914400"/>
          </a:xfrm>
        </p:spPr>
        <p:txBody>
          <a:bodyPr anchor="ctr"/>
          <a:lstStyle>
            <a:lvl1pPr>
              <a:defRPr sz="6000">
                <a:solidFill>
                  <a:schemeClr val="accent3"/>
                </a:solidFill>
              </a:defRPr>
            </a:lvl1pPr>
          </a:lstStyle>
          <a:p>
            <a:pPr lvl="0"/>
            <a:r>
              <a:rPr lang="en-US" dirty="0"/>
              <a:t>Big Callout Three</a:t>
            </a:r>
          </a:p>
        </p:txBody>
      </p:sp>
      <p:sp>
        <p:nvSpPr>
          <p:cNvPr id="13" name="Rectangle 12">
            <a:extLst>
              <a:ext uri="{FF2B5EF4-FFF2-40B4-BE49-F238E27FC236}">
                <a16:creationId xmlns:a16="http://schemas.microsoft.com/office/drawing/2014/main" id="{5B685AC8-32BA-6C1C-87BA-2CD57B5C9209}"/>
              </a:ext>
            </a:extLst>
          </p:cNvPr>
          <p:cNvSpPr/>
          <p:nvPr userDrawn="1"/>
        </p:nvSpPr>
        <p:spPr>
          <a:xfrm>
            <a:off x="4578562" y="1576746"/>
            <a:ext cx="163560" cy="3317358"/>
          </a:xfrm>
          <a:prstGeom prst="rect">
            <a:avLst/>
          </a:prstGeom>
          <a:gradFill>
            <a:gsLst>
              <a:gs pos="15000">
                <a:srgbClr val="273675"/>
              </a:gs>
              <a:gs pos="49000">
                <a:srgbClr val="17723C"/>
              </a:gs>
              <a:gs pos="80000">
                <a:srgbClr val="45454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44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1BC0-215F-EA7C-F4A7-7C27AF60A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79268-7BFE-BE56-38EE-BB5E2ED28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3A706-7ADA-9453-90A5-83E89B9774AE}"/>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5" name="Footer Placeholder 4">
            <a:extLst>
              <a:ext uri="{FF2B5EF4-FFF2-40B4-BE49-F238E27FC236}">
                <a16:creationId xmlns:a16="http://schemas.microsoft.com/office/drawing/2014/main" id="{C88189A9-C863-AA06-B3F8-00AAA412E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48D33-A35B-8209-BB4B-DCABDC4DFB64}"/>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134892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B967-20DA-0368-5A1A-A69D0514A6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027770-B46A-401E-077A-B6FB355899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787E5A-90BE-81F3-66B3-4F95697B97CF}"/>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5" name="Footer Placeholder 4">
            <a:extLst>
              <a:ext uri="{FF2B5EF4-FFF2-40B4-BE49-F238E27FC236}">
                <a16:creationId xmlns:a16="http://schemas.microsoft.com/office/drawing/2014/main" id="{52C49705-3647-0C1A-30C6-474EAFF9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301F8-402C-7180-E69D-9E3269B16F57}"/>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54104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112F-4B45-3BDE-99E5-5C969CA4C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9B2B2-8958-C053-99E5-0D493DFB9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95EB7-B430-2339-0EB8-DCFDB192B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246A1-4BB4-83EA-6F4F-BC5A94D2ABDF}"/>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6" name="Footer Placeholder 5">
            <a:extLst>
              <a:ext uri="{FF2B5EF4-FFF2-40B4-BE49-F238E27FC236}">
                <a16:creationId xmlns:a16="http://schemas.microsoft.com/office/drawing/2014/main" id="{93AD8417-6317-2B03-5BA0-DBC83F1F9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E5298-D90E-BF69-B39B-3A8899D74EDB}"/>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64487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F7DA-A612-177B-E1FE-9A6D4F16D8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2A206-E5E5-7C45-2244-F32A3F189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AF011-CCDE-A69D-99CF-C508688FB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5244F-A3A9-D953-770C-76BC6B1F6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902D8-2911-D38A-A8B7-8BCFF423B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EFC74-93EF-4EC4-78C7-FB43803E9990}"/>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8" name="Footer Placeholder 7">
            <a:extLst>
              <a:ext uri="{FF2B5EF4-FFF2-40B4-BE49-F238E27FC236}">
                <a16:creationId xmlns:a16="http://schemas.microsoft.com/office/drawing/2014/main" id="{883634B3-F2FC-82E7-56FA-6790459013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09ED3E-C7C9-39B9-A55A-89136B4AFA92}"/>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7433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6E7A-B4C9-E00C-0A93-8C5F6C777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7A4E2F-9B13-FFAF-2092-7B12E6B0FC13}"/>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4" name="Footer Placeholder 3">
            <a:extLst>
              <a:ext uri="{FF2B5EF4-FFF2-40B4-BE49-F238E27FC236}">
                <a16:creationId xmlns:a16="http://schemas.microsoft.com/office/drawing/2014/main" id="{716BB8D4-C167-4494-B5B8-33EACD3BB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8BEB1-D4AE-5F03-BCC9-EDFFCF6F7A85}"/>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124884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45925-5DD6-FAE5-C732-482BFFA6431B}"/>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3" name="Footer Placeholder 2">
            <a:extLst>
              <a:ext uri="{FF2B5EF4-FFF2-40B4-BE49-F238E27FC236}">
                <a16:creationId xmlns:a16="http://schemas.microsoft.com/office/drawing/2014/main" id="{6039D288-B072-4386-304B-9E073C4AAF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29B5F3-BBB4-BB81-EFBA-3B3A83845B24}"/>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265263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3850-DF8B-C99A-DB42-115D85F55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8A161A-4143-7DC7-FF9F-6D4343FFF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8637C-1D7A-69AB-6EC8-A9136DFAF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2C81B-4FC4-7A7C-9517-5E6B202EE2BF}"/>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6" name="Footer Placeholder 5">
            <a:extLst>
              <a:ext uri="{FF2B5EF4-FFF2-40B4-BE49-F238E27FC236}">
                <a16:creationId xmlns:a16="http://schemas.microsoft.com/office/drawing/2014/main" id="{4E7EB69B-4D82-7C0F-F662-E32378B8C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16CF8-3E4D-B630-5A87-76CAA4DF6738}"/>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28631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EBF8-3124-95DD-4FB6-C695BF2F1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5828BA-6531-F43D-EA93-BA90D8CF1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FC8AA7-C6B8-4AF7-F4BC-358884B02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40361-96D3-056D-A5A2-575CA1830023}"/>
              </a:ext>
            </a:extLst>
          </p:cNvPr>
          <p:cNvSpPr>
            <a:spLocks noGrp="1"/>
          </p:cNvSpPr>
          <p:nvPr>
            <p:ph type="dt" sz="half" idx="10"/>
          </p:nvPr>
        </p:nvSpPr>
        <p:spPr/>
        <p:txBody>
          <a:bodyPr/>
          <a:lstStyle/>
          <a:p>
            <a:fld id="{8153536A-1D4B-4F8A-9738-D41E01BCB978}" type="datetimeFigureOut">
              <a:rPr lang="en-US" smtClean="0"/>
              <a:t>7/14/2025</a:t>
            </a:fld>
            <a:endParaRPr lang="en-US"/>
          </a:p>
        </p:txBody>
      </p:sp>
      <p:sp>
        <p:nvSpPr>
          <p:cNvPr id="6" name="Footer Placeholder 5">
            <a:extLst>
              <a:ext uri="{FF2B5EF4-FFF2-40B4-BE49-F238E27FC236}">
                <a16:creationId xmlns:a16="http://schemas.microsoft.com/office/drawing/2014/main" id="{80DD8E3D-BDD1-6BD1-BC39-3D016E5F8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8C1C5-1597-88A7-A2D6-AA4AADFB5E19}"/>
              </a:ext>
            </a:extLst>
          </p:cNvPr>
          <p:cNvSpPr>
            <a:spLocks noGrp="1"/>
          </p:cNvSpPr>
          <p:nvPr>
            <p:ph type="sldNum" sz="quarter" idx="12"/>
          </p:nvPr>
        </p:nvSpPr>
        <p:spPr/>
        <p:txBody>
          <a:bodyPr/>
          <a:lstStyle/>
          <a:p>
            <a:fld id="{4365CF58-9D82-4F4C-A4E3-C436BC3FCF05}" type="slidenum">
              <a:rPr lang="en-US" smtClean="0"/>
              <a:t>‹#›</a:t>
            </a:fld>
            <a:endParaRPr lang="en-US"/>
          </a:p>
        </p:txBody>
      </p:sp>
    </p:spTree>
    <p:extLst>
      <p:ext uri="{BB962C8B-B14F-4D97-AF65-F5344CB8AC3E}">
        <p14:creationId xmlns:p14="http://schemas.microsoft.com/office/powerpoint/2010/main" val="321452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7C811-8B95-FA40-431C-9B97D5977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E8CC5-A927-B3AE-B9C2-44B249F15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13439-C528-FCEF-1212-4248077F83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53536A-1D4B-4F8A-9738-D41E01BCB978}" type="datetimeFigureOut">
              <a:rPr lang="en-US" smtClean="0"/>
              <a:t>7/14/2025</a:t>
            </a:fld>
            <a:endParaRPr lang="en-US"/>
          </a:p>
        </p:txBody>
      </p:sp>
      <p:sp>
        <p:nvSpPr>
          <p:cNvPr id="5" name="Footer Placeholder 4">
            <a:extLst>
              <a:ext uri="{FF2B5EF4-FFF2-40B4-BE49-F238E27FC236}">
                <a16:creationId xmlns:a16="http://schemas.microsoft.com/office/drawing/2014/main" id="{7DADFE6C-E0D1-BAF2-621A-76A5B65D9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E5F372-1169-4446-25F2-D15DD9245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65CF58-9D82-4F4C-A4E3-C436BC3FCF05}" type="slidenum">
              <a:rPr lang="en-US" smtClean="0"/>
              <a:t>‹#›</a:t>
            </a:fld>
            <a:endParaRPr lang="en-US"/>
          </a:p>
        </p:txBody>
      </p:sp>
    </p:spTree>
    <p:extLst>
      <p:ext uri="{BB962C8B-B14F-4D97-AF65-F5344CB8AC3E}">
        <p14:creationId xmlns:p14="http://schemas.microsoft.com/office/powerpoint/2010/main" val="287689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mailto:acordova@norcocmh.org"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mailto:lgriffee@norcocmh.org" TargetMode="External"/><Relationship Id="rId2" Type="http://schemas.openxmlformats.org/officeDocument/2006/relationships/hyperlink" Target="mailto:bmarvin@norcocmh.org"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F2ED37-C31A-EFCF-EDFB-6D819DF08922}"/>
              </a:ext>
            </a:extLst>
          </p:cNvPr>
          <p:cNvSpPr>
            <a:spLocks noGrp="1"/>
          </p:cNvSpPr>
          <p:nvPr>
            <p:ph type="ctrTitle"/>
          </p:nvPr>
        </p:nvSpPr>
        <p:spPr>
          <a:xfrm>
            <a:off x="755903" y="3399769"/>
            <a:ext cx="10640754" cy="775845"/>
          </a:xfrm>
        </p:spPr>
        <p:txBody>
          <a:bodyPr vert="horz" lIns="91440" tIns="45720" rIns="91440" bIns="45720" rtlCol="0" anchor="b">
            <a:normAutofit/>
          </a:bodyPr>
          <a:lstStyle/>
          <a:p>
            <a:pPr algn="ctr">
              <a:lnSpc>
                <a:spcPct val="90000"/>
              </a:lnSpc>
            </a:pPr>
            <a:r>
              <a:rPr lang="en-US" sz="4000" dirty="0">
                <a:solidFill>
                  <a:schemeClr val="tx2"/>
                </a:solidFill>
              </a:rPr>
              <a:t>Office of Recipient Rights Training Refresher</a:t>
            </a:r>
            <a:endParaRPr lang="en-US" sz="4000" kern="1200" dirty="0">
              <a:solidFill>
                <a:schemeClr val="tx2"/>
              </a:solidFill>
              <a:latin typeface="+mj-lt"/>
              <a:ea typeface="+mj-ea"/>
              <a:cs typeface="+mj-cs"/>
            </a:endParaRPr>
          </a:p>
        </p:txBody>
      </p:sp>
      <p:pic>
        <p:nvPicPr>
          <p:cNvPr id="11" name="Picture 10" descr="A picture containing text, sign&#10;&#10;Description automatically generated">
            <a:extLst>
              <a:ext uri="{FF2B5EF4-FFF2-40B4-BE49-F238E27FC236}">
                <a16:creationId xmlns:a16="http://schemas.microsoft.com/office/drawing/2014/main" id="{BFDA8E51-5635-1947-B34E-8E3D9DC64AEE}"/>
              </a:ext>
            </a:extLst>
          </p:cNvPr>
          <p:cNvPicPr>
            <a:picLocks noChangeAspect="1"/>
          </p:cNvPicPr>
          <p:nvPr/>
        </p:nvPicPr>
        <p:blipFill>
          <a:blip r:embed="rId2"/>
          <a:stretch>
            <a:fillRect/>
          </a:stretch>
        </p:blipFill>
        <p:spPr>
          <a:xfrm>
            <a:off x="302342" y="730003"/>
            <a:ext cx="11525864" cy="2017022"/>
          </a:xfrm>
          <a:prstGeom prst="rect">
            <a:avLst/>
          </a:prstGeom>
        </p:spPr>
      </p:pic>
      <p:sp>
        <p:nvSpPr>
          <p:cNvPr id="5" name="Subtitle 4">
            <a:extLst>
              <a:ext uri="{FF2B5EF4-FFF2-40B4-BE49-F238E27FC236}">
                <a16:creationId xmlns:a16="http://schemas.microsoft.com/office/drawing/2014/main" id="{F9197955-D770-CE95-958C-263AB2B328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754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Confidentiality</a:t>
            </a:r>
          </a:p>
        </p:txBody>
      </p:sp>
      <p:sp>
        <p:nvSpPr>
          <p:cNvPr id="2" name="Content Placeholder 2">
            <a:extLst>
              <a:ext uri="{FF2B5EF4-FFF2-40B4-BE49-F238E27FC236}">
                <a16:creationId xmlns:a16="http://schemas.microsoft.com/office/drawing/2014/main" id="{8EAEEBB3-57A6-E639-6964-3055C4266F3A}"/>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Information can be shared as necessary per HIPPA such as:</a:t>
            </a:r>
          </a:p>
          <a:p>
            <a:r>
              <a:rPr lang="en-US"/>
              <a:t>As necessary for treatment, coordination of care, or payment for mental health services</a:t>
            </a:r>
          </a:p>
          <a:p>
            <a:r>
              <a:rPr lang="en-US"/>
              <a:t>To providers of mental or other health services where there is a compelling need for disclosure based on a substantial probability of harm to the recipient or others</a:t>
            </a:r>
          </a:p>
          <a:p>
            <a:r>
              <a:rPr lang="en-US"/>
              <a:t>To determine where child abuse/neglect has occurred or to take action to protect a minor where there may be a substantial risk of harm</a:t>
            </a:r>
          </a:p>
          <a:p>
            <a:r>
              <a:rPr lang="en-US"/>
              <a:t>Disability Rights Michigan can access a recipient’s record</a:t>
            </a:r>
            <a:endParaRPr lang="en-US" dirty="0"/>
          </a:p>
        </p:txBody>
      </p:sp>
    </p:spTree>
    <p:extLst>
      <p:ext uri="{BB962C8B-B14F-4D97-AF65-F5344CB8AC3E}">
        <p14:creationId xmlns:p14="http://schemas.microsoft.com/office/powerpoint/2010/main" val="2413094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Confidentiality</a:t>
            </a:r>
          </a:p>
        </p:txBody>
      </p:sp>
      <p:sp>
        <p:nvSpPr>
          <p:cNvPr id="2" name="Content Placeholder 2">
            <a:extLst>
              <a:ext uri="{FF2B5EF4-FFF2-40B4-BE49-F238E27FC236}">
                <a16:creationId xmlns:a16="http://schemas.microsoft.com/office/drawing/2014/main" id="{CCA63F9A-BC63-B9C1-7444-C57C883E71A1}"/>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You can unknowingly violate client confidentiality. Don’t get caught up in these habits!</a:t>
            </a:r>
          </a:p>
          <a:p>
            <a:pPr lvl="1"/>
            <a:r>
              <a:rPr lang="en-US" dirty="0"/>
              <a:t>Talking about recipients outside of work/referring to clients by name when talking to family and friends</a:t>
            </a:r>
          </a:p>
          <a:p>
            <a:pPr lvl="1"/>
            <a:r>
              <a:rPr lang="en-US" dirty="0"/>
              <a:t>Taking videos/photos of recipients</a:t>
            </a:r>
          </a:p>
          <a:p>
            <a:pPr lvl="1"/>
            <a:r>
              <a:rPr lang="en-US" dirty="0"/>
              <a:t>Listening to a recipient’s phone calls</a:t>
            </a:r>
          </a:p>
          <a:p>
            <a:pPr lvl="1"/>
            <a:r>
              <a:rPr lang="en-US" dirty="0"/>
              <a:t>Discussing resident information with staff from another home(even if they work for the same company!) who are not authorized to receive the information</a:t>
            </a:r>
          </a:p>
          <a:p>
            <a:pPr lvl="1"/>
            <a:r>
              <a:rPr lang="en-US" dirty="0"/>
              <a:t>Referring by name in another recipient’s record or on an incident report for another client.</a:t>
            </a:r>
          </a:p>
        </p:txBody>
      </p:sp>
    </p:spTree>
    <p:extLst>
      <p:ext uri="{BB962C8B-B14F-4D97-AF65-F5344CB8AC3E}">
        <p14:creationId xmlns:p14="http://schemas.microsoft.com/office/powerpoint/2010/main" val="38295451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Fingerprints, Photographs, Audiorecordings and use of one-way Glass </a:t>
            </a:r>
            <a:r>
              <a:rPr lang="en-US" sz="2200" dirty="0"/>
              <a:t>MHC 330.1724</a:t>
            </a:r>
            <a:endParaRPr lang="en-US" dirty="0"/>
          </a:p>
        </p:txBody>
      </p:sp>
      <p:sp>
        <p:nvSpPr>
          <p:cNvPr id="2" name="Content Placeholder 2">
            <a:extLst>
              <a:ext uri="{FF2B5EF4-FFF2-40B4-BE49-F238E27FC236}">
                <a16:creationId xmlns:a16="http://schemas.microsoft.com/office/drawing/2014/main" id="{C35192B0-041B-3893-1EDC-4C64129461BA}"/>
              </a:ext>
            </a:extLst>
          </p:cNvPr>
          <p:cNvSpPr txBox="1">
            <a:spLocks/>
          </p:cNvSpPr>
          <p:nvPr/>
        </p:nvSpPr>
        <p:spPr>
          <a:xfrm>
            <a:off x="838200" y="1825625"/>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Prior written consent from the recipient, the recipient’s guardian or a parent with legal and physical custody of a minor recipient must be obtained before fingerprinting, photographing, audio-recording or viewing through one-way glass.</a:t>
            </a:r>
          </a:p>
          <a:p>
            <a:endParaRPr lang="en-US"/>
          </a:p>
          <a:p>
            <a:r>
              <a:rPr lang="en-US"/>
              <a:t>The procedures above shall only be utilized in order to provide services (including research) to identify, recipient, or for education and training purposes.</a:t>
            </a:r>
          </a:p>
          <a:p>
            <a:endParaRPr lang="en-US"/>
          </a:p>
          <a:p>
            <a:r>
              <a:rPr lang="en-US"/>
              <a:t>Photographs include still pictures, motion pictures and videotapes</a:t>
            </a:r>
            <a:endParaRPr lang="en-US" dirty="0"/>
          </a:p>
        </p:txBody>
      </p:sp>
    </p:spTree>
    <p:extLst>
      <p:ext uri="{BB962C8B-B14F-4D97-AF65-F5344CB8AC3E}">
        <p14:creationId xmlns:p14="http://schemas.microsoft.com/office/powerpoint/2010/main" val="793808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Fingerprints, Photographs, Audiorecordings and use of one-way Glass</a:t>
            </a:r>
          </a:p>
        </p:txBody>
      </p:sp>
      <p:sp>
        <p:nvSpPr>
          <p:cNvPr id="2" name="Content Placeholder 2">
            <a:extLst>
              <a:ext uri="{FF2B5EF4-FFF2-40B4-BE49-F238E27FC236}">
                <a16:creationId xmlns:a16="http://schemas.microsoft.com/office/drawing/2014/main" id="{915EEC32-2CD1-0FA3-0937-A752D52603E9}"/>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Photographs may be taken for purely personal or social purposes and must be treated as the recipient’s personal property.</a:t>
            </a:r>
          </a:p>
          <a:p>
            <a:r>
              <a:rPr lang="en-US"/>
              <a:t>Fingerprints, photographs, and audio-recordings and any copies of these are to be made part of the recipient record.</a:t>
            </a:r>
          </a:p>
          <a:p>
            <a:r>
              <a:rPr lang="en-US"/>
              <a:t>Fingerprints, photographs and audio-recordings and any copies of these are to be destroyed or returned to the recipient when no longer essential or upon discharge.</a:t>
            </a:r>
          </a:p>
          <a:p>
            <a:r>
              <a:rPr lang="en-US"/>
              <a:t>If fingerprints, photographs or audio-recordings are done and sent out to others to help determine the name of the recipient, the individual receiving the items must be informed that return is required for inclusion in the recipient record. </a:t>
            </a:r>
            <a:endParaRPr lang="en-US" dirty="0"/>
          </a:p>
        </p:txBody>
      </p:sp>
    </p:spTree>
    <p:extLst>
      <p:ext uri="{BB962C8B-B14F-4D97-AF65-F5344CB8AC3E}">
        <p14:creationId xmlns:p14="http://schemas.microsoft.com/office/powerpoint/2010/main" val="3946025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latin typeface="+mj-lt"/>
                <a:ea typeface="+mj-ea"/>
                <a:cs typeface="+mj-cs"/>
              </a:rPr>
              <a:t>Limiting/Restricting a Right</a:t>
            </a:r>
          </a:p>
        </p:txBody>
      </p:sp>
      <p:sp>
        <p:nvSpPr>
          <p:cNvPr id="11" name="Content Placeholder 2">
            <a:extLst>
              <a:ext uri="{FF2B5EF4-FFF2-40B4-BE49-F238E27FC236}">
                <a16:creationId xmlns:a16="http://schemas.microsoft.com/office/drawing/2014/main" id="{D5655C64-B813-7D4C-6D42-D032C5F6277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Some rights can be limited for therapeutic or safety reasons</a:t>
            </a:r>
          </a:p>
          <a:p>
            <a:endParaRPr lang="en-US" sz="2400"/>
          </a:p>
          <a:p>
            <a:r>
              <a:rPr lang="en-US" sz="2400"/>
              <a:t>Restrictions must be:</a:t>
            </a:r>
          </a:p>
          <a:p>
            <a:pPr marL="228600" lvl="1">
              <a:spcBef>
                <a:spcPts val="1000"/>
              </a:spcBef>
            </a:pPr>
            <a:r>
              <a:rPr lang="en-US"/>
              <a:t>Justified</a:t>
            </a:r>
          </a:p>
          <a:p>
            <a:pPr marL="228600" lvl="1">
              <a:spcBef>
                <a:spcPts val="1000"/>
              </a:spcBef>
            </a:pPr>
            <a:r>
              <a:rPr lang="en-US"/>
              <a:t>Time-limited</a:t>
            </a:r>
          </a:p>
          <a:p>
            <a:pPr marL="228600" lvl="1">
              <a:spcBef>
                <a:spcPts val="1000"/>
              </a:spcBef>
            </a:pPr>
            <a:r>
              <a:rPr lang="en-US"/>
              <a:t>Clearly documented in the IPOS. May also have Behavior Treatment Plan or Positive Supports Plan</a:t>
            </a:r>
          </a:p>
          <a:p>
            <a:pPr marL="228600" lvl="1">
              <a:spcBef>
                <a:spcPts val="1000"/>
              </a:spcBef>
            </a:pPr>
            <a:endParaRPr lang="en-US"/>
          </a:p>
          <a:p>
            <a:pPr marL="228600" lvl="1">
              <a:spcBef>
                <a:spcPts val="1000"/>
              </a:spcBef>
            </a:pPr>
            <a:r>
              <a:rPr lang="en-US"/>
              <a:t>NOTE: Just because a guardian says to restrict something does give you authority to do so! It must be included in the IPOS as a written restriction.</a:t>
            </a:r>
          </a:p>
          <a:p>
            <a:pPr marL="228600" lvl="1">
              <a:spcBef>
                <a:spcPts val="1000"/>
              </a:spcBef>
            </a:pPr>
            <a:endParaRPr lang="en-US"/>
          </a:p>
        </p:txBody>
      </p:sp>
    </p:spTree>
    <p:extLst>
      <p:ext uri="{BB962C8B-B14F-4D97-AF65-F5344CB8AC3E}">
        <p14:creationId xmlns:p14="http://schemas.microsoft.com/office/powerpoint/2010/main" val="16528231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and Neglect</a:t>
            </a:r>
          </a:p>
        </p:txBody>
      </p:sp>
      <p:sp>
        <p:nvSpPr>
          <p:cNvPr id="2" name="Content Placeholder 2">
            <a:extLst>
              <a:ext uri="{FF2B5EF4-FFF2-40B4-BE49-F238E27FC236}">
                <a16:creationId xmlns:a16="http://schemas.microsoft.com/office/drawing/2014/main" id="{A16C5A90-1127-A8FD-0570-DE3F635EC7B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A recipient of mental health services shall not be subjected to Abuse or Neglect.</a:t>
            </a:r>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r>
              <a:rPr lang="en-US" b="1"/>
              <a:t>NCCMH has a Zero Tolerance Policy for Abuse and Neglect </a:t>
            </a:r>
            <a:endParaRPr lang="en-US" b="1" dirty="0"/>
          </a:p>
        </p:txBody>
      </p:sp>
      <p:pic>
        <p:nvPicPr>
          <p:cNvPr id="4" name="Picture 3" descr="See the source image">
            <a:extLst>
              <a:ext uri="{FF2B5EF4-FFF2-40B4-BE49-F238E27FC236}">
                <a16:creationId xmlns:a16="http://schemas.microsoft.com/office/drawing/2014/main" id="{869ED6F4-FFFA-F708-C5CC-9059245CEF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18584" y="4252274"/>
            <a:ext cx="1774645" cy="1924689"/>
          </a:xfrm>
          <a:prstGeom prst="rect">
            <a:avLst/>
          </a:prstGeom>
          <a:noFill/>
          <a:ln>
            <a:noFill/>
          </a:ln>
        </p:spPr>
      </p:pic>
      <p:pic>
        <p:nvPicPr>
          <p:cNvPr id="5" name="Picture 4" descr="See the source image">
            <a:extLst>
              <a:ext uri="{FF2B5EF4-FFF2-40B4-BE49-F238E27FC236}">
                <a16:creationId xmlns:a16="http://schemas.microsoft.com/office/drawing/2014/main" id="{C28E1420-A9B8-3131-01E9-08CC7FB2A6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73613" y="4255745"/>
            <a:ext cx="2728435" cy="2017639"/>
          </a:xfrm>
          <a:prstGeom prst="rect">
            <a:avLst/>
          </a:prstGeom>
          <a:noFill/>
          <a:ln>
            <a:noFill/>
          </a:ln>
        </p:spPr>
      </p:pic>
    </p:spTree>
    <p:extLst>
      <p:ext uri="{BB962C8B-B14F-4D97-AF65-F5344CB8AC3E}">
        <p14:creationId xmlns:p14="http://schemas.microsoft.com/office/powerpoint/2010/main" val="216974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Class I</a:t>
            </a:r>
            <a:br>
              <a:rPr lang="en-US" dirty="0"/>
            </a:br>
            <a:r>
              <a:rPr lang="en-US" sz="1800" dirty="0"/>
              <a:t>Administrative Rule R 330.7001 Definitions</a:t>
            </a:r>
          </a:p>
        </p:txBody>
      </p:sp>
      <p:sp>
        <p:nvSpPr>
          <p:cNvPr id="2" name="Content Placeholder 2">
            <a:extLst>
              <a:ext uri="{FF2B5EF4-FFF2-40B4-BE49-F238E27FC236}">
                <a16:creationId xmlns:a16="http://schemas.microsoft.com/office/drawing/2014/main" id="{EF15FCE4-6804-10C9-3FFD-ED0DB056FF48}"/>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(a) </a:t>
            </a:r>
            <a:r>
              <a:rPr lang="en-US" sz="2400" b="1" i="1"/>
              <a:t>Abuse Class I </a:t>
            </a:r>
            <a:r>
              <a:rPr lang="en-US" sz="2400"/>
              <a:t>means a </a:t>
            </a:r>
            <a:r>
              <a:rPr lang="en-US" sz="2400" b="1" i="1"/>
              <a:t>nonaccidental act </a:t>
            </a:r>
            <a:r>
              <a:rPr lang="en-US" sz="2400"/>
              <a:t>or provocation of another to act by an employee, volunteer, or agent of a provider that </a:t>
            </a:r>
            <a:r>
              <a:rPr lang="en-US" sz="2400" b="1" i="1"/>
              <a:t>caused or contributed </a:t>
            </a:r>
            <a:r>
              <a:rPr lang="en-US" sz="2400"/>
              <a:t>to the </a:t>
            </a:r>
            <a:r>
              <a:rPr lang="en-US" sz="2400" b="1" i="1"/>
              <a:t>death</a:t>
            </a:r>
            <a:r>
              <a:rPr lang="en-US" sz="2400"/>
              <a:t>, or </a:t>
            </a:r>
            <a:r>
              <a:rPr lang="en-US" sz="2400" b="1" i="1"/>
              <a:t>sexual abuse </a:t>
            </a:r>
            <a:r>
              <a:rPr lang="en-US" sz="2400"/>
              <a:t>of, or </a:t>
            </a:r>
            <a:r>
              <a:rPr lang="en-US" sz="2400" b="1" i="1"/>
              <a:t>serious physical harm </a:t>
            </a:r>
            <a:r>
              <a:rPr lang="en-US" sz="2400"/>
              <a:t>to a recipient.</a:t>
            </a:r>
          </a:p>
          <a:p>
            <a:endParaRPr lang="en-US" sz="2400"/>
          </a:p>
          <a:p>
            <a:endParaRPr lang="en-US" sz="2400"/>
          </a:p>
          <a:p>
            <a:pPr marL="0" indent="0">
              <a:buFont typeface="Arial" panose="020B0604020202020204" pitchFamily="34" charset="0"/>
              <a:buNone/>
            </a:pPr>
            <a:r>
              <a:rPr lang="en-US" sz="2400"/>
              <a:t>(r) </a:t>
            </a:r>
            <a:r>
              <a:rPr lang="en-US" sz="2400" b="1" i="1"/>
              <a:t>Serious physical harm </a:t>
            </a:r>
            <a:r>
              <a:rPr lang="en-US" sz="2400"/>
              <a:t>means </a:t>
            </a:r>
            <a:r>
              <a:rPr lang="en-US" sz="2400" b="1" i="1"/>
              <a:t>physical damage suffered </a:t>
            </a:r>
            <a:r>
              <a:rPr lang="en-US" sz="2400"/>
              <a:t>by a recipient that a physician or registered nurse determines </a:t>
            </a:r>
            <a:r>
              <a:rPr lang="en-US" sz="2400" b="1" i="1"/>
              <a:t>caused or could have caused </a:t>
            </a:r>
            <a:r>
              <a:rPr lang="en-US" sz="2400"/>
              <a:t>the </a:t>
            </a:r>
            <a:r>
              <a:rPr lang="en-US" sz="2400" b="1" i="1"/>
              <a:t>death</a:t>
            </a:r>
            <a:r>
              <a:rPr lang="en-US" sz="2400"/>
              <a:t> of a recipient, caused the </a:t>
            </a:r>
            <a:r>
              <a:rPr lang="en-US" sz="2400" b="1" i="1"/>
              <a:t>impairment </a:t>
            </a:r>
            <a:r>
              <a:rPr lang="en-US" sz="2400"/>
              <a:t>of his or her </a:t>
            </a:r>
            <a:r>
              <a:rPr lang="en-US" sz="2400" b="1" i="1"/>
              <a:t>bodily functions</a:t>
            </a:r>
            <a:r>
              <a:rPr lang="en-US" sz="2400"/>
              <a:t>, or caused the </a:t>
            </a:r>
            <a:r>
              <a:rPr lang="en-US" sz="2400" b="1" i="1"/>
              <a:t>permanent disfigurement </a:t>
            </a:r>
            <a:r>
              <a:rPr lang="en-US" sz="2400"/>
              <a:t>of a recipient.</a:t>
            </a:r>
            <a:endParaRPr lang="en-US" sz="2400" dirty="0"/>
          </a:p>
        </p:txBody>
      </p:sp>
    </p:spTree>
    <p:extLst>
      <p:ext uri="{BB962C8B-B14F-4D97-AF65-F5344CB8AC3E}">
        <p14:creationId xmlns:p14="http://schemas.microsoft.com/office/powerpoint/2010/main" val="2015537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Class I</a:t>
            </a:r>
            <a:br>
              <a:rPr lang="en-US" dirty="0"/>
            </a:br>
            <a:r>
              <a:rPr lang="en-US" sz="1800" dirty="0"/>
              <a:t>Administrative Rule R 330.7001 Definitions</a:t>
            </a:r>
          </a:p>
        </p:txBody>
      </p:sp>
      <p:sp>
        <p:nvSpPr>
          <p:cNvPr id="2" name="Content Placeholder 2">
            <a:extLst>
              <a:ext uri="{FF2B5EF4-FFF2-40B4-BE49-F238E27FC236}">
                <a16:creationId xmlns:a16="http://schemas.microsoft.com/office/drawing/2014/main" id="{73D2A2FE-CBB3-1790-474A-C7D762E7682D}"/>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 </a:t>
            </a:r>
            <a:r>
              <a:rPr lang="en-US" b="1"/>
              <a:t>Sexual Abuse means any of the following:</a:t>
            </a:r>
          </a:p>
          <a:p>
            <a:pPr lvl="1"/>
            <a:r>
              <a:rPr lang="en-US"/>
              <a:t>(i) </a:t>
            </a:r>
            <a:r>
              <a:rPr lang="en-US" b="1" i="1"/>
              <a:t>Criminal sexual conduct </a:t>
            </a:r>
            <a:r>
              <a:rPr lang="en-US"/>
              <a:t>as defined by section 520b to 520e of 1931 PA318, MCL 750.520e involving an </a:t>
            </a:r>
            <a:r>
              <a:rPr lang="en-US" b="1"/>
              <a:t>employee</a:t>
            </a:r>
            <a:r>
              <a:rPr lang="en-US"/>
              <a:t>, </a:t>
            </a:r>
            <a:r>
              <a:rPr lang="en-US" b="1"/>
              <a:t>volunteer</a:t>
            </a:r>
            <a:r>
              <a:rPr lang="en-US"/>
              <a:t>, or </a:t>
            </a:r>
            <a:r>
              <a:rPr lang="en-US" b="1"/>
              <a:t>agent of a provider </a:t>
            </a:r>
            <a:r>
              <a:rPr lang="en-US"/>
              <a:t>and a </a:t>
            </a:r>
            <a:r>
              <a:rPr lang="en-US" b="1"/>
              <a:t>recipient</a:t>
            </a:r>
            <a:r>
              <a:rPr lang="en-US"/>
              <a:t>.</a:t>
            </a:r>
          </a:p>
          <a:p>
            <a:pPr lvl="1"/>
            <a:r>
              <a:rPr lang="en-US"/>
              <a:t>(ii) </a:t>
            </a:r>
            <a:r>
              <a:rPr lang="en-US" b="1" i="1"/>
              <a:t>Any sexual contact or sexual penetration </a:t>
            </a:r>
            <a:r>
              <a:rPr lang="en-US"/>
              <a:t>involving an </a:t>
            </a:r>
            <a:r>
              <a:rPr lang="en-US" b="1"/>
              <a:t>employee</a:t>
            </a:r>
            <a:r>
              <a:rPr lang="en-US"/>
              <a:t>, </a:t>
            </a:r>
            <a:r>
              <a:rPr lang="en-US" b="1"/>
              <a:t>volunteer</a:t>
            </a:r>
            <a:r>
              <a:rPr lang="en-US"/>
              <a:t>, or </a:t>
            </a:r>
            <a:r>
              <a:rPr lang="en-US" b="1"/>
              <a:t>agent of a department operated hospital center</a:t>
            </a:r>
            <a:r>
              <a:rPr lang="en-US"/>
              <a:t>, a facility licensed by the department under section 137 of the act or and </a:t>
            </a:r>
            <a:r>
              <a:rPr lang="en-US" b="1"/>
              <a:t>adult foster care facility </a:t>
            </a:r>
            <a:r>
              <a:rPr lang="en-US"/>
              <a:t>and a </a:t>
            </a:r>
            <a:r>
              <a:rPr lang="en-US" b="1"/>
              <a:t>recipient</a:t>
            </a:r>
            <a:r>
              <a:rPr lang="en-US"/>
              <a:t>.</a:t>
            </a:r>
          </a:p>
          <a:p>
            <a:pPr lvl="1"/>
            <a:r>
              <a:rPr lang="en-US"/>
              <a:t>(iii) </a:t>
            </a:r>
            <a:r>
              <a:rPr lang="en-US" b="1" i="1"/>
              <a:t>Any sexual contact </a:t>
            </a:r>
            <a:r>
              <a:rPr lang="en-US"/>
              <a:t>or </a:t>
            </a:r>
            <a:r>
              <a:rPr lang="en-US" b="1" i="1"/>
              <a:t>sexual penetration </a:t>
            </a:r>
            <a:r>
              <a:rPr lang="en-US"/>
              <a:t>involving an </a:t>
            </a:r>
            <a:r>
              <a:rPr lang="en-US" b="1" i="1"/>
              <a:t>employee</a:t>
            </a:r>
            <a:r>
              <a:rPr lang="en-US"/>
              <a:t>, </a:t>
            </a:r>
            <a:r>
              <a:rPr lang="en-US" b="1" i="1"/>
              <a:t>volunteer</a:t>
            </a:r>
            <a:r>
              <a:rPr lang="en-US"/>
              <a:t>, or </a:t>
            </a:r>
            <a:r>
              <a:rPr lang="en-US" b="1" i="1"/>
              <a:t>agent of a provider </a:t>
            </a:r>
            <a:r>
              <a:rPr lang="en-US"/>
              <a:t>and a </a:t>
            </a:r>
            <a:r>
              <a:rPr lang="en-US" b="1" i="1"/>
              <a:t>recipient</a:t>
            </a:r>
            <a:r>
              <a:rPr lang="en-US"/>
              <a:t> for whom the employee, volunteer, or agent </a:t>
            </a:r>
            <a:r>
              <a:rPr lang="en-US" b="1" i="1"/>
              <a:t>provides direct services</a:t>
            </a:r>
            <a:r>
              <a:rPr lang="en-US"/>
              <a:t>.</a:t>
            </a:r>
          </a:p>
          <a:p>
            <a:pPr marL="457200" lvl="1" indent="0">
              <a:buFont typeface="Arial" panose="020B0604020202020204" pitchFamily="34" charset="0"/>
              <a:buNone/>
            </a:pPr>
            <a:endParaRPr lang="en-US" sz="1800"/>
          </a:p>
          <a:p>
            <a:pPr lvl="1"/>
            <a:endParaRPr lang="en-US" sz="1800" dirty="0"/>
          </a:p>
        </p:txBody>
      </p:sp>
    </p:spTree>
    <p:extLst>
      <p:ext uri="{BB962C8B-B14F-4D97-AF65-F5344CB8AC3E}">
        <p14:creationId xmlns:p14="http://schemas.microsoft.com/office/powerpoint/2010/main" val="898748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Class I</a:t>
            </a:r>
          </a:p>
        </p:txBody>
      </p:sp>
      <p:sp>
        <p:nvSpPr>
          <p:cNvPr id="2" name="Content Placeholder 2">
            <a:extLst>
              <a:ext uri="{FF2B5EF4-FFF2-40B4-BE49-F238E27FC236}">
                <a16:creationId xmlns:a16="http://schemas.microsoft.com/office/drawing/2014/main" id="{D3594197-A857-B9FF-A9C3-93C1E1FAA73C}"/>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200" b="1"/>
              <a:t>(t) </a:t>
            </a:r>
            <a:r>
              <a:rPr lang="en-US" sz="2200" b="1" i="1"/>
              <a:t>Sexual Contact </a:t>
            </a:r>
            <a:r>
              <a:rPr lang="en-US" sz="2200"/>
              <a:t>means the </a:t>
            </a:r>
            <a:r>
              <a:rPr lang="en-US" sz="2200" b="1" i="1"/>
              <a:t>intentional touching </a:t>
            </a:r>
            <a:r>
              <a:rPr lang="en-US" sz="2200"/>
              <a:t>of the recipient’s or employee’s intimate parts or the touching of the clothing covering the immediate area of the recipient’s or employee’s intimate parts, if that intentional touching can reasonably be construed as being for the purpose of sexual arousal or gratification, done for a sexual purpose, or in a sexual manner for any of the following:</a:t>
            </a:r>
          </a:p>
          <a:p>
            <a:pPr lvl="2"/>
            <a:r>
              <a:rPr lang="en-US" sz="1800"/>
              <a:t>(i) Revenge</a:t>
            </a:r>
          </a:p>
          <a:p>
            <a:pPr lvl="2"/>
            <a:r>
              <a:rPr lang="en-US" sz="1800"/>
              <a:t>(ii)To inflict humiliation</a:t>
            </a:r>
          </a:p>
          <a:p>
            <a:pPr lvl="2"/>
            <a:r>
              <a:rPr lang="en-US" sz="1800"/>
              <a:t>(iii) Out of anger</a:t>
            </a:r>
          </a:p>
          <a:p>
            <a:pPr lvl="1"/>
            <a:endParaRPr lang="en-US" sz="2200"/>
          </a:p>
          <a:p>
            <a:pPr marL="457200" lvl="1" indent="0">
              <a:buFont typeface="Arial" panose="020B0604020202020204" pitchFamily="34" charset="0"/>
              <a:buNone/>
            </a:pPr>
            <a:r>
              <a:rPr lang="en-US" sz="2200" b="1"/>
              <a:t>(v) </a:t>
            </a:r>
            <a:r>
              <a:rPr lang="en-US" sz="2200" b="1" i="1"/>
              <a:t>Sexual Penetration </a:t>
            </a:r>
            <a:r>
              <a:rPr lang="en-US" sz="2200"/>
              <a:t>means sexual intercourse, cunnilingus, fellatio, anal intercourse, or any other intrusion, however slight, of any part of a persons body or of any object into the genital or anal openings of another body but emission of semen is not required.</a:t>
            </a:r>
          </a:p>
          <a:p>
            <a:endParaRPr lang="en-US" dirty="0"/>
          </a:p>
        </p:txBody>
      </p:sp>
    </p:spTree>
    <p:extLst>
      <p:ext uri="{BB962C8B-B14F-4D97-AF65-F5344CB8AC3E}">
        <p14:creationId xmlns:p14="http://schemas.microsoft.com/office/powerpoint/2010/main" val="1590288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Class II </a:t>
            </a:r>
            <a:r>
              <a:rPr lang="en-US" sz="2000" dirty="0"/>
              <a:t>AR 300.1700</a:t>
            </a:r>
            <a:endParaRPr lang="en-US" dirty="0"/>
          </a:p>
        </p:txBody>
      </p:sp>
      <p:sp>
        <p:nvSpPr>
          <p:cNvPr id="2" name="Content Placeholder 2">
            <a:extLst>
              <a:ext uri="{FF2B5EF4-FFF2-40B4-BE49-F238E27FC236}">
                <a16:creationId xmlns:a16="http://schemas.microsoft.com/office/drawing/2014/main" id="{04D715C3-2B8D-CAB7-2453-3358A0AC472D}"/>
              </a:ext>
            </a:extLst>
          </p:cNvPr>
          <p:cNvSpPr txBox="1">
            <a:spLocks/>
          </p:cNvSpPr>
          <p:nvPr/>
        </p:nvSpPr>
        <p:spPr>
          <a:xfrm>
            <a:off x="322053" y="1282460"/>
            <a:ext cx="11031747" cy="54461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t>(i) </a:t>
            </a:r>
            <a:r>
              <a:rPr lang="en-US" sz="1600" b="1" i="1"/>
              <a:t>A nonaccidental act </a:t>
            </a:r>
            <a:r>
              <a:rPr lang="en-US" sz="1600"/>
              <a:t>or provocation of another to act by an employee, volunteer, or agent of a provider that caused or contributed to </a:t>
            </a:r>
            <a:r>
              <a:rPr lang="en-US" sz="1600" b="1" i="1"/>
              <a:t>non-serious physical harm </a:t>
            </a:r>
            <a:r>
              <a:rPr lang="en-US" sz="1600"/>
              <a:t>to a recipient.</a:t>
            </a:r>
          </a:p>
          <a:p>
            <a:r>
              <a:rPr lang="en-US" sz="1600" b="1"/>
              <a:t>(ii) </a:t>
            </a:r>
            <a:r>
              <a:rPr lang="en-US" sz="1600"/>
              <a:t>the use of </a:t>
            </a:r>
            <a:r>
              <a:rPr lang="en-US" sz="1600" b="1" i="1"/>
              <a:t>unreasonable force </a:t>
            </a:r>
            <a:r>
              <a:rPr lang="en-US" sz="1600"/>
              <a:t>on a recipient by an employee, volunteer, or agent of a provider with or without apparent harm.</a:t>
            </a:r>
          </a:p>
          <a:p>
            <a:r>
              <a:rPr lang="en-US" sz="1600" b="1"/>
              <a:t>(iii) </a:t>
            </a:r>
            <a:r>
              <a:rPr lang="en-US" sz="1600"/>
              <a:t>Any action or provocation of another to act by an employee, volunteer, or agent of a provider that causes or contributes to </a:t>
            </a:r>
            <a:r>
              <a:rPr lang="en-US" sz="1600" b="1" i="1"/>
              <a:t>emotional harm </a:t>
            </a:r>
            <a:r>
              <a:rPr lang="en-US" sz="1600"/>
              <a:t>of a recipient. </a:t>
            </a:r>
          </a:p>
          <a:p>
            <a:r>
              <a:rPr lang="en-US" sz="1600" b="1"/>
              <a:t>(iv) </a:t>
            </a:r>
            <a:r>
              <a:rPr lang="en-US" sz="1600"/>
              <a:t>An action taken on behalf of a recipient by a provider who assumes the recipient is incompetent, despite the fact that a guardian has not been appointed, that results in substantial economic, material, or emotional harm to the recipient</a:t>
            </a:r>
          </a:p>
          <a:p>
            <a:r>
              <a:rPr lang="en-US" sz="1600" b="1"/>
              <a:t>(g) “</a:t>
            </a:r>
            <a:r>
              <a:rPr lang="en-US" sz="1600" b="1" i="1"/>
              <a:t>Emotional Harm” </a:t>
            </a:r>
            <a:r>
              <a:rPr lang="en-US" sz="1600"/>
              <a:t>means impaired psychological functioning, growth, or development of a significant nature as evidenced by observable physical symptomatology or as determined by a mental health professional</a:t>
            </a:r>
          </a:p>
          <a:p>
            <a:r>
              <a:rPr lang="en-US" sz="1600" b="1"/>
              <a:t>(l) “</a:t>
            </a:r>
            <a:r>
              <a:rPr lang="en-US" sz="1600" b="1" i="1"/>
              <a:t>Non-serous physical harm” </a:t>
            </a:r>
            <a:r>
              <a:rPr lang="en-US" sz="1600"/>
              <a:t>means a technique used by staff as an emergency intervention to restrict the movement of a recipient by direct physical contact in order to prevent the recipient from harming himself, herself, or others.</a:t>
            </a:r>
          </a:p>
          <a:p>
            <a:r>
              <a:rPr lang="en-US" sz="1600" b="1"/>
              <a:t>(v)  Exploitation </a:t>
            </a:r>
            <a:r>
              <a:rPr lang="en-US" sz="1600"/>
              <a:t>of a recipient by an employee, volunteer, or agent of a provider.</a:t>
            </a:r>
          </a:p>
          <a:p>
            <a:r>
              <a:rPr lang="en-US" sz="1600" b="1"/>
              <a:t>(z) </a:t>
            </a:r>
            <a:r>
              <a:rPr lang="en-US" sz="1600"/>
              <a:t>“</a:t>
            </a:r>
            <a:r>
              <a:rPr lang="en-US" sz="1600" b="1" i="1"/>
              <a:t>Unreasonable force” </a:t>
            </a:r>
            <a:r>
              <a:rPr lang="en-US" sz="1600"/>
              <a:t>means physical management or force that is applied by an employee, volunteer, or agent of a provider to a recipient in one or more of the following circumstances:</a:t>
            </a:r>
          </a:p>
          <a:p>
            <a:pPr lvl="1"/>
            <a:r>
              <a:rPr lang="en-US" sz="1200"/>
              <a:t>(i)There is no </a:t>
            </a:r>
            <a:r>
              <a:rPr lang="en-US" sz="1200" b="1"/>
              <a:t>imminent risk of serious or non-serious physical harm </a:t>
            </a:r>
            <a:r>
              <a:rPr lang="en-US" sz="1200"/>
              <a:t>to the recipient, staff or others</a:t>
            </a:r>
          </a:p>
          <a:p>
            <a:pPr lvl="1"/>
            <a:r>
              <a:rPr lang="en-US" sz="1200"/>
              <a:t>(ii) The physical management used is </a:t>
            </a:r>
            <a:r>
              <a:rPr lang="en-US" sz="1200" b="1"/>
              <a:t>not in compliance with techniques </a:t>
            </a:r>
            <a:r>
              <a:rPr lang="en-US" sz="1200"/>
              <a:t> approved by the provider and the responsible mental health agency.</a:t>
            </a:r>
          </a:p>
          <a:p>
            <a:pPr lvl="1"/>
            <a:r>
              <a:rPr lang="en-US" sz="1200"/>
              <a:t>(iii) The physical management used </a:t>
            </a:r>
            <a:r>
              <a:rPr lang="en-US" sz="1200" b="1"/>
              <a:t>is not in compliance with the emergency interventions</a:t>
            </a:r>
            <a:r>
              <a:rPr lang="en-US" sz="1200"/>
              <a:t> authorized in the recipients individual plan of service</a:t>
            </a:r>
          </a:p>
          <a:p>
            <a:pPr lvl="1"/>
            <a:r>
              <a:rPr lang="en-US" sz="1200"/>
              <a:t>(iv) The physical management or force used when other </a:t>
            </a:r>
            <a:r>
              <a:rPr lang="en-US" sz="1200" b="1"/>
              <a:t>less restrictive measures were possible </a:t>
            </a:r>
            <a:r>
              <a:rPr lang="en-US" sz="1200"/>
              <a:t> but not attempted immediately before the use of physical management or force. </a:t>
            </a:r>
            <a:endParaRPr lang="en-US" sz="1200" dirty="0"/>
          </a:p>
        </p:txBody>
      </p:sp>
    </p:spTree>
    <p:extLst>
      <p:ext uri="{BB962C8B-B14F-4D97-AF65-F5344CB8AC3E}">
        <p14:creationId xmlns:p14="http://schemas.microsoft.com/office/powerpoint/2010/main" val="3764339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B1F6-CE06-67BE-0892-E55B44CBE259}"/>
              </a:ext>
            </a:extLst>
          </p:cNvPr>
          <p:cNvSpPr>
            <a:spLocks noGrp="1"/>
          </p:cNvSpPr>
          <p:nvPr>
            <p:ph type="title"/>
          </p:nvPr>
        </p:nvSpPr>
        <p:spPr/>
        <p:txBody>
          <a:bodyPr>
            <a:normAutofit fontScale="90000"/>
          </a:bodyPr>
          <a:lstStyle/>
          <a:p>
            <a:r>
              <a:rPr lang="en-US" dirty="0"/>
              <a:t>Prior to starting this ORR REFRESHER</a:t>
            </a:r>
          </a:p>
        </p:txBody>
      </p:sp>
      <p:sp>
        <p:nvSpPr>
          <p:cNvPr id="3" name="Text Placeholder 2">
            <a:extLst>
              <a:ext uri="{FF2B5EF4-FFF2-40B4-BE49-F238E27FC236}">
                <a16:creationId xmlns:a16="http://schemas.microsoft.com/office/drawing/2014/main" id="{EF8793F9-E87B-E563-E974-B01FC1C21D57}"/>
              </a:ext>
            </a:extLst>
          </p:cNvPr>
          <p:cNvSpPr>
            <a:spLocks noGrp="1"/>
          </p:cNvSpPr>
          <p:nvPr>
            <p:ph type="body" sz="quarter" idx="13"/>
          </p:nvPr>
        </p:nvSpPr>
        <p:spPr/>
        <p:txBody>
          <a:bodyPr>
            <a:normAutofit fontScale="47500" lnSpcReduction="20000"/>
          </a:bodyPr>
          <a:lstStyle/>
          <a:p>
            <a:r>
              <a:rPr lang="en-US" dirty="0"/>
              <a:t>This is NOT a substitute for any in-person training required per the ORR.</a:t>
            </a:r>
          </a:p>
        </p:txBody>
      </p:sp>
      <p:sp>
        <p:nvSpPr>
          <p:cNvPr id="4" name="Text Placeholder 3">
            <a:extLst>
              <a:ext uri="{FF2B5EF4-FFF2-40B4-BE49-F238E27FC236}">
                <a16:creationId xmlns:a16="http://schemas.microsoft.com/office/drawing/2014/main" id="{CAE0CFED-266A-30DB-E043-3C2CC10E876D}"/>
              </a:ext>
            </a:extLst>
          </p:cNvPr>
          <p:cNvSpPr>
            <a:spLocks noGrp="1"/>
          </p:cNvSpPr>
          <p:nvPr>
            <p:ph type="body" sz="quarter" idx="14"/>
          </p:nvPr>
        </p:nvSpPr>
        <p:spPr/>
        <p:txBody>
          <a:bodyPr>
            <a:normAutofit fontScale="47500" lnSpcReduction="20000"/>
          </a:bodyPr>
          <a:lstStyle/>
          <a:p>
            <a:r>
              <a:rPr lang="en-US" dirty="0"/>
              <a:t>This is NOT a substitute for initial ORR training required within 30 days of hire.</a:t>
            </a:r>
          </a:p>
        </p:txBody>
      </p:sp>
      <p:sp>
        <p:nvSpPr>
          <p:cNvPr id="5" name="Text Placeholder 4">
            <a:extLst>
              <a:ext uri="{FF2B5EF4-FFF2-40B4-BE49-F238E27FC236}">
                <a16:creationId xmlns:a16="http://schemas.microsoft.com/office/drawing/2014/main" id="{5ADF466A-10FE-1C90-374D-6A1672EB03EA}"/>
              </a:ext>
            </a:extLst>
          </p:cNvPr>
          <p:cNvSpPr>
            <a:spLocks noGrp="1"/>
          </p:cNvSpPr>
          <p:nvPr>
            <p:ph type="body" sz="quarter" idx="15"/>
          </p:nvPr>
        </p:nvSpPr>
        <p:spPr/>
        <p:txBody>
          <a:bodyPr>
            <a:normAutofit fontScale="40000" lnSpcReduction="20000"/>
          </a:bodyPr>
          <a:lstStyle/>
          <a:p>
            <a:r>
              <a:rPr lang="en-US" dirty="0"/>
              <a:t>You MUST complete the training page attached to this and return to </a:t>
            </a:r>
            <a:r>
              <a:rPr lang="en-US" dirty="0">
                <a:hlinkClick r:id="rId2"/>
              </a:rPr>
              <a:t>acordova@norcocmh.org</a:t>
            </a:r>
            <a:r>
              <a:rPr lang="en-US" dirty="0"/>
              <a:t> upon completion. All sections MUST be filled in.</a:t>
            </a:r>
          </a:p>
        </p:txBody>
      </p:sp>
    </p:spTree>
    <p:extLst>
      <p:ext uri="{BB962C8B-B14F-4D97-AF65-F5344CB8AC3E}">
        <p14:creationId xmlns:p14="http://schemas.microsoft.com/office/powerpoint/2010/main" val="352159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Class III </a:t>
            </a:r>
            <a:r>
              <a:rPr lang="en-US" sz="1800" dirty="0"/>
              <a:t>AR 300.1701 </a:t>
            </a:r>
          </a:p>
        </p:txBody>
      </p:sp>
      <p:sp>
        <p:nvSpPr>
          <p:cNvPr id="4" name="TextBox 3">
            <a:extLst>
              <a:ext uri="{FF2B5EF4-FFF2-40B4-BE49-F238E27FC236}">
                <a16:creationId xmlns:a16="http://schemas.microsoft.com/office/drawing/2014/main" id="{8159FFBB-BF43-D075-979D-F80C7D6398BB}"/>
              </a:ext>
            </a:extLst>
          </p:cNvPr>
          <p:cNvSpPr txBox="1"/>
          <p:nvPr/>
        </p:nvSpPr>
        <p:spPr>
          <a:xfrm>
            <a:off x="454324" y="1156272"/>
            <a:ext cx="11053313" cy="923330"/>
          </a:xfrm>
          <a:prstGeom prst="rect">
            <a:avLst/>
          </a:prstGeom>
          <a:noFill/>
        </p:spPr>
        <p:txBody>
          <a:bodyPr wrap="square">
            <a:spAutoFit/>
          </a:bodyPr>
          <a:lstStyle/>
          <a:p>
            <a:r>
              <a:rPr lang="en-US" sz="1800" dirty="0"/>
              <a:t>Abuse Class III means the use of </a:t>
            </a:r>
            <a:r>
              <a:rPr lang="en-US" sz="1800" b="1" i="1" dirty="0"/>
              <a:t>language or other means of communication by an employee, volunteer, or agent of a provider to </a:t>
            </a:r>
            <a:r>
              <a:rPr lang="en-US" sz="1800" b="1" i="1" u="sng" dirty="0"/>
              <a:t>degrade</a:t>
            </a:r>
            <a:r>
              <a:rPr lang="en-US" sz="1800" b="1" i="1" dirty="0"/>
              <a:t>, </a:t>
            </a:r>
            <a:r>
              <a:rPr lang="en-US" sz="1800" b="1" i="1" u="sng" dirty="0"/>
              <a:t>threaten</a:t>
            </a:r>
            <a:r>
              <a:rPr lang="en-US" sz="1800" b="1" i="1" dirty="0"/>
              <a:t>, or </a:t>
            </a:r>
            <a:r>
              <a:rPr lang="en-US" sz="1800" b="1" i="1" u="sng" dirty="0"/>
              <a:t>sexually harass </a:t>
            </a:r>
            <a:r>
              <a:rPr lang="en-US" sz="1800" b="1" i="1" dirty="0"/>
              <a:t>a recipient.</a:t>
            </a:r>
            <a:br>
              <a:rPr lang="en-US" sz="1800" dirty="0"/>
            </a:br>
            <a:endParaRPr lang="en-US" dirty="0"/>
          </a:p>
        </p:txBody>
      </p:sp>
      <p:sp>
        <p:nvSpPr>
          <p:cNvPr id="5" name="Content Placeholder 2">
            <a:extLst>
              <a:ext uri="{FF2B5EF4-FFF2-40B4-BE49-F238E27FC236}">
                <a16:creationId xmlns:a16="http://schemas.microsoft.com/office/drawing/2014/main" id="{B2D2AEC1-1B47-40B1-8240-22A7F4A07883}"/>
              </a:ext>
            </a:extLst>
          </p:cNvPr>
          <p:cNvSpPr txBox="1">
            <a:spLocks/>
          </p:cNvSpPr>
          <p:nvPr/>
        </p:nvSpPr>
        <p:spPr>
          <a:xfrm>
            <a:off x="838200" y="1934893"/>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a:t>
            </a:r>
            <a:r>
              <a:rPr lang="en-US" sz="2000" b="1" i="1"/>
              <a:t>Degrade” </a:t>
            </a:r>
            <a:r>
              <a:rPr lang="en-US" sz="2000" b="1"/>
              <a:t> means any of the following: </a:t>
            </a:r>
          </a:p>
          <a:p>
            <a:pPr lvl="1"/>
            <a:r>
              <a:rPr lang="en-US" sz="2000" u="sng"/>
              <a:t>Treat Humiliatingly: </a:t>
            </a:r>
            <a:r>
              <a:rPr lang="en-US" sz="2000"/>
              <a:t> to cause somebody or something a humiliating loss of status or reputation, or cause somebody a humiliating loss of self-esteem.</a:t>
            </a:r>
          </a:p>
          <a:p>
            <a:pPr lvl="1"/>
            <a:endParaRPr lang="en-US" sz="2000"/>
          </a:p>
          <a:p>
            <a:pPr lvl="1"/>
            <a:r>
              <a:rPr lang="en-US" sz="2000" u="sng"/>
              <a:t>Make worthless: </a:t>
            </a:r>
            <a:r>
              <a:rPr lang="en-US" sz="2000"/>
              <a:t> to cause people to feel that they or other people are worthless and do not have the respect or good opinion of others. Degrade, debase, demean, humble, humiliate: These verbs means to deprive of self-esteem or self-worth; to shame or disgrace.</a:t>
            </a:r>
          </a:p>
          <a:p>
            <a:pPr lvl="1"/>
            <a:endParaRPr lang="en-US" u="sng"/>
          </a:p>
          <a:p>
            <a:pPr marL="457200" lvl="1" indent="0">
              <a:buFont typeface="Arial" panose="020B0604020202020204" pitchFamily="34" charset="0"/>
              <a:buNone/>
            </a:pPr>
            <a:r>
              <a:rPr lang="en-US" b="1"/>
              <a:t>	</a:t>
            </a:r>
            <a:r>
              <a:rPr lang="en-US" b="1" u="sng"/>
              <a:t>Examples of degrading behavior:</a:t>
            </a:r>
          </a:p>
          <a:p>
            <a:pPr lvl="2"/>
            <a:r>
              <a:rPr lang="en-US"/>
              <a:t>Swearing at a recipient</a:t>
            </a:r>
          </a:p>
          <a:p>
            <a:pPr lvl="2"/>
            <a:r>
              <a:rPr lang="en-US"/>
              <a:t>Using racial/ethnic slurs toward or about recipients</a:t>
            </a:r>
          </a:p>
          <a:p>
            <a:pPr lvl="2"/>
            <a:r>
              <a:rPr lang="en-US"/>
              <a:t>Making emotionally harmful remarks towards recipients</a:t>
            </a:r>
          </a:p>
          <a:p>
            <a:pPr lvl="2"/>
            <a:r>
              <a:rPr lang="en-US"/>
              <a:t>Causing or prompting others to commit the actions listed above</a:t>
            </a:r>
          </a:p>
          <a:p>
            <a:pPr lvl="2"/>
            <a:endParaRPr lang="en-US"/>
          </a:p>
          <a:p>
            <a:pPr marL="914400" lvl="2" indent="0">
              <a:buFont typeface="Arial" panose="020B0604020202020204" pitchFamily="34" charset="0"/>
              <a:buNone/>
            </a:pPr>
            <a:endParaRPr lang="en-US"/>
          </a:p>
          <a:p>
            <a:pPr lvl="1"/>
            <a:endParaRPr lang="en-US"/>
          </a:p>
          <a:p>
            <a:pPr marL="457200" lvl="1" indent="0">
              <a:buFont typeface="Arial" panose="020B0604020202020204" pitchFamily="34" charset="0"/>
              <a:buNone/>
            </a:pPr>
            <a:endParaRPr lang="en-US" u="sng" dirty="0"/>
          </a:p>
        </p:txBody>
      </p:sp>
    </p:spTree>
    <p:extLst>
      <p:ext uri="{BB962C8B-B14F-4D97-AF65-F5344CB8AC3E}">
        <p14:creationId xmlns:p14="http://schemas.microsoft.com/office/powerpoint/2010/main" val="1105649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Abuse Class III</a:t>
            </a:r>
          </a:p>
        </p:txBody>
      </p:sp>
      <p:sp>
        <p:nvSpPr>
          <p:cNvPr id="2" name="Content Placeholder 2">
            <a:extLst>
              <a:ext uri="{FF2B5EF4-FFF2-40B4-BE49-F238E27FC236}">
                <a16:creationId xmlns:a16="http://schemas.microsoft.com/office/drawing/2014/main" id="{466E07C9-B3A3-B4B5-CEB0-900F1F8CAF7A}"/>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a:t>“Threaten” </a:t>
            </a:r>
            <a:r>
              <a:rPr lang="en-US"/>
              <a:t>means any of the following:</a:t>
            </a:r>
          </a:p>
          <a:p>
            <a:pPr lvl="1"/>
            <a:r>
              <a:rPr lang="en-US"/>
              <a:t>To utter intentions of injury or punishment against</a:t>
            </a:r>
          </a:p>
          <a:p>
            <a:pPr lvl="1"/>
            <a:r>
              <a:rPr lang="en-US"/>
              <a:t>To express deliberate intention to deny the well-being, safety or happiness of somebody unless the person does what is being demanded. Intimidate, bully, pressure, menace, or terrorize: These verbs mean to make timid or afraid (especially with a forceful personality) or deter from some action by inducing fear.</a:t>
            </a:r>
          </a:p>
          <a:p>
            <a:pPr marL="457200" lvl="1" indent="0">
              <a:buFont typeface="Arial" panose="020B0604020202020204" pitchFamily="34" charset="0"/>
              <a:buNone/>
            </a:pPr>
            <a:endParaRPr lang="en-US"/>
          </a:p>
          <a:p>
            <a:pPr marL="457200" lvl="1" indent="0">
              <a:buFont typeface="Arial" panose="020B0604020202020204" pitchFamily="34" charset="0"/>
              <a:buNone/>
            </a:pPr>
            <a:r>
              <a:rPr lang="en-US" b="1" i="1"/>
              <a:t>“Sexual Harassment” </a:t>
            </a:r>
            <a:r>
              <a:rPr lang="en-US"/>
              <a:t>means sexual advances to a recipient, requests for sexual favors from a recipient, or other conduct or communication of a sexual nature toward a recipient.</a:t>
            </a:r>
            <a:endParaRPr lang="en-US" dirty="0"/>
          </a:p>
        </p:txBody>
      </p:sp>
    </p:spTree>
    <p:extLst>
      <p:ext uri="{BB962C8B-B14F-4D97-AF65-F5344CB8AC3E}">
        <p14:creationId xmlns:p14="http://schemas.microsoft.com/office/powerpoint/2010/main" val="516886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Neglect Class I </a:t>
            </a:r>
            <a:r>
              <a:rPr lang="en-US" sz="1600" dirty="0"/>
              <a:t>AR 330.7001 </a:t>
            </a:r>
            <a:endParaRPr lang="en-US" dirty="0"/>
          </a:p>
        </p:txBody>
      </p:sp>
      <p:sp>
        <p:nvSpPr>
          <p:cNvPr id="2" name="Content Placeholder 2">
            <a:extLst>
              <a:ext uri="{FF2B5EF4-FFF2-40B4-BE49-F238E27FC236}">
                <a16:creationId xmlns:a16="http://schemas.microsoft.com/office/drawing/2014/main" id="{ACEC9670-17CE-85D6-D4C3-E298C4534115}"/>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a:t>“Neglect Class I” </a:t>
            </a:r>
            <a:r>
              <a:rPr lang="en-US"/>
              <a:t>means either of the following:</a:t>
            </a:r>
          </a:p>
          <a:p>
            <a:pPr marL="571500" indent="-571500">
              <a:buFont typeface="Arial" panose="020B0604020202020204" pitchFamily="34" charset="0"/>
              <a:buAutoNum type="romanLcParenBoth"/>
            </a:pPr>
            <a:r>
              <a:rPr lang="en-US"/>
              <a:t>Acts of </a:t>
            </a:r>
            <a:r>
              <a:rPr lang="en-US" b="1"/>
              <a:t>commission or omission </a:t>
            </a:r>
            <a:r>
              <a:rPr lang="en-US"/>
              <a:t>by an employee, volunteer, or agent of a provider that result from </a:t>
            </a:r>
            <a:r>
              <a:rPr lang="en-US" b="1"/>
              <a:t>noncompliance with a standard of care </a:t>
            </a:r>
            <a:r>
              <a:rPr lang="en-US"/>
              <a:t>or treatment required by law, rules, policies, guidelines, written directives, procedures, or individual plan of service and that </a:t>
            </a:r>
            <a:r>
              <a:rPr lang="en-US" b="1"/>
              <a:t>cause or contribute </a:t>
            </a:r>
            <a:r>
              <a:rPr lang="en-US"/>
              <a:t>to the </a:t>
            </a:r>
            <a:r>
              <a:rPr lang="en-US" b="1"/>
              <a:t>death</a:t>
            </a:r>
            <a:r>
              <a:rPr lang="en-US"/>
              <a:t>, or </a:t>
            </a:r>
            <a:r>
              <a:rPr lang="en-US" b="1"/>
              <a:t>sexual abuse </a:t>
            </a:r>
            <a:r>
              <a:rPr lang="en-US"/>
              <a:t>of, or </a:t>
            </a:r>
            <a:r>
              <a:rPr lang="en-US" b="1"/>
              <a:t>serious physical </a:t>
            </a:r>
            <a:r>
              <a:rPr lang="en-US"/>
              <a:t>harm to a recipient.</a:t>
            </a:r>
            <a:endParaRPr lang="en-US" dirty="0"/>
          </a:p>
        </p:txBody>
      </p:sp>
    </p:spTree>
    <p:extLst>
      <p:ext uri="{BB962C8B-B14F-4D97-AF65-F5344CB8AC3E}">
        <p14:creationId xmlns:p14="http://schemas.microsoft.com/office/powerpoint/2010/main" val="4240951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9FF6-7F32-BAE9-1888-4348139D23EE}"/>
              </a:ext>
            </a:extLst>
          </p:cNvPr>
          <p:cNvSpPr>
            <a:spLocks noGrp="1"/>
          </p:cNvSpPr>
          <p:nvPr>
            <p:ph type="title"/>
          </p:nvPr>
        </p:nvSpPr>
        <p:spPr>
          <a:xfrm>
            <a:off x="365125" y="365125"/>
            <a:ext cx="10515600" cy="690563"/>
          </a:xfrm>
        </p:spPr>
        <p:txBody>
          <a:bodyPr>
            <a:normAutofit fontScale="90000"/>
          </a:bodyPr>
          <a:lstStyle/>
          <a:p>
            <a:r>
              <a:rPr lang="en-US" dirty="0"/>
              <a:t>Neglect Class I </a:t>
            </a:r>
            <a:r>
              <a:rPr lang="en-US" sz="1600" b="1" dirty="0"/>
              <a:t>AR 330.7001 </a:t>
            </a:r>
            <a:endParaRPr lang="en-US" b="1" dirty="0"/>
          </a:p>
        </p:txBody>
      </p:sp>
      <p:sp>
        <p:nvSpPr>
          <p:cNvPr id="4" name="Content Placeholder 2">
            <a:extLst>
              <a:ext uri="{FF2B5EF4-FFF2-40B4-BE49-F238E27FC236}">
                <a16:creationId xmlns:a16="http://schemas.microsoft.com/office/drawing/2014/main" id="{75BC2B88-7619-A9F5-2EDE-50E7C81B81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(ii)</a:t>
            </a:r>
            <a:r>
              <a:rPr lang="en-US" b="1"/>
              <a:t>The failure to report </a:t>
            </a:r>
            <a:r>
              <a:rPr lang="en-US"/>
              <a:t>apparent or suspected Abuse Class I or Neglect Class I of a recipient</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(q) </a:t>
            </a:r>
            <a:r>
              <a:rPr lang="en-US" i="1"/>
              <a:t>“</a:t>
            </a:r>
            <a:r>
              <a:rPr lang="en-US" b="1" i="1"/>
              <a:t>Serious physical harm</a:t>
            </a:r>
            <a:r>
              <a:rPr lang="en-US" i="1"/>
              <a:t>” </a:t>
            </a:r>
            <a:r>
              <a:rPr lang="en-US"/>
              <a:t>means physical damage suffered by a recipient that a physician or registered nurse determines caused or could have caused the death of a recipient, caused the impairment of his or her bodily functions, or caused the permanent disfigurement of a recipient.</a:t>
            </a:r>
          </a:p>
          <a:p>
            <a:endParaRPr lang="en-US" dirty="0"/>
          </a:p>
        </p:txBody>
      </p:sp>
    </p:spTree>
    <p:extLst>
      <p:ext uri="{BB962C8B-B14F-4D97-AF65-F5344CB8AC3E}">
        <p14:creationId xmlns:p14="http://schemas.microsoft.com/office/powerpoint/2010/main" val="2146129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9FF6-7F32-BAE9-1888-4348139D23EE}"/>
              </a:ext>
            </a:extLst>
          </p:cNvPr>
          <p:cNvSpPr>
            <a:spLocks noGrp="1"/>
          </p:cNvSpPr>
          <p:nvPr>
            <p:ph type="title"/>
          </p:nvPr>
        </p:nvSpPr>
        <p:spPr>
          <a:xfrm>
            <a:off x="365125" y="365125"/>
            <a:ext cx="10515600" cy="690563"/>
          </a:xfrm>
        </p:spPr>
        <p:txBody>
          <a:bodyPr>
            <a:normAutofit fontScale="90000"/>
          </a:bodyPr>
          <a:lstStyle/>
          <a:p>
            <a:r>
              <a:rPr lang="en-US" dirty="0"/>
              <a:t>Neglect Class I </a:t>
            </a:r>
            <a:r>
              <a:rPr lang="en-US" sz="1600" b="1" dirty="0"/>
              <a:t>AR 330.7001 </a:t>
            </a:r>
            <a:endParaRPr lang="en-US" b="1" dirty="0"/>
          </a:p>
        </p:txBody>
      </p:sp>
      <p:sp>
        <p:nvSpPr>
          <p:cNvPr id="4" name="Content Placeholder 2">
            <a:extLst>
              <a:ext uri="{FF2B5EF4-FFF2-40B4-BE49-F238E27FC236}">
                <a16:creationId xmlns:a16="http://schemas.microsoft.com/office/drawing/2014/main" id="{75BC2B88-7619-A9F5-2EDE-50E7C81B817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(ii)</a:t>
            </a:r>
            <a:r>
              <a:rPr lang="en-US" b="1"/>
              <a:t>The failure to report </a:t>
            </a:r>
            <a:r>
              <a:rPr lang="en-US"/>
              <a:t>apparent or suspected Abuse Class I or Neglect Class I of a recipient</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(q) </a:t>
            </a:r>
            <a:r>
              <a:rPr lang="en-US" i="1"/>
              <a:t>“</a:t>
            </a:r>
            <a:r>
              <a:rPr lang="en-US" b="1" i="1"/>
              <a:t>Serious physical harm</a:t>
            </a:r>
            <a:r>
              <a:rPr lang="en-US" i="1"/>
              <a:t>” </a:t>
            </a:r>
            <a:r>
              <a:rPr lang="en-US"/>
              <a:t>means physical damage suffered by a recipient that a physician or registered nurse determines caused or could have caused the death of a recipient, caused the impairment of his or her bodily functions, or caused the permanent disfigurement of a recipient.</a:t>
            </a:r>
          </a:p>
          <a:p>
            <a:endParaRPr lang="en-US" dirty="0"/>
          </a:p>
        </p:txBody>
      </p:sp>
    </p:spTree>
    <p:extLst>
      <p:ext uri="{BB962C8B-B14F-4D97-AF65-F5344CB8AC3E}">
        <p14:creationId xmlns:p14="http://schemas.microsoft.com/office/powerpoint/2010/main" val="153212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Neglect Class II </a:t>
            </a:r>
            <a:r>
              <a:rPr lang="en-US" sz="1800" dirty="0"/>
              <a:t>AR330.7001(k)</a:t>
            </a:r>
            <a:endParaRPr lang="en-US" dirty="0"/>
          </a:p>
        </p:txBody>
      </p:sp>
      <p:sp>
        <p:nvSpPr>
          <p:cNvPr id="2" name="Content Placeholder 2">
            <a:extLst>
              <a:ext uri="{FF2B5EF4-FFF2-40B4-BE49-F238E27FC236}">
                <a16:creationId xmlns:a16="http://schemas.microsoft.com/office/drawing/2014/main" id="{3D7C84B2-72F5-8A76-482B-AD5D1641D990}"/>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a:t>“Neglect class II” </a:t>
            </a:r>
            <a:r>
              <a:rPr lang="en-US"/>
              <a:t>means either of the following:</a:t>
            </a:r>
            <a:br>
              <a:rPr lang="en-US"/>
            </a:br>
            <a:endParaRPr lang="en-US"/>
          </a:p>
          <a:p>
            <a:pPr marL="0" indent="0">
              <a:buFont typeface="Arial" panose="020B0604020202020204" pitchFamily="34" charset="0"/>
              <a:buNone/>
            </a:pPr>
            <a:r>
              <a:rPr lang="en-US"/>
              <a:t>Acts of </a:t>
            </a:r>
            <a:r>
              <a:rPr lang="en-US" b="1"/>
              <a:t>commission or omission </a:t>
            </a:r>
            <a:r>
              <a:rPr lang="en-US"/>
              <a:t>by an employee, volunteer, or agent of a provider that result from </a:t>
            </a:r>
            <a:r>
              <a:rPr lang="en-US" b="1"/>
              <a:t>noncompliance with a standard of care </a:t>
            </a:r>
            <a:r>
              <a:rPr lang="en-US"/>
              <a:t>or treatment required by law and/or rules, policies, guidelines, written directives, procedures, or individual plan of service </a:t>
            </a:r>
            <a:r>
              <a:rPr lang="en-US" b="1"/>
              <a:t>that cause or contribute</a:t>
            </a:r>
            <a:r>
              <a:rPr lang="en-US"/>
              <a:t> to </a:t>
            </a:r>
            <a:r>
              <a:rPr lang="en-US" b="1"/>
              <a:t>nonserious physical harm </a:t>
            </a:r>
            <a:r>
              <a:rPr lang="en-US"/>
              <a:t>or </a:t>
            </a:r>
            <a:r>
              <a:rPr lang="en-US" b="1"/>
              <a:t>emotional harm </a:t>
            </a:r>
            <a:r>
              <a:rPr lang="en-US"/>
              <a:t>to a recipient.</a:t>
            </a:r>
            <a:endParaRPr lang="en-US" dirty="0"/>
          </a:p>
        </p:txBody>
      </p:sp>
    </p:spTree>
    <p:extLst>
      <p:ext uri="{BB962C8B-B14F-4D97-AF65-F5344CB8AC3E}">
        <p14:creationId xmlns:p14="http://schemas.microsoft.com/office/powerpoint/2010/main" val="3114815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b="1" dirty="0"/>
              <a:t>Neglect Class II </a:t>
            </a:r>
            <a:r>
              <a:rPr lang="en-US" sz="1600" dirty="0"/>
              <a:t>AR330.7001(k)</a:t>
            </a:r>
          </a:p>
        </p:txBody>
      </p:sp>
      <p:sp>
        <p:nvSpPr>
          <p:cNvPr id="2" name="Content Placeholder 2">
            <a:extLst>
              <a:ext uri="{FF2B5EF4-FFF2-40B4-BE49-F238E27FC236}">
                <a16:creationId xmlns:a16="http://schemas.microsoft.com/office/drawing/2014/main" id="{66565A0C-99AF-39F7-1BFB-D24875C10F96}"/>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(ii) </a:t>
            </a:r>
            <a:r>
              <a:rPr lang="en-US" b="1"/>
              <a:t>The failure to report </a:t>
            </a:r>
            <a:r>
              <a:rPr lang="en-US"/>
              <a:t>apparent or suspected Abuse Class II or Neglect Class II of a recipient</a:t>
            </a:r>
          </a:p>
          <a:p>
            <a:pPr marL="0" indent="0">
              <a:buFont typeface="Arial" panose="020B0604020202020204" pitchFamily="34" charset="0"/>
              <a:buNone/>
            </a:pPr>
            <a:endParaRPr lang="en-US"/>
          </a:p>
          <a:p>
            <a:pPr marL="0" indent="0">
              <a:buFont typeface="Arial" panose="020B0604020202020204" pitchFamily="34" charset="0"/>
              <a:buNone/>
            </a:pPr>
            <a:r>
              <a:rPr lang="en-US"/>
              <a:t>(l) </a:t>
            </a:r>
            <a:r>
              <a:rPr lang="en-US" i="1"/>
              <a:t>“</a:t>
            </a:r>
            <a:r>
              <a:rPr lang="en-US" b="1" i="1"/>
              <a:t>nonserious physical harm</a:t>
            </a:r>
            <a:r>
              <a:rPr lang="en-US" i="1"/>
              <a:t>” </a:t>
            </a:r>
            <a:r>
              <a:rPr lang="en-US"/>
              <a:t>means physical damage or what could reasonably be construed as pain suffered by a recipient that a physician or registered nurse determines could not have caused, or contributed to, the death of a recipient, the permanent disfigurement of a recipient or an impairment of his or her bodily functions.</a:t>
            </a:r>
            <a:endParaRPr lang="en-US" dirty="0"/>
          </a:p>
        </p:txBody>
      </p:sp>
    </p:spTree>
    <p:extLst>
      <p:ext uri="{BB962C8B-B14F-4D97-AF65-F5344CB8AC3E}">
        <p14:creationId xmlns:p14="http://schemas.microsoft.com/office/powerpoint/2010/main" val="82847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Neglect Class III </a:t>
            </a:r>
            <a:r>
              <a:rPr lang="en-US" sz="1800" dirty="0"/>
              <a:t>AR 330.7001 Definitions (k)</a:t>
            </a:r>
          </a:p>
        </p:txBody>
      </p:sp>
      <p:sp>
        <p:nvSpPr>
          <p:cNvPr id="2" name="Content Placeholder 2">
            <a:extLst>
              <a:ext uri="{FF2B5EF4-FFF2-40B4-BE49-F238E27FC236}">
                <a16:creationId xmlns:a16="http://schemas.microsoft.com/office/drawing/2014/main" id="{7D041D4C-712E-8C73-DEAA-EF559ABC87AE}"/>
              </a:ext>
            </a:extLst>
          </p:cNvPr>
          <p:cNvSpPr txBox="1">
            <a:spLocks/>
          </p:cNvSpPr>
          <p:nvPr/>
        </p:nvSpPr>
        <p:spPr>
          <a:xfrm>
            <a:off x="838200" y="1526959"/>
            <a:ext cx="10515600" cy="4650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a:t>“Neglect class III” </a:t>
            </a:r>
            <a:r>
              <a:rPr lang="en-US"/>
              <a:t>Means either of the following:</a:t>
            </a:r>
          </a:p>
          <a:p>
            <a:pPr marL="571500" indent="-571500">
              <a:buFont typeface="Arial" panose="020B0604020202020204" pitchFamily="34" charset="0"/>
              <a:buAutoNum type="romanLcParenBoth"/>
            </a:pPr>
            <a:r>
              <a:rPr lang="en-US"/>
              <a:t>Acts of </a:t>
            </a:r>
            <a:r>
              <a:rPr lang="en-US" b="1"/>
              <a:t>commission or omission </a:t>
            </a:r>
            <a:r>
              <a:rPr lang="en-US"/>
              <a:t>by an employee, volunteer, or agent of a provider that result from a </a:t>
            </a:r>
            <a:r>
              <a:rPr lang="en-US" b="1"/>
              <a:t>noncompliance with a standard of care</a:t>
            </a:r>
            <a:r>
              <a:rPr lang="en-US"/>
              <a:t> or treatment required by law and/or rules, policies, guidelines, written directives, procedures, or individual plan of service that either </a:t>
            </a:r>
            <a:r>
              <a:rPr lang="en-US" b="1"/>
              <a:t>placed or could have placed a recipient at risk of harm or sexual abuse</a:t>
            </a:r>
            <a:r>
              <a:rPr lang="en-US"/>
              <a:t>.</a:t>
            </a:r>
          </a:p>
          <a:p>
            <a:pPr marL="571500" indent="-571500">
              <a:buFont typeface="Arial" panose="020B0604020202020204" pitchFamily="34" charset="0"/>
              <a:buAutoNum type="romanLcParenBoth"/>
            </a:pPr>
            <a:endParaRPr lang="en-US"/>
          </a:p>
          <a:p>
            <a:pPr marL="571500" indent="-571500">
              <a:buFont typeface="Arial" panose="020B0604020202020204" pitchFamily="34" charset="0"/>
              <a:buAutoNum type="romanLcParenBoth"/>
            </a:pPr>
            <a:r>
              <a:rPr lang="en-US" b="1"/>
              <a:t>The failure to report </a:t>
            </a:r>
            <a:r>
              <a:rPr lang="en-US"/>
              <a:t>apparent or suspected Abuse or Neglect Class III of a recipient.</a:t>
            </a:r>
            <a:endParaRPr lang="en-US" dirty="0"/>
          </a:p>
        </p:txBody>
      </p:sp>
    </p:spTree>
    <p:extLst>
      <p:ext uri="{BB962C8B-B14F-4D97-AF65-F5344CB8AC3E}">
        <p14:creationId xmlns:p14="http://schemas.microsoft.com/office/powerpoint/2010/main" val="661323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b="1" dirty="0"/>
              <a:t>Neglect Class III </a:t>
            </a:r>
            <a:r>
              <a:rPr lang="en-US" sz="1800" dirty="0"/>
              <a:t>AR 330.7001 Definitions (k)</a:t>
            </a:r>
          </a:p>
        </p:txBody>
      </p:sp>
      <p:sp>
        <p:nvSpPr>
          <p:cNvPr id="4" name="TextBox 3">
            <a:extLst>
              <a:ext uri="{FF2B5EF4-FFF2-40B4-BE49-F238E27FC236}">
                <a16:creationId xmlns:a16="http://schemas.microsoft.com/office/drawing/2014/main" id="{9177374B-B33E-40E9-2B28-B9DFB7D63CE4}"/>
              </a:ext>
            </a:extLst>
          </p:cNvPr>
          <p:cNvSpPr txBox="1"/>
          <p:nvPr/>
        </p:nvSpPr>
        <p:spPr>
          <a:xfrm>
            <a:off x="960409" y="1240919"/>
            <a:ext cx="6096000" cy="400110"/>
          </a:xfrm>
          <a:prstGeom prst="rect">
            <a:avLst/>
          </a:prstGeom>
          <a:noFill/>
        </p:spPr>
        <p:txBody>
          <a:bodyPr wrap="square">
            <a:spAutoFit/>
          </a:bodyPr>
          <a:lstStyle/>
          <a:p>
            <a:r>
              <a:rPr lang="en-US" sz="2000" b="1" i="1" dirty="0"/>
              <a:t>Neglect class III” </a:t>
            </a:r>
            <a:r>
              <a:rPr lang="en-US" sz="2000" i="1" dirty="0"/>
              <a:t>m</a:t>
            </a:r>
            <a:r>
              <a:rPr lang="en-US" sz="2000" dirty="0"/>
              <a:t>eans either of the following:</a:t>
            </a:r>
          </a:p>
        </p:txBody>
      </p:sp>
      <p:sp>
        <p:nvSpPr>
          <p:cNvPr id="5" name="Content Placeholder 2">
            <a:extLst>
              <a:ext uri="{FF2B5EF4-FFF2-40B4-BE49-F238E27FC236}">
                <a16:creationId xmlns:a16="http://schemas.microsoft.com/office/drawing/2014/main" id="{F5F338B1-1592-280A-BFA1-D0F8EC38653D}"/>
              </a:ext>
            </a:extLst>
          </p:cNvPr>
          <p:cNvSpPr txBox="1">
            <a:spLocks/>
          </p:cNvSpPr>
          <p:nvPr/>
        </p:nvSpPr>
        <p:spPr>
          <a:xfrm>
            <a:off x="838200" y="1825625"/>
            <a:ext cx="10515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 “</a:t>
            </a:r>
            <a:r>
              <a:rPr lang="en-US" b="1" i="1" dirty="0"/>
              <a:t>Sexual abuse</a:t>
            </a:r>
            <a:r>
              <a:rPr lang="en-US" i="1" dirty="0"/>
              <a:t>” </a:t>
            </a:r>
            <a:r>
              <a:rPr lang="en-US" dirty="0"/>
              <a:t>means any of the following:</a:t>
            </a:r>
          </a:p>
          <a:p>
            <a:pPr marL="571500" indent="-571500">
              <a:buFont typeface="Arial" panose="020B0604020202020204" pitchFamily="34" charset="0"/>
              <a:buAutoNum type="romanLcParenBoth"/>
            </a:pPr>
            <a:r>
              <a:rPr lang="en-US" b="1" dirty="0"/>
              <a:t>Criminal sexual conduct </a:t>
            </a:r>
            <a:r>
              <a:rPr lang="en-US" dirty="0"/>
              <a:t>as defined by section 520b to 520e of 1931 PA 318, being MCL 750.520b to MCL 750.520e involving an employee, volunteer, or agent of a provider and a recipient.</a:t>
            </a:r>
          </a:p>
          <a:p>
            <a:pPr marL="571500" indent="-571500">
              <a:buFont typeface="Arial" panose="020B0604020202020204" pitchFamily="34" charset="0"/>
              <a:buAutoNum type="romanLcParenBoth"/>
            </a:pPr>
            <a:r>
              <a:rPr lang="en-US" dirty="0"/>
              <a:t>Any </a:t>
            </a:r>
            <a:r>
              <a:rPr lang="en-US" b="1" dirty="0"/>
              <a:t>sexual contact </a:t>
            </a:r>
            <a:r>
              <a:rPr lang="en-US" dirty="0"/>
              <a:t>or </a:t>
            </a:r>
            <a:r>
              <a:rPr lang="en-US" b="1" dirty="0"/>
              <a:t>sexual penetration </a:t>
            </a:r>
            <a:r>
              <a:rPr lang="en-US" dirty="0"/>
              <a:t>involving an employee, volunteer, or agent of a department operated hospital or center, a facility licensed by the department under section 137 of the act of an adult foster care facility and a recipient.</a:t>
            </a:r>
          </a:p>
          <a:p>
            <a:pPr marL="571500" indent="-571500">
              <a:buFont typeface="Arial" panose="020B0604020202020204" pitchFamily="34" charset="0"/>
              <a:buAutoNum type="romanLcParenBoth"/>
            </a:pPr>
            <a:r>
              <a:rPr lang="en-US" dirty="0"/>
              <a:t>Any sexual contact or sexual penetration involving an employee, volunteer, or agent of a provider and a recipient for whom the employee, volunteer, or agent provides direct services. </a:t>
            </a:r>
          </a:p>
        </p:txBody>
      </p:sp>
    </p:spTree>
    <p:extLst>
      <p:ext uri="{BB962C8B-B14F-4D97-AF65-F5344CB8AC3E}">
        <p14:creationId xmlns:p14="http://schemas.microsoft.com/office/powerpoint/2010/main" val="1967598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Examples of Neglect</a:t>
            </a:r>
          </a:p>
        </p:txBody>
      </p:sp>
      <p:sp>
        <p:nvSpPr>
          <p:cNvPr id="2" name="Content Placeholder 2">
            <a:extLst>
              <a:ext uri="{FF2B5EF4-FFF2-40B4-BE49-F238E27FC236}">
                <a16:creationId xmlns:a16="http://schemas.microsoft.com/office/drawing/2014/main" id="{E4B20B1D-841E-D287-1FF0-8730C9E65447}"/>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Leaving a recipient who is unable to care for themselves unattended</a:t>
            </a:r>
          </a:p>
          <a:p>
            <a:r>
              <a:rPr lang="en-US"/>
              <a:t>Not providing the proper medication or correct dosage of medication</a:t>
            </a:r>
          </a:p>
          <a:p>
            <a:r>
              <a:rPr lang="en-US"/>
              <a:t>Being aware, or suspecting, an abusive or neglectful situation and not reporting it to the ORR or your Supervisor</a:t>
            </a:r>
          </a:p>
          <a:p>
            <a:endParaRPr lang="en-US" dirty="0"/>
          </a:p>
        </p:txBody>
      </p:sp>
    </p:spTree>
    <p:extLst>
      <p:ext uri="{BB962C8B-B14F-4D97-AF65-F5344CB8AC3E}">
        <p14:creationId xmlns:p14="http://schemas.microsoft.com/office/powerpoint/2010/main" val="3875181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0FF5EC1-705F-527C-363D-156420768766}"/>
              </a:ext>
            </a:extLst>
          </p:cNvPr>
          <p:cNvSpPr>
            <a:spLocks noGrp="1"/>
          </p:cNvSpPr>
          <p:nvPr>
            <p:ph type="body" sz="quarter" idx="13"/>
          </p:nvPr>
        </p:nvSpPr>
        <p:spPr/>
        <p:txBody>
          <a:bodyPr/>
          <a:lstStyle/>
          <a:p>
            <a:r>
              <a:rPr lang="en-US" dirty="0"/>
              <a:t>Serves 6 counties</a:t>
            </a:r>
          </a:p>
          <a:p>
            <a:endParaRPr lang="en-US" dirty="0"/>
          </a:p>
          <a:p>
            <a:r>
              <a:rPr lang="en-US" dirty="0"/>
              <a:t>Numerous “out of catchment” </a:t>
            </a:r>
          </a:p>
          <a:p>
            <a:pPr lvl="1"/>
            <a:endParaRPr lang="en-US" dirty="0"/>
          </a:p>
          <a:p>
            <a:r>
              <a:rPr lang="en-US" dirty="0"/>
              <a:t>4,000+ recipients served by NCCMH</a:t>
            </a:r>
          </a:p>
          <a:p>
            <a:pPr lvl="1"/>
            <a:endParaRPr lang="en-US" dirty="0"/>
          </a:p>
          <a:p>
            <a:endParaRPr lang="en-US" dirty="0"/>
          </a:p>
          <a:p>
            <a:pPr lvl="1"/>
            <a:endParaRPr lang="en-US" dirty="0"/>
          </a:p>
          <a:p>
            <a:endParaRPr lang="en-US" dirty="0"/>
          </a:p>
        </p:txBody>
      </p:sp>
      <p:sp>
        <p:nvSpPr>
          <p:cNvPr id="3" name="Rectangle 2">
            <a:extLst>
              <a:ext uri="{FF2B5EF4-FFF2-40B4-BE49-F238E27FC236}">
                <a16:creationId xmlns:a16="http://schemas.microsoft.com/office/drawing/2014/main" id="{56B3453C-21DE-AE13-390F-E225AB2C757A}"/>
              </a:ext>
            </a:extLst>
          </p:cNvPr>
          <p:cNvSpPr/>
          <p:nvPr/>
        </p:nvSpPr>
        <p:spPr>
          <a:xfrm>
            <a:off x="0" y="0"/>
            <a:ext cx="1150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0B823F-4946-AC71-9BA4-34ADB54DE31C}"/>
              </a:ext>
            </a:extLst>
          </p:cNvPr>
          <p:cNvSpPr>
            <a:spLocks noGrp="1"/>
          </p:cNvSpPr>
          <p:nvPr>
            <p:ph type="title"/>
          </p:nvPr>
        </p:nvSpPr>
        <p:spPr/>
        <p:txBody>
          <a:bodyPr>
            <a:normAutofit fontScale="90000"/>
          </a:bodyPr>
          <a:lstStyle/>
          <a:p>
            <a:r>
              <a:rPr lang="en-US" dirty="0"/>
              <a:t>NCCMH</a:t>
            </a:r>
          </a:p>
        </p:txBody>
      </p:sp>
      <p:pic>
        <p:nvPicPr>
          <p:cNvPr id="2" name="Picture 2" descr="Region 2 PIHP Map">
            <a:extLst>
              <a:ext uri="{FF2B5EF4-FFF2-40B4-BE49-F238E27FC236}">
                <a16:creationId xmlns:a16="http://schemas.microsoft.com/office/drawing/2014/main" id="{A3957480-9ECA-7C8B-3F0B-9187E59EAA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4149" y="1235676"/>
            <a:ext cx="5706001" cy="4967416"/>
          </a:xfrm>
          <a:prstGeom prst="rect">
            <a:avLst/>
          </a:prstGeom>
          <a:solidFill>
            <a:srgbClr val="FFFFFF"/>
          </a:solidFill>
        </p:spPr>
      </p:pic>
    </p:spTree>
    <p:extLst>
      <p:ext uri="{BB962C8B-B14F-4D97-AF65-F5344CB8AC3E}">
        <p14:creationId xmlns:p14="http://schemas.microsoft.com/office/powerpoint/2010/main" val="40828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What to do if a Recipient is Abused or Neglected</a:t>
            </a:r>
          </a:p>
        </p:txBody>
      </p:sp>
      <p:sp>
        <p:nvSpPr>
          <p:cNvPr id="2" name="Content Placeholder 2">
            <a:extLst>
              <a:ext uri="{FF2B5EF4-FFF2-40B4-BE49-F238E27FC236}">
                <a16:creationId xmlns:a16="http://schemas.microsoft.com/office/drawing/2014/main" id="{7814DA60-0663-EA36-C30B-B7C966171FF3}"/>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Take immediate action! </a:t>
            </a:r>
          </a:p>
          <a:p>
            <a:pPr lvl="1"/>
            <a:r>
              <a:rPr lang="en-US" b="1" dirty="0"/>
              <a:t>Protect</a:t>
            </a:r>
          </a:p>
          <a:p>
            <a:pPr lvl="1"/>
            <a:r>
              <a:rPr lang="en-US" b="1" dirty="0"/>
              <a:t>Comfort</a:t>
            </a:r>
          </a:p>
          <a:p>
            <a:pPr lvl="1"/>
            <a:r>
              <a:rPr lang="en-US" b="1" dirty="0"/>
              <a:t>Get necessary treatment</a:t>
            </a:r>
          </a:p>
          <a:p>
            <a:pPr lvl="1"/>
            <a:endParaRPr lang="en-US" dirty="0"/>
          </a:p>
          <a:p>
            <a:pPr marL="457200" lvl="1" indent="0">
              <a:buFont typeface="Arial" panose="020B0604020202020204" pitchFamily="34" charset="0"/>
              <a:buNone/>
            </a:pPr>
            <a:r>
              <a:rPr lang="en-US" dirty="0"/>
              <a:t>A person employed to provide Mental Health Services, who suspects or has reasonable cause to believe a child, or a vulnerable adult has been abused, neglected, exploited shall make immediately, by telephone or otherwise, an oral report to the Michigan department of Health and Human Services.</a:t>
            </a:r>
          </a:p>
        </p:txBody>
      </p:sp>
      <p:pic>
        <p:nvPicPr>
          <p:cNvPr id="4" name="Picture 3" descr="See the source image">
            <a:extLst>
              <a:ext uri="{FF2B5EF4-FFF2-40B4-BE49-F238E27FC236}">
                <a16:creationId xmlns:a16="http://schemas.microsoft.com/office/drawing/2014/main" id="{3872EEB1-0F7A-8601-6A9F-0341704FFF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97292" y="1006414"/>
            <a:ext cx="2844805" cy="2576423"/>
          </a:xfrm>
          <a:prstGeom prst="rect">
            <a:avLst/>
          </a:prstGeom>
          <a:noFill/>
          <a:ln>
            <a:noFill/>
          </a:ln>
        </p:spPr>
      </p:pic>
    </p:spTree>
    <p:extLst>
      <p:ext uri="{BB962C8B-B14F-4D97-AF65-F5344CB8AC3E}">
        <p14:creationId xmlns:p14="http://schemas.microsoft.com/office/powerpoint/2010/main" val="2934185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Friendly advice from the ORR</a:t>
            </a:r>
          </a:p>
        </p:txBody>
      </p:sp>
      <p:sp>
        <p:nvSpPr>
          <p:cNvPr id="2" name="Content Placeholder 2">
            <a:extLst>
              <a:ext uri="{FF2B5EF4-FFF2-40B4-BE49-F238E27FC236}">
                <a16:creationId xmlns:a16="http://schemas.microsoft.com/office/drawing/2014/main" id="{C7A176FC-AC46-A455-DE39-163542170357}"/>
              </a:ext>
            </a:extLst>
          </p:cNvPr>
          <p:cNvSpPr txBox="1">
            <a:spLocks/>
          </p:cNvSpPr>
          <p:nvPr/>
        </p:nvSpPr>
        <p:spPr>
          <a:xfrm>
            <a:off x="838200" y="1825625"/>
            <a:ext cx="10515600"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You are responsible for knowing and following all written guidelines!</a:t>
            </a:r>
          </a:p>
          <a:p>
            <a:pPr marL="0" indent="0">
              <a:buFont typeface="Arial" panose="020B0604020202020204" pitchFamily="34" charset="0"/>
              <a:buNone/>
            </a:pPr>
            <a:r>
              <a:rPr lang="en-US"/>
              <a:t>	A few common examples include:</a:t>
            </a:r>
          </a:p>
          <a:p>
            <a:pPr marL="0" indent="0">
              <a:buFont typeface="Arial" panose="020B0604020202020204" pitchFamily="34" charset="0"/>
              <a:buNone/>
            </a:pPr>
            <a:r>
              <a:rPr lang="en-US"/>
              <a:t>		Individual Plans of Service</a:t>
            </a:r>
          </a:p>
          <a:p>
            <a:pPr marL="0" indent="0">
              <a:buFont typeface="Arial" panose="020B0604020202020204" pitchFamily="34" charset="0"/>
              <a:buNone/>
            </a:pPr>
            <a:r>
              <a:rPr lang="en-US"/>
              <a:t>		Behavior Treatment Plans</a:t>
            </a:r>
          </a:p>
          <a:p>
            <a:pPr marL="0" indent="0">
              <a:buFont typeface="Arial" panose="020B0604020202020204" pitchFamily="34" charset="0"/>
              <a:buNone/>
            </a:pPr>
            <a:r>
              <a:rPr lang="en-US"/>
              <a:t>		Health Care Plans</a:t>
            </a:r>
          </a:p>
          <a:p>
            <a:pPr marL="0" indent="0">
              <a:buFont typeface="Arial" panose="020B0604020202020204" pitchFamily="34" charset="0"/>
              <a:buNone/>
            </a:pPr>
            <a:r>
              <a:rPr lang="en-US"/>
              <a:t>		Physical Therapy </a:t>
            </a:r>
            <a:r>
              <a:rPr lang="en-US" i="1"/>
              <a:t>(PT) Plans</a:t>
            </a:r>
          </a:p>
          <a:p>
            <a:pPr marL="0" indent="0">
              <a:buFont typeface="Arial" panose="020B0604020202020204" pitchFamily="34" charset="0"/>
              <a:buNone/>
            </a:pPr>
            <a:r>
              <a:rPr lang="en-US" i="1"/>
              <a:t>		</a:t>
            </a:r>
            <a:r>
              <a:rPr lang="en-US"/>
              <a:t>Agency Policies and Procedures</a:t>
            </a:r>
          </a:p>
          <a:p>
            <a:pPr marL="0" indent="0">
              <a:buFont typeface="Arial" panose="020B0604020202020204" pitchFamily="34" charset="0"/>
              <a:buNone/>
            </a:pPr>
            <a:r>
              <a:rPr lang="en-US"/>
              <a:t>		Non-Violent Crisis Interventions</a:t>
            </a:r>
          </a:p>
          <a:p>
            <a:pPr marL="0" indent="0">
              <a:buFont typeface="Arial" panose="020B0604020202020204" pitchFamily="34" charset="0"/>
              <a:buNone/>
            </a:pPr>
            <a:r>
              <a:rPr lang="en-US"/>
              <a:t>		Guardianships, and understanding the differences</a:t>
            </a:r>
          </a:p>
          <a:p>
            <a:pPr marL="0" indent="0">
              <a:buFont typeface="Arial" panose="020B0604020202020204" pitchFamily="34" charset="0"/>
              <a:buNone/>
            </a:pPr>
            <a:r>
              <a:rPr lang="en-US"/>
              <a:t>		Any/All Chart documents </a:t>
            </a:r>
            <a:endParaRPr lang="en-US" dirty="0"/>
          </a:p>
        </p:txBody>
      </p:sp>
    </p:spTree>
    <p:extLst>
      <p:ext uri="{BB962C8B-B14F-4D97-AF65-F5344CB8AC3E}">
        <p14:creationId xmlns:p14="http://schemas.microsoft.com/office/powerpoint/2010/main" val="2749160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6BA93-595B-A664-3B0E-6DD5F4C54E33}"/>
              </a:ext>
            </a:extLst>
          </p:cNvPr>
          <p:cNvSpPr>
            <a:spLocks noGrp="1"/>
          </p:cNvSpPr>
          <p:nvPr>
            <p:ph type="title"/>
          </p:nvPr>
        </p:nvSpPr>
        <p:spPr/>
        <p:txBody>
          <a:bodyPr>
            <a:normAutofit fontScale="90000"/>
          </a:bodyPr>
          <a:lstStyle/>
          <a:p>
            <a:r>
              <a:rPr lang="en-US" dirty="0"/>
              <a:t>Your NCCMH Office of Recipient Rights</a:t>
            </a:r>
          </a:p>
        </p:txBody>
      </p:sp>
      <p:sp>
        <p:nvSpPr>
          <p:cNvPr id="5" name="Text Placeholder 4">
            <a:extLst>
              <a:ext uri="{FF2B5EF4-FFF2-40B4-BE49-F238E27FC236}">
                <a16:creationId xmlns:a16="http://schemas.microsoft.com/office/drawing/2014/main" id="{05062ED8-DEC7-F529-9BCC-D4378FD3FDED}"/>
              </a:ext>
            </a:extLst>
          </p:cNvPr>
          <p:cNvSpPr>
            <a:spLocks noGrp="1"/>
          </p:cNvSpPr>
          <p:nvPr>
            <p:ph type="body" sz="quarter" idx="13"/>
          </p:nvPr>
        </p:nvSpPr>
        <p:spPr/>
        <p:txBody>
          <a:bodyPr>
            <a:noAutofit/>
          </a:bodyPr>
          <a:lstStyle/>
          <a:p>
            <a:r>
              <a:rPr lang="en-US" sz="2900" dirty="0"/>
              <a:t>Michael Wolf, Director</a:t>
            </a:r>
          </a:p>
          <a:p>
            <a:r>
              <a:rPr lang="en-US" sz="2900" dirty="0"/>
              <a:t>231-439-1268, Mwolf@norcocmh.org</a:t>
            </a:r>
          </a:p>
        </p:txBody>
      </p:sp>
      <p:sp>
        <p:nvSpPr>
          <p:cNvPr id="7" name="Text Placeholder 6">
            <a:extLst>
              <a:ext uri="{FF2B5EF4-FFF2-40B4-BE49-F238E27FC236}">
                <a16:creationId xmlns:a16="http://schemas.microsoft.com/office/drawing/2014/main" id="{B5394DF8-B6AA-E2DA-851D-DF61CFE9C394}"/>
              </a:ext>
            </a:extLst>
          </p:cNvPr>
          <p:cNvSpPr>
            <a:spLocks noGrp="1"/>
          </p:cNvSpPr>
          <p:nvPr>
            <p:ph type="body" sz="quarter" idx="14"/>
          </p:nvPr>
        </p:nvSpPr>
        <p:spPr>
          <a:xfrm>
            <a:off x="5029200" y="2778944"/>
            <a:ext cx="6992097" cy="914400"/>
          </a:xfrm>
        </p:spPr>
        <p:txBody>
          <a:bodyPr>
            <a:normAutofit fontScale="47500" lnSpcReduction="20000"/>
          </a:bodyPr>
          <a:lstStyle/>
          <a:p>
            <a:r>
              <a:rPr lang="en-US" dirty="0"/>
              <a:t>Brandy Marvin, ORR Specialist</a:t>
            </a:r>
          </a:p>
          <a:p>
            <a:r>
              <a:rPr lang="en-US" dirty="0"/>
              <a:t>231-439-1227, </a:t>
            </a:r>
            <a:r>
              <a:rPr lang="en-US" dirty="0">
                <a:hlinkClick r:id="rId2"/>
              </a:rPr>
              <a:t>bmarvin@norcocmh.org</a:t>
            </a:r>
            <a:endParaRPr lang="en-US" dirty="0"/>
          </a:p>
          <a:p>
            <a:endParaRPr lang="en-US" dirty="0"/>
          </a:p>
        </p:txBody>
      </p:sp>
      <p:sp>
        <p:nvSpPr>
          <p:cNvPr id="12" name="Text Placeholder 11">
            <a:extLst>
              <a:ext uri="{FF2B5EF4-FFF2-40B4-BE49-F238E27FC236}">
                <a16:creationId xmlns:a16="http://schemas.microsoft.com/office/drawing/2014/main" id="{D6B397FB-E908-6DE4-5D31-E613B9DE5CFD}"/>
              </a:ext>
            </a:extLst>
          </p:cNvPr>
          <p:cNvSpPr>
            <a:spLocks noGrp="1"/>
          </p:cNvSpPr>
          <p:nvPr>
            <p:ph type="body" sz="quarter" idx="15"/>
          </p:nvPr>
        </p:nvSpPr>
        <p:spPr/>
        <p:txBody>
          <a:bodyPr>
            <a:normAutofit fontScale="47500" lnSpcReduction="20000"/>
          </a:bodyPr>
          <a:lstStyle/>
          <a:p>
            <a:r>
              <a:rPr lang="en-US" dirty="0"/>
              <a:t>Laurie Griffee, ORR Specialist</a:t>
            </a:r>
          </a:p>
          <a:p>
            <a:r>
              <a:rPr lang="en-US" dirty="0"/>
              <a:t>231-439-1271, </a:t>
            </a:r>
            <a:r>
              <a:rPr lang="en-US" dirty="0">
                <a:hlinkClick r:id="rId3"/>
              </a:rPr>
              <a:t>lgriffee@norcocmh.org</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22958707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4C43-1B64-395F-0F4D-8F5B93B0DC3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E5A676E-1071-EF90-75D6-F33E3264235F}"/>
              </a:ext>
            </a:extLst>
          </p:cNvPr>
          <p:cNvSpPr>
            <a:spLocks noGrp="1"/>
          </p:cNvSpPr>
          <p:nvPr>
            <p:ph type="body" sz="quarter" idx="13"/>
          </p:nvPr>
        </p:nvSpPr>
        <p:spPr/>
        <p:txBody>
          <a:bodyPr>
            <a:normAutofit fontScale="55000" lnSpcReduction="20000"/>
          </a:bodyPr>
          <a:lstStyle/>
          <a:p>
            <a:r>
              <a:rPr lang="en-US" dirty="0"/>
              <a:t>Please fill out and submit Training Form to:</a:t>
            </a:r>
          </a:p>
        </p:txBody>
      </p:sp>
      <p:sp>
        <p:nvSpPr>
          <p:cNvPr id="4" name="Text Placeholder 3">
            <a:extLst>
              <a:ext uri="{FF2B5EF4-FFF2-40B4-BE49-F238E27FC236}">
                <a16:creationId xmlns:a16="http://schemas.microsoft.com/office/drawing/2014/main" id="{E5BD5528-1771-5E85-10DA-F64ECBB040CA}"/>
              </a:ext>
            </a:extLst>
          </p:cNvPr>
          <p:cNvSpPr>
            <a:spLocks noGrp="1"/>
          </p:cNvSpPr>
          <p:nvPr>
            <p:ph type="body" sz="quarter" idx="14"/>
          </p:nvPr>
        </p:nvSpPr>
        <p:spPr/>
        <p:txBody>
          <a:bodyPr>
            <a:normAutofit fontScale="77500" lnSpcReduction="20000"/>
          </a:bodyPr>
          <a:lstStyle/>
          <a:p>
            <a:r>
              <a:rPr lang="en-US" dirty="0"/>
              <a:t>acordova@norcocmh.org</a:t>
            </a:r>
          </a:p>
        </p:txBody>
      </p:sp>
      <p:sp>
        <p:nvSpPr>
          <p:cNvPr id="5" name="Text Placeholder 4">
            <a:extLst>
              <a:ext uri="{FF2B5EF4-FFF2-40B4-BE49-F238E27FC236}">
                <a16:creationId xmlns:a16="http://schemas.microsoft.com/office/drawing/2014/main" id="{59199922-B53A-6A29-E60D-DBA1E6B60B03}"/>
              </a:ext>
            </a:extLst>
          </p:cNvPr>
          <p:cNvSpPr>
            <a:spLocks noGrp="1"/>
          </p:cNvSpPr>
          <p:nvPr>
            <p:ph type="body" sz="quarter" idx="15"/>
          </p:nvPr>
        </p:nvSpPr>
        <p:spPr/>
        <p:txBody>
          <a:bodyPr>
            <a:normAutofit fontScale="55000" lnSpcReduction="20000"/>
          </a:bodyPr>
          <a:lstStyle/>
          <a:p>
            <a:r>
              <a:rPr lang="en-US" dirty="0"/>
              <a:t>Without this form filled </a:t>
            </a:r>
            <a:r>
              <a:rPr lang="en-US"/>
              <a:t>out properly, </a:t>
            </a:r>
            <a:r>
              <a:rPr lang="en-US" dirty="0"/>
              <a:t>training will NOT  be tracked.</a:t>
            </a:r>
          </a:p>
        </p:txBody>
      </p:sp>
    </p:spTree>
    <p:extLst>
      <p:ext uri="{BB962C8B-B14F-4D97-AF65-F5344CB8AC3E}">
        <p14:creationId xmlns:p14="http://schemas.microsoft.com/office/powerpoint/2010/main" val="250254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Functions of the Office of Recipient Rights</a:t>
            </a:r>
          </a:p>
        </p:txBody>
      </p:sp>
      <p:graphicFrame>
        <p:nvGraphicFramePr>
          <p:cNvPr id="6" name="Content Placeholder 3">
            <a:extLst>
              <a:ext uri="{FF2B5EF4-FFF2-40B4-BE49-F238E27FC236}">
                <a16:creationId xmlns:a16="http://schemas.microsoft.com/office/drawing/2014/main" id="{DC6E7E8A-1F74-E2C3-F961-E1F6EEBB60B5}"/>
              </a:ext>
            </a:extLst>
          </p:cNvPr>
          <p:cNvGraphicFramePr>
            <a:graphicFrameLocks/>
          </p:cNvGraphicFramePr>
          <p:nvPr/>
        </p:nvGraphicFramePr>
        <p:xfrm>
          <a:off x="1123406" y="1129254"/>
          <a:ext cx="9620794" cy="5179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64982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B2FF3-C643-329F-AF0A-8CB80D77CA4B}"/>
              </a:ext>
            </a:extLst>
          </p:cNvPr>
          <p:cNvSpPr/>
          <p:nvPr/>
        </p:nvSpPr>
        <p:spPr>
          <a:xfrm>
            <a:off x="0" y="0"/>
            <a:ext cx="115007" cy="6858000"/>
          </a:xfrm>
          <a:prstGeom prst="rect">
            <a:avLst/>
          </a:prstGeom>
          <a:solidFill>
            <a:srgbClr val="177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4C7A45F-BDC4-2D2B-D59B-736DC3E3C10D}"/>
              </a:ext>
            </a:extLst>
          </p:cNvPr>
          <p:cNvSpPr>
            <a:spLocks noGrp="1"/>
          </p:cNvSpPr>
          <p:nvPr>
            <p:ph type="body" sz="quarter" idx="15"/>
          </p:nvPr>
        </p:nvSpPr>
        <p:spPr/>
        <p:txBody>
          <a:bodyPr>
            <a:normAutofit fontScale="92500" lnSpcReduction="10000"/>
          </a:bodyPr>
          <a:lstStyle/>
          <a:p>
            <a:pPr marL="0" indent="0">
              <a:buNone/>
            </a:pPr>
            <a:r>
              <a:rPr lang="en-US" dirty="0"/>
              <a:t>Rights are…</a:t>
            </a:r>
          </a:p>
        </p:txBody>
      </p:sp>
      <p:sp>
        <p:nvSpPr>
          <p:cNvPr id="10" name="Text Placeholder 9">
            <a:extLst>
              <a:ext uri="{FF2B5EF4-FFF2-40B4-BE49-F238E27FC236}">
                <a16:creationId xmlns:a16="http://schemas.microsoft.com/office/drawing/2014/main" id="{CB31F65C-7B19-C6E6-E92C-BD57C306C777}"/>
              </a:ext>
            </a:extLst>
          </p:cNvPr>
          <p:cNvSpPr>
            <a:spLocks noGrp="1"/>
          </p:cNvSpPr>
          <p:nvPr>
            <p:ph type="body" sz="quarter" idx="14"/>
          </p:nvPr>
        </p:nvSpPr>
        <p:spPr/>
        <p:txBody>
          <a:bodyPr/>
          <a:lstStyle/>
          <a:p>
            <a:r>
              <a:rPr lang="en-US" dirty="0"/>
              <a:t>Something each person is entitled to have, to do, or receive from others (within the limits prescribed by law)</a:t>
            </a:r>
          </a:p>
          <a:p>
            <a:r>
              <a:rPr lang="en-US" dirty="0"/>
              <a:t>Entitlements that cannot be taken away</a:t>
            </a:r>
          </a:p>
          <a:p>
            <a:r>
              <a:rPr lang="en-US" dirty="0"/>
              <a:t>Guaranteed by law</a:t>
            </a:r>
          </a:p>
          <a:p>
            <a:r>
              <a:rPr lang="en-US" dirty="0"/>
              <a:t>Constitutional</a:t>
            </a:r>
          </a:p>
          <a:p>
            <a:r>
              <a:rPr lang="en-US" dirty="0"/>
              <a:t>Belong to every person</a:t>
            </a:r>
          </a:p>
        </p:txBody>
      </p:sp>
      <p:sp>
        <p:nvSpPr>
          <p:cNvPr id="18" name="Text Placeholder 17">
            <a:extLst>
              <a:ext uri="{FF2B5EF4-FFF2-40B4-BE49-F238E27FC236}">
                <a16:creationId xmlns:a16="http://schemas.microsoft.com/office/drawing/2014/main" id="{1F25F172-8E56-9D11-C0CA-86326480F288}"/>
              </a:ext>
            </a:extLst>
          </p:cNvPr>
          <p:cNvSpPr>
            <a:spLocks noGrp="1"/>
          </p:cNvSpPr>
          <p:nvPr>
            <p:ph type="body" sz="quarter" idx="13"/>
          </p:nvPr>
        </p:nvSpPr>
        <p:spPr/>
        <p:txBody>
          <a:bodyPr>
            <a:normAutofit lnSpcReduction="10000"/>
          </a:bodyPr>
          <a:lstStyle/>
          <a:p>
            <a:pPr marL="0" indent="0">
              <a:buNone/>
            </a:pPr>
            <a:r>
              <a:rPr lang="en-US" dirty="0"/>
              <a:t>What is a Right?</a:t>
            </a:r>
          </a:p>
        </p:txBody>
      </p:sp>
      <p:sp>
        <p:nvSpPr>
          <p:cNvPr id="20" name="Title 19">
            <a:extLst>
              <a:ext uri="{FF2B5EF4-FFF2-40B4-BE49-F238E27FC236}">
                <a16:creationId xmlns:a16="http://schemas.microsoft.com/office/drawing/2014/main" id="{11186D6E-77F2-F186-5C14-62FA86659BA6}"/>
              </a:ext>
            </a:extLst>
          </p:cNvPr>
          <p:cNvSpPr>
            <a:spLocks noGrp="1"/>
          </p:cNvSpPr>
          <p:nvPr>
            <p:ph type="title"/>
          </p:nvPr>
        </p:nvSpPr>
        <p:spPr/>
        <p:txBody>
          <a:bodyPr/>
          <a:lstStyle/>
          <a:p>
            <a:endParaRPr lang="en-US"/>
          </a:p>
        </p:txBody>
      </p:sp>
      <p:pic>
        <p:nvPicPr>
          <p:cNvPr id="3" name="Picture 2" descr="See the source image">
            <a:extLst>
              <a:ext uri="{FF2B5EF4-FFF2-40B4-BE49-F238E27FC236}">
                <a16:creationId xmlns:a16="http://schemas.microsoft.com/office/drawing/2014/main" id="{342A6422-5975-2E8E-0AD0-122D0BD56AA3}"/>
              </a:ext>
            </a:extLst>
          </p:cNvPr>
          <p:cNvPicPr/>
          <p:nvPr/>
        </p:nvPicPr>
        <p:blipFill rotWithShape="1">
          <a:blip r:embed="rId2">
            <a:extLst>
              <a:ext uri="{28A0092B-C50C-407E-A947-70E740481C1C}">
                <a14:useLocalDpi xmlns:a14="http://schemas.microsoft.com/office/drawing/2010/main" val="0"/>
              </a:ext>
            </a:extLst>
          </a:blip>
          <a:srcRect t="14743" r="321" b="15545"/>
          <a:stretch/>
        </p:blipFill>
        <p:spPr bwMode="auto">
          <a:xfrm>
            <a:off x="6175526" y="2055810"/>
            <a:ext cx="5193254" cy="3754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96691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What are “Recipient Rights?”</a:t>
            </a:r>
          </a:p>
        </p:txBody>
      </p:sp>
      <p:sp>
        <p:nvSpPr>
          <p:cNvPr id="4" name="Content Placeholder 2">
            <a:extLst>
              <a:ext uri="{FF2B5EF4-FFF2-40B4-BE49-F238E27FC236}">
                <a16:creationId xmlns:a16="http://schemas.microsoft.com/office/drawing/2014/main" id="{2ACE2073-B64F-3319-1DEA-181C6AC63CE7}"/>
              </a:ext>
            </a:extLst>
          </p:cNvPr>
          <p:cNvSpPr txBox="1">
            <a:spLocks/>
          </p:cNvSpPr>
          <p:nvPr/>
        </p:nvSpPr>
        <p:spPr>
          <a:xfrm>
            <a:off x="517689" y="165594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Michigan Mental Health Code </a:t>
            </a:r>
          </a:p>
          <a:p>
            <a:pPr lvl="1"/>
            <a:r>
              <a:rPr lang="en-US" dirty="0"/>
              <a:t>Entitles people who receive services in Michigan to </a:t>
            </a:r>
            <a:r>
              <a:rPr lang="en-US" i="1" dirty="0"/>
              <a:t>additional rights</a:t>
            </a:r>
          </a:p>
          <a:p>
            <a:pPr lvl="1"/>
            <a:endParaRPr lang="en-US" i="1" dirty="0"/>
          </a:p>
          <a:p>
            <a:pPr lvl="1"/>
            <a:endParaRPr lang="en-US" i="1" dirty="0"/>
          </a:p>
          <a:p>
            <a:pPr marL="457200" lvl="1" indent="0">
              <a:buFont typeface="Arial" panose="020B0604020202020204" pitchFamily="34" charset="0"/>
              <a:buNone/>
            </a:pPr>
            <a:r>
              <a:rPr lang="en-US" b="1" dirty="0"/>
              <a:t>*</a:t>
            </a:r>
            <a:r>
              <a:rPr lang="en-US" b="1" i="1" dirty="0"/>
              <a:t>Remember:</a:t>
            </a:r>
            <a:r>
              <a:rPr lang="en-US" b="1" dirty="0"/>
              <a:t> The people we serve have the </a:t>
            </a:r>
            <a:r>
              <a:rPr lang="en-US" b="1" i="1" u="sng" dirty="0"/>
              <a:t>same</a:t>
            </a:r>
            <a:r>
              <a:rPr lang="en-US" b="1" dirty="0"/>
              <a:t> rights as you and me!</a:t>
            </a:r>
          </a:p>
        </p:txBody>
      </p:sp>
      <p:pic>
        <p:nvPicPr>
          <p:cNvPr id="5" name="Picture 4">
            <a:extLst>
              <a:ext uri="{FF2B5EF4-FFF2-40B4-BE49-F238E27FC236}">
                <a16:creationId xmlns:a16="http://schemas.microsoft.com/office/drawing/2014/main" id="{88CB0629-6CF6-3D38-E27D-CEE8C3EA9E21}"/>
              </a:ext>
            </a:extLst>
          </p:cNvPr>
          <p:cNvPicPr>
            <a:picLocks noChangeAspect="1"/>
          </p:cNvPicPr>
          <p:nvPr/>
        </p:nvPicPr>
        <p:blipFill rotWithShape="1">
          <a:blip r:embed="rId3"/>
          <a:srcRect l="24412" r="19723" b="2"/>
          <a:stretch/>
        </p:blipFill>
        <p:spPr>
          <a:xfrm>
            <a:off x="4072380" y="3909686"/>
            <a:ext cx="3889632" cy="2582554"/>
          </a:xfrm>
          <a:prstGeom prst="rect">
            <a:avLst/>
          </a:prstGeom>
        </p:spPr>
      </p:pic>
    </p:spTree>
    <p:extLst>
      <p:ext uri="{BB962C8B-B14F-4D97-AF65-F5344CB8AC3E}">
        <p14:creationId xmlns:p14="http://schemas.microsoft.com/office/powerpoint/2010/main" val="1687902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Dignity and Respect</a:t>
            </a:r>
          </a:p>
        </p:txBody>
      </p:sp>
      <p:sp>
        <p:nvSpPr>
          <p:cNvPr id="4" name="TextBox 3">
            <a:extLst>
              <a:ext uri="{FF2B5EF4-FFF2-40B4-BE49-F238E27FC236}">
                <a16:creationId xmlns:a16="http://schemas.microsoft.com/office/drawing/2014/main" id="{5C0B4CAA-3B28-18F0-7CA0-1F71CDCC31B9}"/>
              </a:ext>
            </a:extLst>
          </p:cNvPr>
          <p:cNvSpPr txBox="1"/>
          <p:nvPr/>
        </p:nvSpPr>
        <p:spPr>
          <a:xfrm>
            <a:off x="874144" y="1149681"/>
            <a:ext cx="10644996" cy="4708981"/>
          </a:xfrm>
          <a:prstGeom prst="rect">
            <a:avLst/>
          </a:prstGeom>
          <a:noFill/>
        </p:spPr>
        <p:txBody>
          <a:bodyPr wrap="square">
            <a:spAutoFit/>
          </a:bodyPr>
          <a:lstStyle/>
          <a:p>
            <a:pPr marL="0" indent="0">
              <a:buNone/>
            </a:pPr>
            <a:r>
              <a:rPr lang="en-US" sz="2400" b="1" dirty="0"/>
              <a:t>Michigan Mental Health Code 330.1708(4) </a:t>
            </a:r>
            <a:r>
              <a:rPr lang="en-US" sz="2400" dirty="0"/>
              <a:t>A recipient has the right to be treated with dignity and respect.</a:t>
            </a:r>
          </a:p>
          <a:p>
            <a:pPr marL="0" indent="0">
              <a:buNone/>
            </a:pPr>
            <a:r>
              <a:rPr lang="en-US" sz="2400" b="1" dirty="0"/>
              <a:t>NCCMH definitions:</a:t>
            </a:r>
          </a:p>
          <a:p>
            <a:pPr marL="0" indent="0">
              <a:buNone/>
            </a:pPr>
            <a:endParaRPr lang="en-US" sz="2400" b="1" dirty="0"/>
          </a:p>
          <a:p>
            <a:pPr marL="0" indent="0">
              <a:buNone/>
            </a:pPr>
            <a:endParaRPr lang="en-US" sz="2400" b="1" dirty="0"/>
          </a:p>
          <a:p>
            <a:r>
              <a:rPr lang="en-US" sz="2400" b="1" u="sng" dirty="0"/>
              <a:t>Dignity: </a:t>
            </a:r>
            <a:r>
              <a:rPr lang="en-US" sz="2400" dirty="0"/>
              <a:t>To be treated with esteem, honor, politeness; to be addressed in a manner that is not patronizing or condescending; to be treated as an equal; to be treated the way any individual would like to be treated</a:t>
            </a:r>
            <a:r>
              <a:rPr lang="en-US" sz="1800" dirty="0"/>
              <a:t>.</a:t>
            </a:r>
          </a:p>
          <a:p>
            <a:endParaRPr lang="en-US" dirty="0"/>
          </a:p>
          <a:p>
            <a:endParaRPr lang="en-US" sz="1800" dirty="0"/>
          </a:p>
          <a:p>
            <a:r>
              <a:rPr lang="en-US" sz="2400" b="1" u="sng" dirty="0"/>
              <a:t>Respect:</a:t>
            </a:r>
            <a:r>
              <a:rPr lang="en-US" sz="2400" u="sng" dirty="0"/>
              <a:t> </a:t>
            </a:r>
            <a:r>
              <a:rPr lang="en-US" sz="2400" dirty="0"/>
              <a:t>To show deferential regard for; to be treated with esteem, concern, consideration or appreciation; to protect an individual’s privacy; to be sensitive to cultural differences; to allow an individual to make choices.</a:t>
            </a:r>
            <a:endParaRPr lang="en-US" sz="2400" b="1" dirty="0"/>
          </a:p>
        </p:txBody>
      </p:sp>
      <p:sp>
        <p:nvSpPr>
          <p:cNvPr id="5" name="Title 1">
            <a:extLst>
              <a:ext uri="{FF2B5EF4-FFF2-40B4-BE49-F238E27FC236}">
                <a16:creationId xmlns:a16="http://schemas.microsoft.com/office/drawing/2014/main" id="{190E2405-0D30-5EDC-C96C-CC8B94DC6331}"/>
              </a:ext>
            </a:extLst>
          </p:cNvPr>
          <p:cNvSpPr txBox="1">
            <a:spLocks/>
          </p:cNvSpPr>
          <p:nvPr/>
        </p:nvSpPr>
        <p:spPr>
          <a:xfrm>
            <a:off x="1855824" y="5952020"/>
            <a:ext cx="8314144" cy="822591"/>
          </a:xfrm>
          <a:prstGeom prst="rect">
            <a:avLst/>
          </a:prstGeom>
          <a:solidFill>
            <a:schemeClr val="accent2">
              <a:lumMod val="20000"/>
              <a:lumOff val="80000"/>
            </a:schemeClr>
          </a:solidFill>
          <a:effectLst>
            <a:glow rad="139700">
              <a:schemeClr val="accent1">
                <a:satMod val="175000"/>
                <a:alpha val="40000"/>
              </a:schemeClr>
            </a:glow>
          </a:effectLst>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94000"/>
              </a:lnSpc>
              <a:spcBef>
                <a:spcPts val="1000"/>
              </a:spcBef>
              <a:spcAft>
                <a:spcPts val="200"/>
              </a:spcAft>
              <a:buFont typeface="Franklin Gothic Book" panose="020B0503020102020204" pitchFamily="34" charset="0"/>
              <a:buNone/>
              <a:defRPr/>
            </a:pPr>
            <a:r>
              <a:rPr lang="en-US" sz="2000" b="1" dirty="0">
                <a:solidFill>
                  <a:schemeClr val="accent1">
                    <a:lumMod val="75000"/>
                  </a:schemeClr>
                </a:solidFill>
                <a:latin typeface="Franklin Gothic Book" panose="020B0503020102020204"/>
                <a:ea typeface="+mn-ea"/>
                <a:cs typeface="+mn-cs"/>
              </a:rPr>
              <a:t>The Power of Dignity and Respect:</a:t>
            </a:r>
            <a:br>
              <a:rPr lang="en-US" sz="2000" dirty="0">
                <a:latin typeface="Franklin Gothic Book" panose="020B0503020102020204"/>
                <a:ea typeface="+mn-ea"/>
                <a:cs typeface="+mn-cs"/>
              </a:rPr>
            </a:br>
            <a:r>
              <a:rPr lang="en-US" sz="1800" dirty="0">
                <a:latin typeface="Franklin Gothic Book" panose="020B0503020102020204"/>
                <a:ea typeface="+mn-ea"/>
                <a:cs typeface="+mn-cs"/>
              </a:rPr>
              <a:t>Research has proven that patients who perceive that they are being treated respectfully, experience improved clinical outcomes and greater compliance with treatment</a:t>
            </a:r>
            <a:endParaRPr lang="en-US" sz="2000" dirty="0">
              <a:latin typeface="Franklin Gothic Book" panose="020B0503020102020204"/>
              <a:ea typeface="+mn-ea"/>
              <a:cs typeface="+mn-cs"/>
            </a:endParaRPr>
          </a:p>
        </p:txBody>
      </p:sp>
    </p:spTree>
    <p:extLst>
      <p:ext uri="{BB962C8B-B14F-4D97-AF65-F5344CB8AC3E}">
        <p14:creationId xmlns:p14="http://schemas.microsoft.com/office/powerpoint/2010/main" val="33873813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Examples of Dignity and Respect</a:t>
            </a:r>
          </a:p>
        </p:txBody>
      </p:sp>
      <p:sp>
        <p:nvSpPr>
          <p:cNvPr id="2" name="Content Placeholder 2">
            <a:extLst>
              <a:ext uri="{FF2B5EF4-FFF2-40B4-BE49-F238E27FC236}">
                <a16:creationId xmlns:a16="http://schemas.microsoft.com/office/drawing/2014/main" id="{C02B8BE7-95FB-9B1C-9BC7-C14D39A3220F}"/>
              </a:ext>
            </a:extLst>
          </p:cNvPr>
          <p:cNvSpPr txBox="1">
            <a:spLocks/>
          </p:cNvSpPr>
          <p:nvPr/>
        </p:nvSpPr>
        <p:spPr>
          <a:xfrm>
            <a:off x="648419" y="154958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Calling a person by their preferred name</a:t>
            </a:r>
          </a:p>
          <a:p>
            <a:r>
              <a:rPr lang="en-US" dirty="0"/>
              <a:t>Knocking before entering a room</a:t>
            </a:r>
          </a:p>
          <a:p>
            <a:r>
              <a:rPr lang="en-US" dirty="0"/>
              <a:t>Encouraging a person to make their own choices</a:t>
            </a:r>
          </a:p>
          <a:p>
            <a:r>
              <a:rPr lang="en-US" dirty="0"/>
              <a:t>Using positive language (no swearing in front of a recipient!)</a:t>
            </a:r>
          </a:p>
          <a:p>
            <a:r>
              <a:rPr lang="en-US" dirty="0"/>
              <a:t>Taking a person's opinion seriously, including the person in conversations; allowing the person to do things independently or to try new things.</a:t>
            </a:r>
          </a:p>
          <a:p>
            <a:endParaRPr lang="en-US" dirty="0"/>
          </a:p>
          <a:p>
            <a:endParaRPr lang="en-US" dirty="0"/>
          </a:p>
        </p:txBody>
      </p:sp>
      <p:pic>
        <p:nvPicPr>
          <p:cNvPr id="4" name="Picture 3" descr="Icon&#10;&#10;Description automatically generated">
            <a:extLst>
              <a:ext uri="{FF2B5EF4-FFF2-40B4-BE49-F238E27FC236}">
                <a16:creationId xmlns:a16="http://schemas.microsoft.com/office/drawing/2014/main" id="{9AC3579E-CE38-11DD-AE81-660A46EB0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929" y="189781"/>
            <a:ext cx="2836652" cy="2622429"/>
          </a:xfrm>
          <a:prstGeom prst="rect">
            <a:avLst/>
          </a:prstGeom>
        </p:spPr>
      </p:pic>
    </p:spTree>
    <p:extLst>
      <p:ext uri="{BB962C8B-B14F-4D97-AF65-F5344CB8AC3E}">
        <p14:creationId xmlns:p14="http://schemas.microsoft.com/office/powerpoint/2010/main" val="38557347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41652-1CFD-D75E-CD6A-5946F7A23FC8}"/>
              </a:ext>
            </a:extLst>
          </p:cNvPr>
          <p:cNvSpPr>
            <a:spLocks noGrp="1"/>
          </p:cNvSpPr>
          <p:nvPr>
            <p:ph type="title"/>
          </p:nvPr>
        </p:nvSpPr>
        <p:spPr/>
        <p:txBody>
          <a:bodyPr>
            <a:normAutofit fontScale="90000"/>
          </a:bodyPr>
          <a:lstStyle/>
          <a:p>
            <a:r>
              <a:rPr lang="en-US" dirty="0"/>
              <a:t>Confidentiality</a:t>
            </a:r>
          </a:p>
        </p:txBody>
      </p:sp>
      <p:sp>
        <p:nvSpPr>
          <p:cNvPr id="2" name="Content Placeholder 2">
            <a:extLst>
              <a:ext uri="{FF2B5EF4-FFF2-40B4-BE49-F238E27FC236}">
                <a16:creationId xmlns:a16="http://schemas.microsoft.com/office/drawing/2014/main" id="{79BD11BD-6C84-BC2D-947C-8C7605843E0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Information shall be kept confidential and shall not be disclosed unless germane to authorized purposes.</a:t>
            </a:r>
          </a:p>
          <a:p>
            <a:r>
              <a:rPr lang="en-US"/>
              <a:t>Individuals receiving information shall disclose only to the extent of authorized purpose.</a:t>
            </a:r>
          </a:p>
          <a:p>
            <a:r>
              <a:rPr lang="en-US"/>
              <a:t>After 3/28/96 all information shall be provided to an adult recipient without a guardian.</a:t>
            </a:r>
          </a:p>
          <a:p>
            <a:r>
              <a:rPr lang="en-US"/>
              <a:t>For recipients with a guardian and those under 18:</a:t>
            </a:r>
          </a:p>
          <a:p>
            <a:pPr marL="0" indent="0">
              <a:buFont typeface="Arial" panose="020B0604020202020204" pitchFamily="34" charset="0"/>
              <a:buNone/>
            </a:pPr>
            <a:r>
              <a:rPr lang="en-US" sz="3200"/>
              <a:t>         </a:t>
            </a:r>
            <a:r>
              <a:rPr lang="en-US" sz="2400"/>
              <a:t>-information can be withheld if determined by a physician to be detrimental.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42389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TotalTime>
  <Words>3653</Words>
  <Application>Microsoft Office PowerPoint</Application>
  <PresentationFormat>Widescreen</PresentationFormat>
  <Paragraphs>289</Paragraphs>
  <Slides>33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Calibri</vt:lpstr>
      <vt:lpstr>Franklin Gothic Book</vt:lpstr>
      <vt:lpstr>Poppins</vt:lpstr>
      <vt:lpstr>Segoe UI</vt:lpstr>
      <vt:lpstr>Office Theme</vt:lpstr>
      <vt:lpstr>Office of Recipient Rights Training Refresher</vt:lpstr>
      <vt:lpstr>Prior to starting this ORR REFRESHER</vt:lpstr>
      <vt:lpstr>NCCMH</vt:lpstr>
      <vt:lpstr>Functions of the Office of Recipient Rights</vt:lpstr>
      <vt:lpstr>PowerPoint Presentation</vt:lpstr>
      <vt:lpstr>What are “Recipient Rights?”</vt:lpstr>
      <vt:lpstr>Dignity and Respect</vt:lpstr>
      <vt:lpstr>Examples of Dignity and Respect</vt:lpstr>
      <vt:lpstr>Confidentiality</vt:lpstr>
      <vt:lpstr>Confidentiality</vt:lpstr>
      <vt:lpstr>Confidentiality</vt:lpstr>
      <vt:lpstr>Fingerprints, Photographs, Audiorecordings and use of one-way Glass MHC 330.1724</vt:lpstr>
      <vt:lpstr>Fingerprints, Photographs, Audiorecordings and use of one-way Glass</vt:lpstr>
      <vt:lpstr>Limiting/Restricting a Right</vt:lpstr>
      <vt:lpstr>Abuse and Neglect</vt:lpstr>
      <vt:lpstr>Abuse Class I Administrative Rule R 330.7001 Definitions</vt:lpstr>
      <vt:lpstr>Abuse Class I Administrative Rule R 330.7001 Definitions</vt:lpstr>
      <vt:lpstr>Abuse Class I</vt:lpstr>
      <vt:lpstr>Abuse Class II AR 300.1700</vt:lpstr>
      <vt:lpstr>Abuse Class III AR 300.1701 </vt:lpstr>
      <vt:lpstr>Abuse Class III</vt:lpstr>
      <vt:lpstr>Neglect Class I AR 330.7001 </vt:lpstr>
      <vt:lpstr>Neglect Class I AR 330.7001 </vt:lpstr>
      <vt:lpstr>Neglect Class I AR 330.7001 </vt:lpstr>
      <vt:lpstr>Neglect Class II AR330.7001(k)</vt:lpstr>
      <vt:lpstr>Neglect Class II AR330.7001(k)</vt:lpstr>
      <vt:lpstr>Neglect Class III AR 330.7001 Definitions (k)</vt:lpstr>
      <vt:lpstr>Neglect Class III AR 330.7001 Definitions (k)</vt:lpstr>
      <vt:lpstr>Examples of Neglect</vt:lpstr>
      <vt:lpstr>What to do if a Recipient is Abused or Neglected</vt:lpstr>
      <vt:lpstr>Friendly advice from the ORR</vt:lpstr>
      <vt:lpstr>Your NCCMH Office of Recipient Rights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Cordova</dc:creator>
  <cp:lastModifiedBy>Amanda Cordova</cp:lastModifiedBy>
  <cp:revision>2</cp:revision>
  <dcterms:created xsi:type="dcterms:W3CDTF">2025-05-02T13:54:16Z</dcterms:created>
  <dcterms:modified xsi:type="dcterms:W3CDTF">2025-07-14T18:04:39Z</dcterms:modified>
</cp:coreProperties>
</file>